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356" r:id="rId2"/>
    <p:sldId id="357" r:id="rId3"/>
    <p:sldId id="318" r:id="rId4"/>
    <p:sldId id="358" r:id="rId5"/>
    <p:sldId id="359" r:id="rId6"/>
    <p:sldId id="319" r:id="rId7"/>
    <p:sldId id="320" r:id="rId8"/>
    <p:sldId id="321" r:id="rId9"/>
    <p:sldId id="322" r:id="rId10"/>
    <p:sldId id="323" r:id="rId11"/>
    <p:sldId id="324" r:id="rId12"/>
    <p:sldId id="325" r:id="rId13"/>
    <p:sldId id="326" r:id="rId14"/>
    <p:sldId id="327" r:id="rId15"/>
    <p:sldId id="329"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1" autoAdjust="0"/>
    <p:restoredTop sz="91443" autoAdjust="0"/>
  </p:normalViewPr>
  <p:slideViewPr>
    <p:cSldViewPr>
      <p:cViewPr varScale="1">
        <p:scale>
          <a:sx n="79" d="100"/>
          <a:sy n="79"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56E46E-B238-4EA6-B98E-81EC13E860A9}" type="slidenum">
              <a:rPr lang="en-US"/>
              <a:pPr/>
              <a:t>‹#›</a:t>
            </a:fld>
            <a:endParaRPr lang="en-US"/>
          </a:p>
        </p:txBody>
      </p:sp>
    </p:spTree>
    <p:extLst>
      <p:ext uri="{BB962C8B-B14F-4D97-AF65-F5344CB8AC3E}">
        <p14:creationId xmlns:p14="http://schemas.microsoft.com/office/powerpoint/2010/main" val="967431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2CDB-463E-454F-8EB3-331E74DF535C}" type="slidenum">
              <a:rPr lang="en-US"/>
              <a:pPr/>
              <a:t>3</a:t>
            </a:fld>
            <a:endParaRPr lang="en-US"/>
          </a:p>
        </p:txBody>
      </p:sp>
      <p:sp>
        <p:nvSpPr>
          <p:cNvPr id="475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22B12-59BE-4892-8FDB-66C1E7C92C26}" type="slidenum">
              <a:rPr lang="en-US"/>
              <a:pPr/>
              <a:t>14</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55958-C1E1-4B36-81C4-C8E64A6ADA6A}" type="slidenum">
              <a:rPr lang="en-US"/>
              <a:pPr/>
              <a:t>15</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B8562-99A3-4C05-88DD-3C55F9B0885D}" type="slidenum">
              <a:rPr lang="en-US"/>
              <a:pPr/>
              <a:t>16</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29B4E-D5CF-4E47-AAEA-58B8017D2677}" type="slidenum">
              <a:rPr lang="en-US"/>
              <a:pPr/>
              <a:t>17</a:t>
            </a:fld>
            <a:endParaRPr lang="en-US"/>
          </a:p>
        </p:txBody>
      </p:sp>
      <p:sp>
        <p:nvSpPr>
          <p:cNvPr id="503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D2EE7-9EDF-4C3E-8295-1CD2238FEB20}" type="slidenum">
              <a:rPr lang="en-US"/>
              <a:pPr/>
              <a:t>18</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61C80-EBE1-47F4-AAFF-73A14D2CFDD7}" type="slidenum">
              <a:rPr lang="en-US"/>
              <a:pPr/>
              <a:t>19</a:t>
            </a:fld>
            <a:endParaRPr lang="en-US"/>
          </a:p>
        </p:txBody>
      </p:sp>
      <p:sp>
        <p:nvSpPr>
          <p:cNvPr id="507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2B9FE-C0DD-4C61-B5C8-74D19DEAE8D0}" type="slidenum">
              <a:rPr lang="en-US"/>
              <a:pPr/>
              <a:t>20</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FEA7E-4031-4D9A-80F3-C1B268FD981F}" type="slidenum">
              <a:rPr lang="en-US"/>
              <a:pPr/>
              <a:t>21</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7DD1F-6254-4615-8D74-D95D0A6A11B0}" type="slidenum">
              <a:rPr lang="en-US"/>
              <a:pPr/>
              <a:t>22</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47B40-5DD9-4DA1-9339-180FB10B02AD}" type="slidenum">
              <a:rPr lang="en-US"/>
              <a:pPr/>
              <a:t>23</a:t>
            </a:fld>
            <a:endParaRPr lang="en-US"/>
          </a:p>
        </p:txBody>
      </p:sp>
      <p:sp>
        <p:nvSpPr>
          <p:cNvPr id="516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AFD7F-8437-4DA8-97BB-10EA8D50519B}" type="slidenum">
              <a:rPr lang="en-US"/>
              <a:pPr/>
              <a:t>6</a:t>
            </a:fld>
            <a:endParaRPr lang="en-US"/>
          </a:p>
        </p:txBody>
      </p:sp>
      <p:sp>
        <p:nvSpPr>
          <p:cNvPr id="477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50D74-4E28-498E-9274-0F07FF97AFF4}" type="slidenum">
              <a:rPr lang="en-US"/>
              <a:pPr/>
              <a:t>24</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C15EA-1DC4-4C52-A877-FB3B17F780DE}" type="slidenum">
              <a:rPr lang="en-US"/>
              <a:pPr/>
              <a:t>25</a:t>
            </a:fld>
            <a:endParaRPr lang="en-US"/>
          </a:p>
        </p:txBody>
      </p:sp>
      <p:sp>
        <p:nvSpPr>
          <p:cNvPr id="520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4B0C7-5435-494F-A8DD-401FA89C1F03}" type="slidenum">
              <a:rPr lang="en-US"/>
              <a:pPr/>
              <a:t>26</a:t>
            </a:fld>
            <a:endParaRPr lang="en-US"/>
          </a:p>
        </p:txBody>
      </p:sp>
      <p:sp>
        <p:nvSpPr>
          <p:cNvPr id="522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A1904-D8F4-436F-B20A-198DB7C00A81}" type="slidenum">
              <a:rPr lang="en-US"/>
              <a:pPr/>
              <a:t>27</a:t>
            </a:fld>
            <a:endParaRPr lang="en-US"/>
          </a:p>
        </p:txBody>
      </p:sp>
      <p:sp>
        <p:nvSpPr>
          <p:cNvPr id="52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F373C-A439-4060-BCD4-9DD1B2983932}" type="slidenum">
              <a:rPr lang="en-US"/>
              <a:pPr/>
              <a:t>28</a:t>
            </a:fld>
            <a:endParaRPr lang="en-US"/>
          </a:p>
        </p:txBody>
      </p:sp>
      <p:sp>
        <p:nvSpPr>
          <p:cNvPr id="52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8E227-055F-46C1-9C36-CDB05BB2B44B}" type="slidenum">
              <a:rPr lang="en-US"/>
              <a:pPr/>
              <a:t>29</a:t>
            </a:fld>
            <a:endParaRPr lang="en-US"/>
          </a:p>
        </p:txBody>
      </p:sp>
      <p:sp>
        <p:nvSpPr>
          <p:cNvPr id="52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45D90-1821-4F6C-B41D-504AC6C3A384}" type="slidenum">
              <a:rPr lang="en-US"/>
              <a:pPr/>
              <a:t>30</a:t>
            </a:fld>
            <a:endParaRPr lang="en-US"/>
          </a:p>
        </p:txBody>
      </p:sp>
      <p:sp>
        <p:nvSpPr>
          <p:cNvPr id="53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E9C92-027F-436B-89DB-03041E6177CE}" type="slidenum">
              <a:rPr lang="en-US"/>
              <a:pPr/>
              <a:t>31</a:t>
            </a:fld>
            <a:endParaRPr lang="en-US"/>
          </a:p>
        </p:txBody>
      </p:sp>
      <p:sp>
        <p:nvSpPr>
          <p:cNvPr id="532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EDC32-952E-4AD4-8CCC-D2342904D188}" type="slidenum">
              <a:rPr lang="en-US"/>
              <a:pPr/>
              <a:t>32</a:t>
            </a:fld>
            <a:endParaRPr lang="en-US"/>
          </a:p>
        </p:txBody>
      </p:sp>
      <p:sp>
        <p:nvSpPr>
          <p:cNvPr id="53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47FF9-1ED7-4FA2-AD1F-3B068CF8B8E5}" type="slidenum">
              <a:rPr lang="en-US"/>
              <a:pPr/>
              <a:t>33</a:t>
            </a:fld>
            <a:endParaRPr lang="en-US"/>
          </a:p>
        </p:txBody>
      </p:sp>
      <p:sp>
        <p:nvSpPr>
          <p:cNvPr id="536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C1794-B3C4-4E55-BA1A-F4E3BE32757E}" type="slidenum">
              <a:rPr lang="en-US"/>
              <a:pPr/>
              <a:t>7</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337B4-FE95-439F-87C4-406918C2CCF9}" type="slidenum">
              <a:rPr lang="en-US"/>
              <a:pPr/>
              <a:t>34</a:t>
            </a:fld>
            <a:endParaRPr lang="en-US"/>
          </a:p>
        </p:txBody>
      </p:sp>
      <p:sp>
        <p:nvSpPr>
          <p:cNvPr id="538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46FC6-8054-4BED-9F5B-6EF37084575C}" type="slidenum">
              <a:rPr lang="en-US"/>
              <a:pPr/>
              <a:t>35</a:t>
            </a:fld>
            <a:endParaRPr lang="en-US"/>
          </a:p>
        </p:txBody>
      </p:sp>
      <p:sp>
        <p:nvSpPr>
          <p:cNvPr id="54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8FB33-648C-455D-989D-1084C2F402BE}" type="slidenum">
              <a:rPr lang="en-US"/>
              <a:pPr/>
              <a:t>36</a:t>
            </a:fld>
            <a:endParaRPr lang="en-US"/>
          </a:p>
        </p:txBody>
      </p:sp>
      <p:sp>
        <p:nvSpPr>
          <p:cNvPr id="542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84460-6CD6-4292-ABEA-75D13C7F210E}" type="slidenum">
              <a:rPr lang="en-US"/>
              <a:pPr/>
              <a:t>37</a:t>
            </a:fld>
            <a:endParaRPr lang="en-US"/>
          </a:p>
        </p:txBody>
      </p:sp>
      <p:sp>
        <p:nvSpPr>
          <p:cNvPr id="544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D68F4-C14B-4D65-A79B-E498097FCEE9}" type="slidenum">
              <a:rPr lang="en-US"/>
              <a:pPr/>
              <a:t>38</a:t>
            </a:fld>
            <a:endParaRPr lang="en-US"/>
          </a:p>
        </p:txBody>
      </p:sp>
      <p:sp>
        <p:nvSpPr>
          <p:cNvPr id="546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9049E-953B-4B83-BA6F-599012F17628}" type="slidenum">
              <a:rPr lang="en-US"/>
              <a:pPr/>
              <a:t>39</a:t>
            </a:fld>
            <a:endParaRPr lang="en-US"/>
          </a:p>
        </p:txBody>
      </p:sp>
      <p:sp>
        <p:nvSpPr>
          <p:cNvPr id="548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0AEF0-AB51-4494-85A0-3EC99894F730}" type="slidenum">
              <a:rPr lang="en-US"/>
              <a:pPr/>
              <a:t>40</a:t>
            </a:fld>
            <a:endParaRPr lang="en-US"/>
          </a:p>
        </p:txBody>
      </p:sp>
      <p:sp>
        <p:nvSpPr>
          <p:cNvPr id="550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E685A-FF11-438B-BE7C-0E0184C79980}" type="slidenum">
              <a:rPr lang="en-US"/>
              <a:pPr/>
              <a:t>8</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01405-8729-47D0-9586-B850779F1956}" type="slidenum">
              <a:rPr lang="en-US"/>
              <a:pPr/>
              <a:t>9</a:t>
            </a:fld>
            <a:endParaRPr lang="en-US"/>
          </a:p>
        </p:txBody>
      </p:sp>
      <p:sp>
        <p:nvSpPr>
          <p:cNvPr id="483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02F5B-292E-4926-ACCF-9EAA1B53F8F0}" type="slidenum">
              <a:rPr lang="en-US"/>
              <a:pPr/>
              <a:t>10</a:t>
            </a:fld>
            <a:endParaRPr lang="en-US"/>
          </a:p>
        </p:txBody>
      </p:sp>
      <p:sp>
        <p:nvSpPr>
          <p:cNvPr id="485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A9BF-1D04-413E-911E-9141B7D83915}" type="slidenum">
              <a:rPr lang="en-US"/>
              <a:pPr/>
              <a:t>11</a:t>
            </a:fld>
            <a:endParaRPr lang="en-US"/>
          </a:p>
        </p:txBody>
      </p:sp>
      <p:sp>
        <p:nvSpPr>
          <p:cNvPr id="48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92171-1640-40AB-BD21-F1DCD9F88581}" type="slidenum">
              <a:rPr lang="en-US"/>
              <a:pPr/>
              <a:t>12</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1A60F-B506-4816-A957-ABB3F40F1950}" type="slidenum">
              <a:rPr lang="en-US"/>
              <a:pPr/>
              <a:t>13</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12/21/2013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6480048" cy="2301240"/>
          </a:xfrm>
        </p:spPr>
        <p:txBody>
          <a:bodyPr>
            <a:normAutofit fontScale="90000"/>
          </a:bodyPr>
          <a:lstStyle/>
          <a:p>
            <a:r>
              <a:rPr lang="en-US" dirty="0" smtClean="0"/>
              <a:t>EE 350 / ECE 490</a:t>
            </a:r>
            <a:br>
              <a:rPr lang="en-US" dirty="0" smtClean="0"/>
            </a:br>
            <a:r>
              <a:rPr lang="en-US" dirty="0" smtClean="0"/>
              <a:t>Analog Communication Systems</a:t>
            </a:r>
            <a:endParaRPr lang="en-US" dirty="0"/>
          </a:p>
        </p:txBody>
      </p:sp>
      <p:sp>
        <p:nvSpPr>
          <p:cNvPr id="3" name="Subtitle 2"/>
          <p:cNvSpPr>
            <a:spLocks noGrp="1"/>
          </p:cNvSpPr>
          <p:nvPr>
            <p:ph type="subTitle" idx="1"/>
          </p:nvPr>
        </p:nvSpPr>
        <p:spPr>
          <a:xfrm>
            <a:off x="1066800" y="3886200"/>
            <a:ext cx="6480048" cy="1752600"/>
          </a:xfrm>
        </p:spPr>
        <p:txBody>
          <a:bodyPr/>
          <a:lstStyle/>
          <a:p>
            <a:r>
              <a:rPr lang="en-US" dirty="0" smtClean="0"/>
              <a:t>Ch. 3 – Amplitude Modulation:</a:t>
            </a:r>
          </a:p>
          <a:p>
            <a:r>
              <a:rPr lang="en-US" dirty="0" smtClean="0"/>
              <a:t>Receivers</a:t>
            </a:r>
            <a:endParaRPr lang="en-US" dirty="0"/>
          </a:p>
        </p:txBody>
      </p:sp>
      <p:sp>
        <p:nvSpPr>
          <p:cNvPr id="4" name="Date Placeholder 3"/>
          <p:cNvSpPr>
            <a:spLocks noGrp="1"/>
          </p:cNvSpPr>
          <p:nvPr>
            <p:ph type="dt" sz="half" idx="10"/>
          </p:nvPr>
        </p:nvSpPr>
        <p:spPr/>
        <p:txBody>
          <a:bodyPr/>
          <a:lstStyle/>
          <a:p>
            <a:pPr algn="ctr" eaLnBrk="1" latinLnBrk="0" hangingPunct="1"/>
            <a:r>
              <a:rPr lang="en-US" dirty="0" smtClean="0"/>
              <a:t>1/19/2010</a:t>
            </a:r>
            <a:endParaRPr lang="en-US" sz="2000" dirty="0">
              <a:solidFill>
                <a:srgbClr val="FFFFFF"/>
              </a:solidFill>
            </a:endParaRPr>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r>
              <a:rPr kumimoji="0" lang="es-ES" smtClean="0">
                <a:solidFill>
                  <a:schemeClr val="tx2"/>
                </a:solidFill>
              </a:rPr>
              <a:t>Fairfield U. -  R. Munden - EE350</a:t>
            </a:r>
            <a:endParaRPr kumimoji="0"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04800" y="5791200"/>
            <a:ext cx="8305800" cy="331787"/>
          </a:xfrm>
        </p:spPr>
        <p:txBody>
          <a:bodyPr>
            <a:noAutofit/>
          </a:bodyPr>
          <a:lstStyle/>
          <a:p>
            <a:pPr algn="l"/>
            <a:r>
              <a:rPr lang="en-US" sz="1600" b="1" dirty="0"/>
              <a:t>Figure 3-5(b)</a:t>
            </a:r>
            <a:r>
              <a:rPr lang="en-US" sz="1600" dirty="0"/>
              <a:t>   The waveforms obtained from TP1 and TP2 for the synchronous AM detector provided in Figure 3-5(a).</a:t>
            </a:r>
          </a:p>
        </p:txBody>
      </p:sp>
      <p:pic>
        <p:nvPicPr>
          <p:cNvPr id="484355" name="fg03_0050b.jpg" descr="fg03_0050b"/>
          <p:cNvPicPr>
            <a:picLocks noChangeAspect="1" noChangeArrowheads="1"/>
          </p:cNvPicPr>
          <p:nvPr/>
        </p:nvPicPr>
        <p:blipFill>
          <a:blip r:embed="rId3" cstate="print"/>
          <a:srcRect/>
          <a:stretch>
            <a:fillRect/>
          </a:stretch>
        </p:blipFill>
        <p:spPr bwMode="auto">
          <a:xfrm>
            <a:off x="1828800" y="838200"/>
            <a:ext cx="517366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3" name="fg03_00600.jpg" descr="fg03_00600"/>
          <p:cNvPicPr>
            <a:picLocks noChangeAspect="1" noChangeArrowheads="1"/>
          </p:cNvPicPr>
          <p:nvPr/>
        </p:nvPicPr>
        <p:blipFill>
          <a:blip r:embed="rId3" cstate="print"/>
          <a:srcRect/>
          <a:stretch>
            <a:fillRect/>
          </a:stretch>
        </p:blipFill>
        <p:spPr bwMode="auto">
          <a:xfrm>
            <a:off x="762000" y="1447800"/>
            <a:ext cx="7543800" cy="4511956"/>
          </a:xfrm>
          <a:prstGeom prst="rect">
            <a:avLst/>
          </a:prstGeom>
          <a:noFill/>
          <a:ln w="9525">
            <a:noFill/>
            <a:miter lim="800000"/>
            <a:headEnd/>
            <a:tailEnd/>
          </a:ln>
          <a:effectLst/>
        </p:spPr>
      </p:pic>
      <p:sp>
        <p:nvSpPr>
          <p:cNvPr id="4" name="Title 3"/>
          <p:cNvSpPr>
            <a:spLocks noGrp="1"/>
          </p:cNvSpPr>
          <p:nvPr>
            <p:ph type="title"/>
          </p:nvPr>
        </p:nvSpPr>
        <p:spPr>
          <a:xfrm>
            <a:off x="457200" y="304800"/>
            <a:ext cx="8229600" cy="1143000"/>
          </a:xfrm>
        </p:spPr>
        <p:txBody>
          <a:bodyPr/>
          <a:lstStyle/>
          <a:p>
            <a:r>
              <a:rPr lang="en-US" dirty="0" smtClean="0"/>
              <a:t>3-3 Superheterodyne Receivers</a:t>
            </a:r>
            <a:endParaRPr lang="en-US" dirty="0"/>
          </a:p>
        </p:txBody>
      </p:sp>
      <p:sp>
        <p:nvSpPr>
          <p:cNvPr id="5" name="Rectangle 2"/>
          <p:cNvSpPr txBox="1">
            <a:spLocks noChangeArrowheads="1"/>
          </p:cNvSpPr>
          <p:nvPr/>
        </p:nvSpPr>
        <p:spPr>
          <a:xfrm>
            <a:off x="533400" y="5867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3-6</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Superheterodyne receiver block diagram.</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4724400" y="4572000"/>
            <a:ext cx="3429000" cy="1200329"/>
          </a:xfrm>
          <a:prstGeom prst="rect">
            <a:avLst/>
          </a:prstGeom>
          <a:noFill/>
        </p:spPr>
        <p:txBody>
          <a:bodyPr wrap="square" rtlCol="0">
            <a:spAutoFit/>
          </a:bodyPr>
          <a:lstStyle/>
          <a:p>
            <a:r>
              <a:rPr lang="en-US" dirty="0" smtClean="0"/>
              <a:t>The mixer is a nonlinear device, which generates sum and difference frequencies between the LO and carrier</a:t>
            </a:r>
            <a:endParaRPr lang="en-US" dirty="0"/>
          </a:p>
        </p:txBody>
      </p:sp>
      <p:sp>
        <p:nvSpPr>
          <p:cNvPr id="7" name="TextBox 6"/>
          <p:cNvSpPr txBox="1"/>
          <p:nvPr/>
        </p:nvSpPr>
        <p:spPr>
          <a:xfrm>
            <a:off x="2286000" y="1447800"/>
            <a:ext cx="3429000" cy="369332"/>
          </a:xfrm>
          <a:prstGeom prst="rect">
            <a:avLst/>
          </a:prstGeom>
          <a:noFill/>
        </p:spPr>
        <p:txBody>
          <a:bodyPr wrap="square" rtlCol="0">
            <a:spAutoFit/>
          </a:bodyPr>
          <a:lstStyle/>
          <a:p>
            <a:r>
              <a:rPr lang="en-US" dirty="0" smtClean="0"/>
              <a:t>Invented by Armstrong.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381000" y="762000"/>
            <a:ext cx="8305800" cy="331787"/>
          </a:xfrm>
        </p:spPr>
        <p:txBody>
          <a:bodyPr>
            <a:normAutofit/>
          </a:bodyPr>
          <a:lstStyle/>
          <a:p>
            <a:pPr algn="l"/>
            <a:r>
              <a:rPr lang="en-US" sz="1600" b="1" dirty="0"/>
              <a:t>Figure 3-7</a:t>
            </a:r>
            <a:r>
              <a:rPr lang="en-US" sz="1600" dirty="0"/>
              <a:t>   Frequency conversion process.</a:t>
            </a:r>
          </a:p>
        </p:txBody>
      </p:sp>
      <p:pic>
        <p:nvPicPr>
          <p:cNvPr id="488451" name="fg03_00700.jpg" descr="fg03_00700"/>
          <p:cNvPicPr>
            <a:picLocks noChangeAspect="1" noChangeArrowheads="1"/>
          </p:cNvPicPr>
          <p:nvPr/>
        </p:nvPicPr>
        <p:blipFill>
          <a:blip r:embed="rId3" cstate="print"/>
          <a:srcRect/>
          <a:stretch>
            <a:fillRect/>
          </a:stretch>
        </p:blipFill>
        <p:spPr bwMode="auto">
          <a:xfrm>
            <a:off x="685800" y="1066800"/>
            <a:ext cx="7848600" cy="4322844"/>
          </a:xfrm>
          <a:prstGeom prst="rect">
            <a:avLst/>
          </a:prstGeom>
          <a:noFill/>
          <a:ln w="9525">
            <a:noFill/>
            <a:miter lim="800000"/>
            <a:headEnd/>
            <a:tailEnd/>
          </a:ln>
          <a:effectLst/>
        </p:spPr>
      </p:pic>
      <p:sp>
        <p:nvSpPr>
          <p:cNvPr id="4" name="TextBox 3"/>
          <p:cNvSpPr txBox="1"/>
          <p:nvPr/>
        </p:nvSpPr>
        <p:spPr>
          <a:xfrm>
            <a:off x="685800" y="5181600"/>
            <a:ext cx="7848600" cy="1200329"/>
          </a:xfrm>
          <a:prstGeom prst="rect">
            <a:avLst/>
          </a:prstGeom>
          <a:noFill/>
        </p:spPr>
        <p:txBody>
          <a:bodyPr wrap="square" rtlCol="0">
            <a:spAutoFit/>
          </a:bodyPr>
          <a:lstStyle/>
          <a:p>
            <a:r>
              <a:rPr lang="en-US" dirty="0" smtClean="0"/>
              <a:t>The Mixer outputs are replicas of the AM signal, but with different carrier frequencies.  The intelligence is the same.</a:t>
            </a:r>
          </a:p>
          <a:p>
            <a:r>
              <a:rPr lang="en-US" dirty="0" smtClean="0"/>
              <a:t>The Intermediate Frequency (IF) amplifier can be designed and tuned to 455kHz (standard for AM) rather than having to vary like the TRF receiver.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04800" y="685800"/>
            <a:ext cx="8305800" cy="331787"/>
          </a:xfrm>
        </p:spPr>
        <p:txBody>
          <a:bodyPr>
            <a:normAutofit/>
          </a:bodyPr>
          <a:lstStyle/>
          <a:p>
            <a:pPr algn="l"/>
            <a:r>
              <a:rPr lang="en-US" sz="1600" b="1" dirty="0"/>
              <a:t>Figure 3-8</a:t>
            </a:r>
            <a:r>
              <a:rPr lang="en-US" sz="1600" dirty="0"/>
              <a:t>   Frequency conversion.</a:t>
            </a:r>
          </a:p>
        </p:txBody>
      </p:sp>
      <p:pic>
        <p:nvPicPr>
          <p:cNvPr id="490499" name="fg03_00800.jpg" descr="fg03_00800"/>
          <p:cNvPicPr>
            <a:picLocks noChangeAspect="1" noChangeArrowheads="1"/>
          </p:cNvPicPr>
          <p:nvPr/>
        </p:nvPicPr>
        <p:blipFill>
          <a:blip r:embed="rId3" cstate="print"/>
          <a:srcRect/>
          <a:stretch>
            <a:fillRect/>
          </a:stretch>
        </p:blipFill>
        <p:spPr bwMode="auto">
          <a:xfrm>
            <a:off x="304800" y="1066800"/>
            <a:ext cx="8456613" cy="4668837"/>
          </a:xfrm>
          <a:prstGeom prst="rect">
            <a:avLst/>
          </a:prstGeom>
          <a:noFill/>
          <a:ln w="9525">
            <a:noFill/>
            <a:miter lim="800000"/>
            <a:headEnd/>
            <a:tailEnd/>
          </a:ln>
          <a:effectLst/>
        </p:spPr>
      </p:pic>
      <p:sp>
        <p:nvSpPr>
          <p:cNvPr id="4" name="TextBox 3"/>
          <p:cNvSpPr txBox="1"/>
          <p:nvPr/>
        </p:nvSpPr>
        <p:spPr>
          <a:xfrm>
            <a:off x="685800" y="5715000"/>
            <a:ext cx="8001000" cy="646331"/>
          </a:xfrm>
          <a:prstGeom prst="rect">
            <a:avLst/>
          </a:prstGeom>
          <a:noFill/>
        </p:spPr>
        <p:txBody>
          <a:bodyPr wrap="square" rtlCol="0">
            <a:spAutoFit/>
          </a:bodyPr>
          <a:lstStyle/>
          <a:p>
            <a:r>
              <a:rPr lang="en-US" dirty="0" smtClean="0"/>
              <a:t>By tuning the local oscillator together with the RF amplifier and mixer (ganging) the IF can always be maintained at the same 455 kHz.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381000" y="990600"/>
            <a:ext cx="8382000" cy="609600"/>
          </a:xfrm>
        </p:spPr>
        <p:txBody>
          <a:bodyPr>
            <a:noAutofit/>
          </a:bodyPr>
          <a:lstStyle/>
          <a:p>
            <a:pPr algn="l"/>
            <a:r>
              <a:rPr lang="en-US" sz="1800" b="1" dirty="0"/>
              <a:t>Figure 3-9   </a:t>
            </a:r>
            <a:r>
              <a:rPr lang="en-US" sz="1800" dirty="0"/>
              <a:t>Variable ganged capacitor</a:t>
            </a:r>
            <a:r>
              <a:rPr lang="en-US" sz="1800" dirty="0" smtClean="0"/>
              <a:t>.  Three capacitor elements on a common variable rotor to vary all three simultaneously.  Each can be trimmed to fine tune their relative capacitance</a:t>
            </a:r>
            <a:endParaRPr lang="en-US" sz="1800" dirty="0"/>
          </a:p>
        </p:txBody>
      </p:sp>
      <p:pic>
        <p:nvPicPr>
          <p:cNvPr id="492547" name="fg03_00900.jpg" descr="fg03_00900"/>
          <p:cNvPicPr>
            <a:picLocks noChangeAspect="1" noChangeArrowheads="1"/>
          </p:cNvPicPr>
          <p:nvPr/>
        </p:nvPicPr>
        <p:blipFill>
          <a:blip r:embed="rId3" cstate="print"/>
          <a:srcRect/>
          <a:stretch>
            <a:fillRect/>
          </a:stretch>
        </p:blipFill>
        <p:spPr bwMode="auto">
          <a:xfrm>
            <a:off x="2514600" y="1524000"/>
            <a:ext cx="3886200" cy="4475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fg03_01000.jpg" descr="fg03_01000"/>
          <p:cNvPicPr>
            <a:picLocks noChangeAspect="1" noChangeArrowheads="1"/>
          </p:cNvPicPr>
          <p:nvPr/>
        </p:nvPicPr>
        <p:blipFill>
          <a:blip r:embed="rId3" cstate="print"/>
          <a:srcRect/>
          <a:stretch>
            <a:fillRect/>
          </a:stretch>
        </p:blipFill>
        <p:spPr bwMode="auto">
          <a:xfrm>
            <a:off x="228600" y="1587500"/>
            <a:ext cx="8456613" cy="3681413"/>
          </a:xfrm>
          <a:prstGeom prst="rect">
            <a:avLst/>
          </a:prstGeom>
          <a:noFill/>
          <a:ln w="9525">
            <a:noFill/>
            <a:miter lim="800000"/>
            <a:headEnd/>
            <a:tailEnd/>
          </a:ln>
          <a:effectLst/>
        </p:spPr>
      </p:pic>
      <p:sp>
        <p:nvSpPr>
          <p:cNvPr id="4" name="Title 3"/>
          <p:cNvSpPr>
            <a:spLocks noGrp="1"/>
          </p:cNvSpPr>
          <p:nvPr>
            <p:ph type="title"/>
          </p:nvPr>
        </p:nvSpPr>
        <p:spPr>
          <a:xfrm>
            <a:off x="533400" y="304800"/>
            <a:ext cx="8229600" cy="1143000"/>
          </a:xfrm>
        </p:spPr>
        <p:txBody>
          <a:bodyPr/>
          <a:lstStyle/>
          <a:p>
            <a:r>
              <a:rPr lang="en-US" dirty="0" smtClean="0"/>
              <a:t>3-4 Superheterodyne Tuning</a:t>
            </a:r>
            <a:endParaRPr lang="en-US" dirty="0"/>
          </a:p>
        </p:txBody>
      </p:sp>
      <p:sp>
        <p:nvSpPr>
          <p:cNvPr id="5" name="Rectangle 2"/>
          <p:cNvSpPr txBox="1">
            <a:spLocks noChangeArrowheads="1"/>
          </p:cNvSpPr>
          <p:nvPr/>
        </p:nvSpPr>
        <p:spPr>
          <a:xfrm>
            <a:off x="381000" y="50292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3-10</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Tracking considerations.</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457200" y="5410200"/>
            <a:ext cx="8077200" cy="646331"/>
          </a:xfrm>
          <a:prstGeom prst="rect">
            <a:avLst/>
          </a:prstGeom>
          <a:noFill/>
        </p:spPr>
        <p:txBody>
          <a:bodyPr wrap="square" rtlCol="0">
            <a:spAutoFit/>
          </a:bodyPr>
          <a:lstStyle/>
          <a:p>
            <a:r>
              <a:rPr lang="en-US" dirty="0" smtClean="0"/>
              <a:t>Tracking at all frequencies is nearly impossible so the circuit is tuned at three frequencies, resulting minor imperfections between those three points.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9" name="fg03_01100.jpg" descr="fg03_01100"/>
          <p:cNvPicPr>
            <a:picLocks noChangeAspect="1" noChangeArrowheads="1"/>
          </p:cNvPicPr>
          <p:nvPr/>
        </p:nvPicPr>
        <p:blipFill>
          <a:blip r:embed="rId4" cstate="print"/>
          <a:srcRect/>
          <a:stretch>
            <a:fillRect/>
          </a:stretch>
        </p:blipFill>
        <p:spPr bwMode="auto">
          <a:xfrm>
            <a:off x="609600" y="1752600"/>
            <a:ext cx="5486400" cy="3157760"/>
          </a:xfrm>
          <a:prstGeom prst="rect">
            <a:avLst/>
          </a:prstGeom>
          <a:noFill/>
          <a:ln w="9525">
            <a:noFill/>
            <a:miter lim="800000"/>
            <a:headEnd/>
            <a:tailEnd/>
          </a:ln>
          <a:effectLst/>
        </p:spPr>
      </p:pic>
      <p:sp>
        <p:nvSpPr>
          <p:cNvPr id="5" name="Title 4"/>
          <p:cNvSpPr>
            <a:spLocks noGrp="1"/>
          </p:cNvSpPr>
          <p:nvPr>
            <p:ph type="title"/>
          </p:nvPr>
        </p:nvSpPr>
        <p:spPr>
          <a:xfrm>
            <a:off x="457200" y="304800"/>
            <a:ext cx="8305800" cy="1143000"/>
          </a:xfrm>
        </p:spPr>
        <p:txBody>
          <a:bodyPr/>
          <a:lstStyle/>
          <a:p>
            <a:r>
              <a:rPr lang="en-US" dirty="0" smtClean="0"/>
              <a:t>Electronic Tuning</a:t>
            </a:r>
            <a:endParaRPr lang="en-US" dirty="0"/>
          </a:p>
        </p:txBody>
      </p:sp>
      <p:sp>
        <p:nvSpPr>
          <p:cNvPr id="6" name="Rectangle 2"/>
          <p:cNvSpPr txBox="1">
            <a:spLocks noChangeArrowheads="1"/>
          </p:cNvSpPr>
          <p:nvPr/>
        </p:nvSpPr>
        <p:spPr>
          <a:xfrm>
            <a:off x="457200" y="5029200"/>
            <a:ext cx="8305800" cy="331787"/>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j-lt"/>
                <a:ea typeface="+mj-ea"/>
                <a:cs typeface="+mj-cs"/>
              </a:rPr>
              <a:t>Figure 3-11   </a:t>
            </a:r>
            <a:r>
              <a:rPr kumimoji="0" lang="en-US" sz="1400" b="0" i="0" u="none" strike="noStrike" kern="1200" cap="none" spc="0" normalizeH="0" baseline="0" noProof="0" dirty="0" err="1" smtClean="0">
                <a:ln>
                  <a:noFill/>
                </a:ln>
                <a:solidFill>
                  <a:schemeClr val="tx2"/>
                </a:solidFill>
                <a:effectLst/>
                <a:uLnTx/>
                <a:uFillTx/>
                <a:latin typeface="+mj-lt"/>
                <a:ea typeface="+mj-ea"/>
                <a:cs typeface="+mj-cs"/>
              </a:rPr>
              <a:t>Varactor</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 diode symbols and </a:t>
            </a:r>
            <a:r>
              <a:rPr kumimoji="0" lang="en-US" sz="1400" b="0" i="1" u="none" strike="noStrike" kern="1200" cap="none" spc="0" normalizeH="0" baseline="0" noProof="0" dirty="0" smtClean="0">
                <a:ln>
                  <a:noFill/>
                </a:ln>
                <a:solidFill>
                  <a:schemeClr val="tx2"/>
                </a:solidFill>
                <a:effectLst/>
                <a:uLnTx/>
                <a:uFillTx/>
                <a:latin typeface="+mj-lt"/>
                <a:ea typeface="+mj-ea"/>
                <a:cs typeface="+mj-cs"/>
              </a:rPr>
              <a:t>C/V </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characteristic.</a:t>
            </a:r>
            <a:endParaRPr kumimoji="0" lang="en-US" sz="14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extBox 6"/>
          <p:cNvSpPr txBox="1"/>
          <p:nvPr/>
        </p:nvSpPr>
        <p:spPr>
          <a:xfrm>
            <a:off x="381000" y="5562600"/>
            <a:ext cx="8382000" cy="646331"/>
          </a:xfrm>
          <a:prstGeom prst="rect">
            <a:avLst/>
          </a:prstGeom>
          <a:noFill/>
        </p:spPr>
        <p:txBody>
          <a:bodyPr wrap="square" rtlCol="0">
            <a:spAutoFit/>
          </a:bodyPr>
          <a:lstStyle/>
          <a:p>
            <a:r>
              <a:rPr lang="en-US" dirty="0" smtClean="0"/>
              <a:t>Reverse biased diodes can be used as variable capacitors instead of ganged capacitors.  These are known as </a:t>
            </a:r>
            <a:r>
              <a:rPr lang="en-US" dirty="0" err="1" smtClean="0"/>
              <a:t>varactor</a:t>
            </a:r>
            <a:r>
              <a:rPr lang="en-US" dirty="0" smtClean="0"/>
              <a:t> diodes, </a:t>
            </a:r>
            <a:r>
              <a:rPr lang="en-US" dirty="0" err="1" smtClean="0"/>
              <a:t>varicap</a:t>
            </a:r>
            <a:r>
              <a:rPr lang="en-US" dirty="0" smtClean="0"/>
              <a:t> diodes, or VVC diodes.</a:t>
            </a:r>
            <a:endParaRPr lang="en-US" dirty="0"/>
          </a:p>
        </p:txBody>
      </p:sp>
      <p:graphicFrame>
        <p:nvGraphicFramePr>
          <p:cNvPr id="8" name="Object 7"/>
          <p:cNvGraphicFramePr>
            <a:graphicFrameLocks noChangeAspect="1"/>
          </p:cNvGraphicFramePr>
          <p:nvPr/>
        </p:nvGraphicFramePr>
        <p:xfrm>
          <a:off x="6324600" y="2590800"/>
          <a:ext cx="2075935" cy="914400"/>
        </p:xfrm>
        <a:graphic>
          <a:graphicData uri="http://schemas.openxmlformats.org/presentationml/2006/ole">
            <mc:AlternateContent xmlns:mc="http://schemas.openxmlformats.org/markup-compatibility/2006">
              <mc:Choice xmlns:v="urn:schemas-microsoft-com:vml" Requires="v">
                <p:oleObj spid="_x0000_s500742" name="Equation" r:id="rId5" imgW="1066680" imgH="469800" progId="Equation.3">
                  <p:embed/>
                </p:oleObj>
              </mc:Choice>
              <mc:Fallback>
                <p:oleObj name="Equation" r:id="rId5" imgW="1066680" imgH="469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590800"/>
                        <a:ext cx="207593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533400" y="762000"/>
            <a:ext cx="8305800" cy="331787"/>
          </a:xfrm>
        </p:spPr>
        <p:txBody>
          <a:bodyPr>
            <a:normAutofit/>
          </a:bodyPr>
          <a:lstStyle/>
          <a:p>
            <a:pPr algn="l"/>
            <a:r>
              <a:rPr lang="en-US" sz="1800" b="1" dirty="0"/>
              <a:t>Figure 3-12</a:t>
            </a:r>
            <a:r>
              <a:rPr lang="en-US" sz="1800" dirty="0"/>
              <a:t>   Broadcast-band AM receiver front end with electronic tuning.</a:t>
            </a:r>
          </a:p>
        </p:txBody>
      </p:sp>
      <p:pic>
        <p:nvPicPr>
          <p:cNvPr id="502787" name="fg03_01200.jpg" descr="fg03_01200"/>
          <p:cNvPicPr>
            <a:picLocks noChangeAspect="1" noChangeArrowheads="1"/>
          </p:cNvPicPr>
          <p:nvPr/>
        </p:nvPicPr>
        <p:blipFill>
          <a:blip r:embed="rId3" cstate="print"/>
          <a:srcRect/>
          <a:stretch>
            <a:fillRect/>
          </a:stretch>
        </p:blipFill>
        <p:spPr bwMode="auto">
          <a:xfrm>
            <a:off x="685800" y="1143000"/>
            <a:ext cx="76898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5" name="fg03_01300.jpg" descr="fg03_01300"/>
          <p:cNvPicPr>
            <a:picLocks noChangeAspect="1" noChangeArrowheads="1"/>
          </p:cNvPicPr>
          <p:nvPr/>
        </p:nvPicPr>
        <p:blipFill>
          <a:blip r:embed="rId3" cstate="print"/>
          <a:srcRect/>
          <a:stretch>
            <a:fillRect/>
          </a:stretch>
        </p:blipFill>
        <p:spPr bwMode="auto">
          <a:xfrm>
            <a:off x="228600" y="1682750"/>
            <a:ext cx="8456613" cy="3492500"/>
          </a:xfrm>
          <a:prstGeom prst="rect">
            <a:avLst/>
          </a:prstGeom>
          <a:noFill/>
          <a:ln w="9525">
            <a:noFill/>
            <a:miter lim="800000"/>
            <a:headEnd/>
            <a:tailEnd/>
          </a:ln>
          <a:effectLst/>
        </p:spPr>
      </p:pic>
      <p:sp>
        <p:nvSpPr>
          <p:cNvPr id="4" name="Title 3"/>
          <p:cNvSpPr>
            <a:spLocks noGrp="1"/>
          </p:cNvSpPr>
          <p:nvPr>
            <p:ph type="title"/>
          </p:nvPr>
        </p:nvSpPr>
        <p:spPr>
          <a:xfrm>
            <a:off x="381000" y="381000"/>
            <a:ext cx="8229600" cy="1143000"/>
          </a:xfrm>
        </p:spPr>
        <p:txBody>
          <a:bodyPr/>
          <a:lstStyle/>
          <a:p>
            <a:r>
              <a:rPr lang="en-US" dirty="0" smtClean="0"/>
              <a:t>3-5 Superheterodyne Analysis</a:t>
            </a:r>
            <a:endParaRPr lang="en-US" dirty="0"/>
          </a:p>
        </p:txBody>
      </p:sp>
      <p:sp>
        <p:nvSpPr>
          <p:cNvPr id="5" name="Rectangle 2"/>
          <p:cNvSpPr txBox="1">
            <a:spLocks noChangeArrowheads="1"/>
          </p:cNvSpPr>
          <p:nvPr/>
        </p:nvSpPr>
        <p:spPr>
          <a:xfrm>
            <a:off x="533400" y="5257800"/>
            <a:ext cx="8305800" cy="762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j-lt"/>
                <a:ea typeface="+mj-ea"/>
                <a:cs typeface="+mj-cs"/>
              </a:rPr>
              <a:t>Figure 3-13   </a:t>
            </a:r>
            <a:r>
              <a:rPr kumimoji="0" lang="en-US" sz="1400" b="0" i="0" u="none" strike="noStrike" kern="1200" cap="none" spc="0" normalizeH="0" baseline="0" noProof="0" dirty="0" smtClean="0">
                <a:ln>
                  <a:noFill/>
                </a:ln>
                <a:solidFill>
                  <a:schemeClr val="tx2"/>
                </a:solidFill>
                <a:effectLst/>
                <a:uLnTx/>
                <a:uFillTx/>
                <a:latin typeface="+mj-lt"/>
                <a:ea typeface="+mj-ea"/>
                <a:cs typeface="+mj-cs"/>
              </a:rPr>
              <a:t>Image frequency illustration.  Since the attenuation</a:t>
            </a:r>
            <a:r>
              <a:rPr kumimoji="0" lang="en-US" sz="1400" b="0" i="0" u="none" strike="noStrike" kern="1200" cap="none" spc="0" normalizeH="0" noProof="0" dirty="0" smtClean="0">
                <a:ln>
                  <a:noFill/>
                </a:ln>
                <a:solidFill>
                  <a:schemeClr val="tx2"/>
                </a:solidFill>
                <a:effectLst/>
                <a:uLnTx/>
                <a:uFillTx/>
                <a:latin typeface="+mj-lt"/>
                <a:ea typeface="+mj-ea"/>
                <a:cs typeface="+mj-cs"/>
              </a:rPr>
              <a:t> of the mixer input is not perfect, it is possible for other frequencies to be passed.  These may be mixed into our desired signal and presented to the IF amplifier.</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743200" y="3429000"/>
            <a:ext cx="3124200" cy="1754326"/>
          </a:xfrm>
          <a:prstGeom prst="rect">
            <a:avLst/>
          </a:prstGeom>
          <a:noFill/>
        </p:spPr>
        <p:txBody>
          <a:bodyPr wrap="square" rtlCol="0">
            <a:spAutoFit/>
          </a:bodyPr>
          <a:lstStyle/>
          <a:p>
            <a:r>
              <a:rPr lang="en-US" dirty="0" smtClean="0"/>
              <a:t>The image is not the only possible spurious response.  Others are due to harmonics of the signal and LO mixing to create energy in the IF BW. (e.g. The “Half IF” spur.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81000" y="838200"/>
            <a:ext cx="8305800" cy="331787"/>
          </a:xfrm>
        </p:spPr>
        <p:txBody>
          <a:bodyPr>
            <a:normAutofit/>
          </a:bodyPr>
          <a:lstStyle/>
          <a:p>
            <a:pPr algn="l"/>
            <a:r>
              <a:rPr lang="en-US" sz="1400" b="1" dirty="0"/>
              <a:t>Figure 3-14</a:t>
            </a:r>
            <a:r>
              <a:rPr lang="en-US" sz="1400" dirty="0"/>
              <a:t>   Image frequency not a </a:t>
            </a:r>
            <a:r>
              <a:rPr lang="en-US" sz="1400" dirty="0" smtClean="0"/>
              <a:t>problem in AM.</a:t>
            </a:r>
            <a:endParaRPr lang="en-US" sz="1400" dirty="0"/>
          </a:p>
        </p:txBody>
      </p:sp>
      <p:pic>
        <p:nvPicPr>
          <p:cNvPr id="506883" name="fg03_01400.jpg" descr="fg03_01400"/>
          <p:cNvPicPr>
            <a:picLocks noChangeAspect="1" noChangeArrowheads="1"/>
          </p:cNvPicPr>
          <p:nvPr/>
        </p:nvPicPr>
        <p:blipFill>
          <a:blip r:embed="rId3" cstate="print"/>
          <a:srcRect/>
          <a:stretch>
            <a:fillRect/>
          </a:stretch>
        </p:blipFill>
        <p:spPr bwMode="auto">
          <a:xfrm>
            <a:off x="228600" y="1447800"/>
            <a:ext cx="8456613" cy="3217863"/>
          </a:xfrm>
          <a:prstGeom prst="rect">
            <a:avLst/>
          </a:prstGeom>
          <a:noFill/>
          <a:ln w="9525">
            <a:noFill/>
            <a:miter lim="800000"/>
            <a:headEnd/>
            <a:tailEnd/>
          </a:ln>
          <a:effectLst/>
        </p:spPr>
      </p:pic>
      <p:sp>
        <p:nvSpPr>
          <p:cNvPr id="4" name="TextBox 3"/>
          <p:cNvSpPr txBox="1"/>
          <p:nvPr/>
        </p:nvSpPr>
        <p:spPr>
          <a:xfrm>
            <a:off x="609600" y="4876800"/>
            <a:ext cx="8153400" cy="1200329"/>
          </a:xfrm>
          <a:prstGeom prst="rect">
            <a:avLst/>
          </a:prstGeom>
          <a:noFill/>
        </p:spPr>
        <p:txBody>
          <a:bodyPr wrap="square" rtlCol="0">
            <a:spAutoFit/>
          </a:bodyPr>
          <a:lstStyle/>
          <a:p>
            <a:r>
              <a:rPr lang="en-US" dirty="0" smtClean="0"/>
              <a:t>Image frequencies are not as much of a problem in AM broadcast due to the attenuation at the likely image frequencies.  Higher frequency communication systems can suffer however, and so use tuned circuits at the RF and mixer inputs to increase image attenuation prior to mixing.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Define the </a:t>
            </a:r>
            <a:r>
              <a:rPr lang="en-US" i="1" dirty="0" smtClean="0"/>
              <a:t>sensitivity</a:t>
            </a:r>
            <a:r>
              <a:rPr lang="en-US" dirty="0" smtClean="0"/>
              <a:t> and </a:t>
            </a:r>
            <a:r>
              <a:rPr lang="en-US" i="1" dirty="0" smtClean="0"/>
              <a:t>selectivity</a:t>
            </a:r>
            <a:r>
              <a:rPr lang="en-US" dirty="0" smtClean="0"/>
              <a:t> of a radio receiver</a:t>
            </a:r>
          </a:p>
          <a:p>
            <a:r>
              <a:rPr lang="en-US" dirty="0" smtClean="0"/>
              <a:t>Describe the operation of a diode detector in n AM receiver</a:t>
            </a:r>
          </a:p>
          <a:p>
            <a:r>
              <a:rPr lang="en-US" dirty="0" smtClean="0"/>
              <a:t>Sketch block diagrams for TRF and </a:t>
            </a:r>
            <a:r>
              <a:rPr lang="en-US" dirty="0" err="1" smtClean="0"/>
              <a:t>superheterodyne</a:t>
            </a:r>
            <a:r>
              <a:rPr lang="en-US" dirty="0" smtClean="0"/>
              <a:t> receivers</a:t>
            </a:r>
          </a:p>
          <a:p>
            <a:r>
              <a:rPr lang="en-US" dirty="0" smtClean="0"/>
              <a:t>Understand the generation of </a:t>
            </a:r>
            <a:r>
              <a:rPr lang="en-US" i="1" dirty="0" smtClean="0"/>
              <a:t>image frequencies </a:t>
            </a:r>
            <a:r>
              <a:rPr lang="en-US" dirty="0" smtClean="0"/>
              <a:t>and describe how to suppress them</a:t>
            </a:r>
          </a:p>
          <a:p>
            <a:r>
              <a:rPr lang="en-US" dirty="0" smtClean="0"/>
              <a:t>Recognize and analyze RF and IF amplifiers</a:t>
            </a:r>
          </a:p>
          <a:p>
            <a:r>
              <a:rPr lang="en-US" dirty="0" smtClean="0"/>
              <a:t>Describe the need for automatic gain control and show how it can be implemented</a:t>
            </a:r>
          </a:p>
          <a:p>
            <a:r>
              <a:rPr lang="en-US" dirty="0" smtClean="0"/>
              <a:t>Analyze the operation of a complete AM receiver system</a:t>
            </a:r>
          </a:p>
          <a:p>
            <a:r>
              <a:rPr lang="en-US" dirty="0" smtClean="0"/>
              <a:t>Perform a test analysis on the power levels (</a:t>
            </a:r>
            <a:r>
              <a:rPr lang="en-US" dirty="0" err="1" smtClean="0"/>
              <a:t>dBm</a:t>
            </a:r>
            <a:r>
              <a:rPr lang="en-US" dirty="0" smtClean="0"/>
              <a:t>) at each stage of an AM receiver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fg03_01500.jpg" descr="fg03_01500"/>
          <p:cNvPicPr>
            <a:picLocks noChangeAspect="1" noChangeArrowheads="1"/>
          </p:cNvPicPr>
          <p:nvPr/>
        </p:nvPicPr>
        <p:blipFill>
          <a:blip r:embed="rId3" cstate="print"/>
          <a:srcRect/>
          <a:stretch>
            <a:fillRect/>
          </a:stretch>
        </p:blipFill>
        <p:spPr bwMode="auto">
          <a:xfrm>
            <a:off x="228600" y="1671463"/>
            <a:ext cx="5562600" cy="4081850"/>
          </a:xfrm>
          <a:prstGeom prst="rect">
            <a:avLst/>
          </a:prstGeom>
          <a:noFill/>
          <a:ln w="9525">
            <a:noFill/>
            <a:miter lim="800000"/>
            <a:headEnd/>
            <a:tailEnd/>
          </a:ln>
          <a:effectLst/>
        </p:spPr>
      </p:pic>
      <p:sp>
        <p:nvSpPr>
          <p:cNvPr id="4" name="Title 3"/>
          <p:cNvSpPr>
            <a:spLocks noGrp="1"/>
          </p:cNvSpPr>
          <p:nvPr>
            <p:ph type="title"/>
          </p:nvPr>
        </p:nvSpPr>
        <p:spPr>
          <a:xfrm>
            <a:off x="533400" y="304800"/>
            <a:ext cx="8229600" cy="1143000"/>
          </a:xfrm>
        </p:spPr>
        <p:txBody>
          <a:bodyPr/>
          <a:lstStyle/>
          <a:p>
            <a:r>
              <a:rPr lang="en-US" dirty="0" smtClean="0"/>
              <a:t>RF Amplifiers</a:t>
            </a:r>
            <a:endParaRPr lang="en-US" dirty="0"/>
          </a:p>
        </p:txBody>
      </p:sp>
      <p:sp>
        <p:nvSpPr>
          <p:cNvPr id="5" name="Rectangle 2"/>
          <p:cNvSpPr txBox="1">
            <a:spLocks noChangeArrowheads="1"/>
          </p:cNvSpPr>
          <p:nvPr/>
        </p:nvSpPr>
        <p:spPr>
          <a:xfrm>
            <a:off x="381000" y="57150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solidFill>
                <a:effectLst/>
                <a:uLnTx/>
                <a:uFillTx/>
                <a:latin typeface="+mj-lt"/>
                <a:ea typeface="+mj-ea"/>
                <a:cs typeface="+mj-cs"/>
              </a:rPr>
              <a:t>Figure 3-15  </a:t>
            </a:r>
            <a:r>
              <a:rPr kumimoji="0" lang="en-US" sz="1200" b="0" i="0" u="none" strike="noStrike" kern="1200" cap="none" spc="0" normalizeH="0" baseline="0" noProof="0" smtClean="0">
                <a:ln>
                  <a:noFill/>
                </a:ln>
                <a:solidFill>
                  <a:schemeClr val="tx2"/>
                </a:solidFill>
                <a:effectLst/>
                <a:uLnTx/>
                <a:uFillTx/>
                <a:latin typeface="+mj-lt"/>
                <a:ea typeface="+mj-ea"/>
                <a:cs typeface="+mj-cs"/>
              </a:rPr>
              <a:t> Dual-gate MOSFET RF amplifier.</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5791200" y="1828800"/>
            <a:ext cx="3124200" cy="3139321"/>
          </a:xfrm>
          <a:prstGeom prst="rect">
            <a:avLst/>
          </a:prstGeom>
          <a:noFill/>
        </p:spPr>
        <p:txBody>
          <a:bodyPr wrap="square" rtlCol="0">
            <a:spAutoFit/>
          </a:bodyPr>
          <a:lstStyle/>
          <a:p>
            <a:r>
              <a:rPr lang="en-US" dirty="0" smtClean="0"/>
              <a:t>RF Amp advantages:</a:t>
            </a:r>
          </a:p>
          <a:p>
            <a:pPr marL="342900" indent="-342900">
              <a:buAutoNum type="arabicPeriod"/>
            </a:pPr>
            <a:r>
              <a:rPr lang="en-US" dirty="0" smtClean="0"/>
              <a:t>Image freq. rejection</a:t>
            </a:r>
          </a:p>
          <a:p>
            <a:pPr marL="342900" indent="-342900">
              <a:buAutoNum type="arabicPeriod"/>
            </a:pPr>
            <a:r>
              <a:rPr lang="en-US" dirty="0" smtClean="0"/>
              <a:t>More gain</a:t>
            </a:r>
          </a:p>
          <a:p>
            <a:pPr marL="342900" indent="-342900">
              <a:buAutoNum type="arabicPeriod"/>
            </a:pPr>
            <a:r>
              <a:rPr lang="en-US" dirty="0" smtClean="0"/>
              <a:t>Improved noise</a:t>
            </a:r>
          </a:p>
          <a:p>
            <a:pPr marL="342900" indent="-342900">
              <a:buAutoNum type="arabicPeriod"/>
            </a:pPr>
            <a:endParaRPr lang="en-US" dirty="0"/>
          </a:p>
          <a:p>
            <a:pPr marL="342900" indent="-342900"/>
            <a:r>
              <a:rPr lang="en-US" dirty="0" smtClean="0"/>
              <a:t>FET advantages:</a:t>
            </a:r>
          </a:p>
          <a:p>
            <a:pPr marL="342900" indent="-342900">
              <a:buAutoNum type="arabicPeriod"/>
            </a:pPr>
            <a:r>
              <a:rPr lang="en-US" dirty="0" smtClean="0"/>
              <a:t>High input impedance</a:t>
            </a:r>
          </a:p>
          <a:p>
            <a:pPr marL="342900" indent="-342900">
              <a:buAutoNum type="arabicPeriod"/>
            </a:pPr>
            <a:r>
              <a:rPr lang="en-US" dirty="0" smtClean="0"/>
              <a:t>Dual-gate FETs for AGC</a:t>
            </a:r>
          </a:p>
          <a:p>
            <a:pPr marL="342900" indent="-342900">
              <a:buAutoNum type="arabicPeriod"/>
            </a:pPr>
            <a:r>
              <a:rPr lang="en-US" dirty="0" smtClean="0"/>
              <a:t>I/O square-law relationship lowers distortion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g03_01600.jpg" descr="fg03_01600"/>
          <p:cNvPicPr>
            <a:picLocks noChangeAspect="1" noChangeArrowheads="1"/>
          </p:cNvPicPr>
          <p:nvPr/>
        </p:nvPicPr>
        <p:blipFill>
          <a:blip r:embed="rId3" cstate="print"/>
          <a:srcRect t="53521"/>
          <a:stretch>
            <a:fillRect/>
          </a:stretch>
        </p:blipFill>
        <p:spPr bwMode="auto">
          <a:xfrm>
            <a:off x="3810000" y="1447800"/>
            <a:ext cx="5211041" cy="3886200"/>
          </a:xfrm>
          <a:prstGeom prst="rect">
            <a:avLst/>
          </a:prstGeom>
          <a:solidFill>
            <a:schemeClr val="bg1"/>
          </a:solidFill>
          <a:ln w="9525">
            <a:noFill/>
            <a:miter lim="800000"/>
            <a:headEnd/>
            <a:tailEnd/>
          </a:ln>
          <a:effectLst/>
        </p:spPr>
      </p:pic>
      <p:grpSp>
        <p:nvGrpSpPr>
          <p:cNvPr id="11" name="Group 10"/>
          <p:cNvGrpSpPr/>
          <p:nvPr/>
        </p:nvGrpSpPr>
        <p:grpSpPr>
          <a:xfrm>
            <a:off x="304800" y="3124200"/>
            <a:ext cx="4419600" cy="2971800"/>
            <a:chOff x="304800" y="1676400"/>
            <a:chExt cx="6717792" cy="4419600"/>
          </a:xfrm>
        </p:grpSpPr>
        <p:pic>
          <p:nvPicPr>
            <p:cNvPr id="6" name="fg03_01600.jpg" descr="fg03_01600"/>
            <p:cNvPicPr>
              <a:picLocks noChangeAspect="1" noChangeArrowheads="1"/>
            </p:cNvPicPr>
            <p:nvPr/>
          </p:nvPicPr>
          <p:blipFill>
            <a:blip r:embed="rId3" cstate="print"/>
            <a:srcRect t="18310" r="14124" b="46479"/>
            <a:stretch>
              <a:fillRect/>
            </a:stretch>
          </p:blipFill>
          <p:spPr bwMode="auto">
            <a:xfrm>
              <a:off x="304800" y="1676400"/>
              <a:ext cx="6717792" cy="4419600"/>
            </a:xfrm>
            <a:prstGeom prst="rect">
              <a:avLst/>
            </a:prstGeom>
            <a:noFill/>
            <a:ln w="9525">
              <a:noFill/>
              <a:miter lim="800000"/>
              <a:headEnd/>
              <a:tailEnd/>
            </a:ln>
            <a:effectLst/>
          </p:spPr>
        </p:pic>
        <p:cxnSp>
          <p:nvCxnSpPr>
            <p:cNvPr id="10" name="Straight Connector 9"/>
            <p:cNvCxnSpPr/>
            <p:nvPr/>
          </p:nvCxnSpPr>
          <p:spPr>
            <a:xfrm rot="5400000">
              <a:off x="3810000" y="3352800"/>
              <a:ext cx="1524000" cy="0"/>
            </a:xfrm>
            <a:prstGeom prst="line">
              <a:avLst/>
            </a:prstGeom>
            <a:ln w="38100" cmpd="dbl">
              <a:prstDash val="sysDash"/>
            </a:ln>
          </p:spPr>
          <p:style>
            <a:lnRef idx="1">
              <a:schemeClr val="accent1"/>
            </a:lnRef>
            <a:fillRef idx="0">
              <a:schemeClr val="accent1"/>
            </a:fillRef>
            <a:effectRef idx="0">
              <a:schemeClr val="accent1"/>
            </a:effectRef>
            <a:fontRef idx="minor">
              <a:schemeClr val="tx1"/>
            </a:fontRef>
          </p:style>
        </p:cxnSp>
      </p:grpSp>
      <p:pic>
        <p:nvPicPr>
          <p:cNvPr id="510979" name="fg03_01600.jpg" descr="fg03_01600"/>
          <p:cNvPicPr>
            <a:picLocks noChangeAspect="1" noChangeArrowheads="1"/>
          </p:cNvPicPr>
          <p:nvPr/>
        </p:nvPicPr>
        <p:blipFill>
          <a:blip r:embed="rId3" cstate="print"/>
          <a:srcRect r="38983" b="81690"/>
          <a:stretch>
            <a:fillRect/>
          </a:stretch>
        </p:blipFill>
        <p:spPr bwMode="auto">
          <a:xfrm>
            <a:off x="457200" y="1905000"/>
            <a:ext cx="3323492" cy="1600200"/>
          </a:xfrm>
          <a:prstGeom prst="rect">
            <a:avLst/>
          </a:prstGeom>
          <a:noFill/>
          <a:ln w="9525">
            <a:noFill/>
            <a:miter lim="800000"/>
            <a:headEnd/>
            <a:tailEnd/>
          </a:ln>
          <a:effectLst/>
        </p:spPr>
      </p:pic>
      <p:sp>
        <p:nvSpPr>
          <p:cNvPr id="4" name="Title 3"/>
          <p:cNvSpPr>
            <a:spLocks noGrp="1"/>
          </p:cNvSpPr>
          <p:nvPr>
            <p:ph type="title"/>
          </p:nvPr>
        </p:nvSpPr>
        <p:spPr>
          <a:xfrm>
            <a:off x="685800" y="152400"/>
            <a:ext cx="8229600" cy="1143000"/>
          </a:xfrm>
        </p:spPr>
        <p:txBody>
          <a:bodyPr/>
          <a:lstStyle/>
          <a:p>
            <a:r>
              <a:rPr lang="en-US" dirty="0" smtClean="0"/>
              <a:t>Mixer / LO</a:t>
            </a:r>
            <a:endParaRPr lang="en-US" dirty="0"/>
          </a:p>
        </p:txBody>
      </p:sp>
      <p:sp>
        <p:nvSpPr>
          <p:cNvPr id="5" name="Rectangle 2"/>
          <p:cNvSpPr txBox="1">
            <a:spLocks noChangeArrowheads="1"/>
          </p:cNvSpPr>
          <p:nvPr/>
        </p:nvSpPr>
        <p:spPr>
          <a:xfrm>
            <a:off x="228600" y="60198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3-16</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Typical mixer circuits.</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533400" y="1219200"/>
            <a:ext cx="3200400" cy="914400"/>
          </a:xfrm>
          <a:prstGeom prst="rect">
            <a:avLst/>
          </a:prstGeom>
          <a:noFill/>
        </p:spPr>
        <p:txBody>
          <a:bodyPr wrap="square" rtlCol="0">
            <a:spAutoFit/>
          </a:bodyPr>
          <a:lstStyle/>
          <a:p>
            <a:r>
              <a:rPr lang="en-US" dirty="0" smtClean="0"/>
              <a:t>Diodes are the simplest mixers.  Schottky Diodes can be used up to 100 GHz.  </a:t>
            </a:r>
            <a:endParaRPr lang="en-US" dirty="0"/>
          </a:p>
        </p:txBody>
      </p:sp>
      <p:sp>
        <p:nvSpPr>
          <p:cNvPr id="12" name="TextBox 11"/>
          <p:cNvSpPr txBox="1"/>
          <p:nvPr/>
        </p:nvSpPr>
        <p:spPr>
          <a:xfrm>
            <a:off x="3657600" y="5715000"/>
            <a:ext cx="2667000" cy="646331"/>
          </a:xfrm>
          <a:prstGeom prst="rect">
            <a:avLst/>
          </a:prstGeom>
          <a:noFill/>
        </p:spPr>
        <p:txBody>
          <a:bodyPr wrap="square" rtlCol="0">
            <a:spAutoFit/>
          </a:bodyPr>
          <a:lstStyle/>
          <a:p>
            <a:r>
              <a:rPr lang="en-US" dirty="0" smtClean="0"/>
              <a:t>Transistors can be used to mix and generate LO</a:t>
            </a:r>
            <a:endParaRPr lang="en-US" dirty="0"/>
          </a:p>
        </p:txBody>
      </p:sp>
      <p:sp>
        <p:nvSpPr>
          <p:cNvPr id="13" name="TextBox 12"/>
          <p:cNvSpPr txBox="1"/>
          <p:nvPr/>
        </p:nvSpPr>
        <p:spPr>
          <a:xfrm>
            <a:off x="5562600" y="5029200"/>
            <a:ext cx="2971800" cy="646331"/>
          </a:xfrm>
          <a:prstGeom prst="rect">
            <a:avLst/>
          </a:prstGeom>
          <a:noFill/>
        </p:spPr>
        <p:txBody>
          <a:bodyPr wrap="square" rtlCol="0">
            <a:spAutoFit/>
          </a:bodyPr>
          <a:lstStyle/>
          <a:p>
            <a:r>
              <a:rPr lang="en-US" dirty="0" smtClean="0"/>
              <a:t>LICs make implementation simpler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7" name="fg03_0170a.jpg" descr="fg03_0170a"/>
          <p:cNvPicPr>
            <a:picLocks noChangeAspect="1" noChangeArrowheads="1"/>
          </p:cNvPicPr>
          <p:nvPr/>
        </p:nvPicPr>
        <p:blipFill>
          <a:blip r:embed="rId3" cstate="print"/>
          <a:srcRect/>
          <a:stretch>
            <a:fillRect/>
          </a:stretch>
        </p:blipFill>
        <p:spPr bwMode="auto">
          <a:xfrm>
            <a:off x="762000" y="1447800"/>
            <a:ext cx="7086600" cy="4181440"/>
          </a:xfrm>
          <a:prstGeom prst="rect">
            <a:avLst/>
          </a:prstGeom>
          <a:noFill/>
          <a:ln w="9525">
            <a:noFill/>
            <a:miter lim="800000"/>
            <a:headEnd/>
            <a:tailEnd/>
          </a:ln>
          <a:effectLst/>
        </p:spPr>
      </p:pic>
      <p:sp>
        <p:nvSpPr>
          <p:cNvPr id="4" name="Title 3"/>
          <p:cNvSpPr>
            <a:spLocks noGrp="1"/>
          </p:cNvSpPr>
          <p:nvPr>
            <p:ph type="title"/>
          </p:nvPr>
        </p:nvSpPr>
        <p:spPr>
          <a:xfrm>
            <a:off x="457200" y="304800"/>
            <a:ext cx="8229600" cy="1143000"/>
          </a:xfrm>
        </p:spPr>
        <p:txBody>
          <a:bodyPr/>
          <a:lstStyle/>
          <a:p>
            <a:r>
              <a:rPr lang="en-US" dirty="0" smtClean="0"/>
              <a:t>Transistor IF Amplifier</a:t>
            </a:r>
            <a:endParaRPr lang="en-US" dirty="0"/>
          </a:p>
        </p:txBody>
      </p:sp>
      <p:sp>
        <p:nvSpPr>
          <p:cNvPr id="5" name="Rectangle 2"/>
          <p:cNvSpPr txBox="1">
            <a:spLocks noChangeArrowheads="1"/>
          </p:cNvSpPr>
          <p:nvPr/>
        </p:nvSpPr>
        <p:spPr>
          <a:xfrm>
            <a:off x="457200" y="5486400"/>
            <a:ext cx="8382000" cy="914400"/>
          </a:xfrm>
          <a:prstGeom prst="rect">
            <a:avLst/>
          </a:prstGeom>
        </p:spPr>
        <p:txBody>
          <a:bodyPr vert="horz" lIns="0" rIns="0" bIns="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Figure 3-17</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   Typical IF amplifiers.  Transistor IF amp using 40673 Dual-Gate MOSFET.  </a:t>
            </a:r>
            <a:r>
              <a:rPr kumimoji="0" lang="en-US" sz="1600" b="0" i="0" u="none" strike="noStrike" kern="1200" cap="none" spc="0" normalizeH="0" baseline="0" noProof="0" dirty="0" err="1" smtClean="0">
                <a:ln>
                  <a:noFill/>
                </a:ln>
                <a:solidFill>
                  <a:schemeClr val="tx2"/>
                </a:solidFill>
                <a:effectLst/>
                <a:uLnTx/>
                <a:uFillTx/>
                <a:latin typeface="+mj-lt"/>
                <a:ea typeface="+mj-ea"/>
                <a:cs typeface="+mj-cs"/>
              </a:rPr>
              <a:t>Notic</a:t>
            </a:r>
            <a:r>
              <a:rPr lang="en-US" sz="1600" dirty="0" smtClean="0">
                <a:solidFill>
                  <a:schemeClr val="tx2"/>
                </a:solidFill>
                <a:latin typeface="+mj-lt"/>
                <a:ea typeface="+mj-ea"/>
                <a:cs typeface="+mj-cs"/>
              </a:rPr>
              <a:t>e the dual tuning circuits at the input and output.  These are sold as blocks for common IF frequencies, with a variable transformer for fine-tuning.  AGC is injected at the second gate.</a:t>
            </a:r>
            <a:endParaRPr kumimoji="0" lang="en-US"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5" name="fg03_0170b.jpg" descr="fg03_0170b"/>
          <p:cNvPicPr>
            <a:picLocks noChangeAspect="1" noChangeArrowheads="1"/>
          </p:cNvPicPr>
          <p:nvPr/>
        </p:nvPicPr>
        <p:blipFill>
          <a:blip r:embed="rId3" cstate="print"/>
          <a:srcRect/>
          <a:stretch>
            <a:fillRect/>
          </a:stretch>
        </p:blipFill>
        <p:spPr bwMode="auto">
          <a:xfrm>
            <a:off x="609600" y="1371600"/>
            <a:ext cx="7718425" cy="4800600"/>
          </a:xfrm>
          <a:prstGeom prst="rect">
            <a:avLst/>
          </a:prstGeom>
          <a:noFill/>
          <a:ln w="9525">
            <a:noFill/>
            <a:miter lim="800000"/>
            <a:headEnd/>
            <a:tailEnd/>
          </a:ln>
          <a:effectLst/>
        </p:spPr>
      </p:pic>
      <p:sp>
        <p:nvSpPr>
          <p:cNvPr id="4" name="Title 3"/>
          <p:cNvSpPr>
            <a:spLocks noGrp="1"/>
          </p:cNvSpPr>
          <p:nvPr>
            <p:ph type="title"/>
          </p:nvPr>
        </p:nvSpPr>
        <p:spPr>
          <a:xfrm>
            <a:off x="457200" y="304800"/>
            <a:ext cx="8229600" cy="1143000"/>
          </a:xfrm>
        </p:spPr>
        <p:txBody>
          <a:bodyPr/>
          <a:lstStyle/>
          <a:p>
            <a:r>
              <a:rPr lang="en-US" dirty="0" smtClean="0"/>
              <a:t>LIC IF </a:t>
            </a:r>
            <a:r>
              <a:rPr lang="en-US" dirty="0" err="1" smtClean="0"/>
              <a:t>Amplifer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3" name="fg03_0170c.jpg" descr="fg03_0170c"/>
          <p:cNvPicPr>
            <a:picLocks noChangeAspect="1" noChangeArrowheads="1"/>
          </p:cNvPicPr>
          <p:nvPr/>
        </p:nvPicPr>
        <p:blipFill>
          <a:blip r:embed="rId3" cstate="print"/>
          <a:srcRect/>
          <a:stretch>
            <a:fillRect/>
          </a:stretch>
        </p:blipFill>
        <p:spPr bwMode="auto">
          <a:xfrm>
            <a:off x="1219200" y="1447800"/>
            <a:ext cx="6537325" cy="4800600"/>
          </a:xfrm>
          <a:prstGeom prst="rect">
            <a:avLst/>
          </a:prstGeom>
          <a:noFill/>
          <a:ln w="9525">
            <a:noFill/>
            <a:miter lim="800000"/>
            <a:headEnd/>
            <a:tailEnd/>
          </a:ln>
          <a:effectLst/>
        </p:spPr>
      </p:pic>
      <p:sp>
        <p:nvSpPr>
          <p:cNvPr id="4" name="Title 3"/>
          <p:cNvSpPr>
            <a:spLocks noGrp="1"/>
          </p:cNvSpPr>
          <p:nvPr>
            <p:ph type="title"/>
          </p:nvPr>
        </p:nvSpPr>
        <p:spPr>
          <a:xfrm>
            <a:off x="457200" y="381000"/>
            <a:ext cx="8229600" cy="1143000"/>
          </a:xfrm>
        </p:spPr>
        <p:txBody>
          <a:bodyPr/>
          <a:lstStyle/>
          <a:p>
            <a:r>
              <a:rPr lang="en-US" dirty="0" smtClean="0"/>
              <a:t>LIC IF Amplifier</a:t>
            </a:r>
            <a:endParaRPr lang="en-US" dirty="0"/>
          </a:p>
        </p:txBody>
      </p:sp>
      <p:sp>
        <p:nvSpPr>
          <p:cNvPr id="5" name="Rectangle 2"/>
          <p:cNvSpPr txBox="1">
            <a:spLocks noChangeArrowheads="1"/>
          </p:cNvSpPr>
          <p:nvPr/>
        </p:nvSpPr>
        <p:spPr>
          <a:xfrm>
            <a:off x="457200" y="5867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solidFill>
                <a:effectLst/>
                <a:uLnTx/>
                <a:uFillTx/>
                <a:latin typeface="+mj-lt"/>
                <a:ea typeface="+mj-ea"/>
                <a:cs typeface="+mj-cs"/>
              </a:rPr>
              <a:t>Figure 3-17</a:t>
            </a:r>
            <a:r>
              <a:rPr kumimoji="0" lang="en-US" sz="1200" b="0" i="0" u="none" strike="noStrike" kern="1200" cap="none" spc="0" normalizeH="0" baseline="0" noProof="0" smtClean="0">
                <a:ln>
                  <a:noFill/>
                </a:ln>
                <a:solidFill>
                  <a:schemeClr val="tx2"/>
                </a:solidFill>
                <a:effectLst/>
                <a:uLnTx/>
                <a:uFillTx/>
                <a:latin typeface="+mj-lt"/>
                <a:ea typeface="+mj-ea"/>
                <a:cs typeface="+mj-cs"/>
              </a:rPr>
              <a:t> </a:t>
            </a:r>
            <a:r>
              <a:rPr kumimoji="0" lang="en-US" sz="1200" b="1" i="0" u="none" strike="noStrike" kern="1200" cap="none" spc="0" normalizeH="0" baseline="0" noProof="0" smtClean="0">
                <a:ln>
                  <a:noFill/>
                </a:ln>
                <a:solidFill>
                  <a:schemeClr val="tx2"/>
                </a:solidFill>
                <a:effectLst/>
                <a:uLnTx/>
                <a:uFillTx/>
                <a:latin typeface="+mj-lt"/>
                <a:ea typeface="+mj-ea"/>
                <a:cs typeface="+mj-cs"/>
              </a:rPr>
              <a:t>(continued)   </a:t>
            </a:r>
            <a:r>
              <a:rPr kumimoji="0" lang="en-US" sz="1200" b="0" i="0" u="none" strike="noStrike" kern="1200" cap="none" spc="0" normalizeH="0" baseline="0" noProof="0" smtClean="0">
                <a:ln>
                  <a:noFill/>
                </a:ln>
                <a:solidFill>
                  <a:schemeClr val="tx2"/>
                </a:solidFill>
                <a:effectLst/>
                <a:uLnTx/>
                <a:uFillTx/>
                <a:latin typeface="+mj-lt"/>
                <a:ea typeface="+mj-ea"/>
                <a:cs typeface="+mj-cs"/>
              </a:rPr>
              <a:t>Typical IF amplifiers.</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smtClean="0"/>
              <a:t>3-6 Automatic Gain Control (AGC)</a:t>
            </a:r>
            <a:endParaRPr lang="en-US" dirty="0"/>
          </a:p>
        </p:txBody>
      </p:sp>
      <p:sp>
        <p:nvSpPr>
          <p:cNvPr id="5" name="Rectangle 2"/>
          <p:cNvSpPr txBox="1">
            <a:spLocks noChangeArrowheads="1"/>
          </p:cNvSpPr>
          <p:nvPr/>
        </p:nvSpPr>
        <p:spPr>
          <a:xfrm>
            <a:off x="381000" y="5867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3-18</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Development of AGC voltage.</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9" name="Group 8"/>
          <p:cNvGrpSpPr/>
          <p:nvPr/>
        </p:nvGrpSpPr>
        <p:grpSpPr>
          <a:xfrm>
            <a:off x="152400" y="3200400"/>
            <a:ext cx="8610600" cy="2819400"/>
            <a:chOff x="152400" y="1981200"/>
            <a:chExt cx="8610600" cy="2819400"/>
          </a:xfrm>
        </p:grpSpPr>
        <p:pic>
          <p:nvPicPr>
            <p:cNvPr id="519171" name="fg03_01800.jpg" descr="fg03_01800"/>
            <p:cNvPicPr>
              <a:picLocks noChangeAspect="1" noChangeArrowheads="1"/>
            </p:cNvPicPr>
            <p:nvPr/>
          </p:nvPicPr>
          <p:blipFill>
            <a:blip r:embed="rId3" cstate="print"/>
            <a:srcRect b="65072"/>
            <a:stretch>
              <a:fillRect/>
            </a:stretch>
          </p:blipFill>
          <p:spPr bwMode="auto">
            <a:xfrm>
              <a:off x="152400" y="1981200"/>
              <a:ext cx="5264524" cy="2743200"/>
            </a:xfrm>
            <a:prstGeom prst="rect">
              <a:avLst/>
            </a:prstGeom>
            <a:noFill/>
            <a:ln w="9525">
              <a:noFill/>
              <a:miter lim="800000"/>
              <a:headEnd/>
              <a:tailEnd/>
            </a:ln>
            <a:effectLst/>
          </p:spPr>
        </p:pic>
        <p:pic>
          <p:nvPicPr>
            <p:cNvPr id="6" name="fg03_01800.jpg" descr="fg03_01800"/>
            <p:cNvPicPr>
              <a:picLocks noChangeAspect="1" noChangeArrowheads="1"/>
            </p:cNvPicPr>
            <p:nvPr/>
          </p:nvPicPr>
          <p:blipFill>
            <a:blip r:embed="rId3" cstate="print"/>
            <a:srcRect l="63404" t="34928" b="33533"/>
            <a:stretch>
              <a:fillRect/>
            </a:stretch>
          </p:blipFill>
          <p:spPr bwMode="auto">
            <a:xfrm>
              <a:off x="5105400" y="2133600"/>
              <a:ext cx="1981200" cy="2547257"/>
            </a:xfrm>
            <a:prstGeom prst="rect">
              <a:avLst/>
            </a:prstGeom>
            <a:noFill/>
            <a:ln w="9525">
              <a:noFill/>
              <a:miter lim="800000"/>
              <a:headEnd/>
              <a:tailEnd/>
            </a:ln>
            <a:effectLst/>
          </p:spPr>
        </p:pic>
        <p:pic>
          <p:nvPicPr>
            <p:cNvPr id="7" name="fg03_01800.jpg" descr="fg03_01800"/>
            <p:cNvPicPr>
              <a:picLocks noChangeAspect="1" noChangeArrowheads="1"/>
            </p:cNvPicPr>
            <p:nvPr/>
          </p:nvPicPr>
          <p:blipFill>
            <a:blip r:embed="rId3" cstate="print"/>
            <a:srcRect l="63404" t="66467"/>
            <a:stretch>
              <a:fillRect/>
            </a:stretch>
          </p:blipFill>
          <p:spPr bwMode="auto">
            <a:xfrm>
              <a:off x="6858000" y="2057400"/>
              <a:ext cx="1905000" cy="2604101"/>
            </a:xfrm>
            <a:prstGeom prst="rect">
              <a:avLst/>
            </a:prstGeom>
            <a:noFill/>
            <a:ln w="9525">
              <a:noFill/>
              <a:miter lim="800000"/>
              <a:headEnd/>
              <a:tailEnd/>
            </a:ln>
            <a:effectLst/>
          </p:spPr>
        </p:pic>
        <p:sp>
          <p:nvSpPr>
            <p:cNvPr id="8" name="Rectangle 7"/>
            <p:cNvSpPr/>
            <p:nvPr/>
          </p:nvSpPr>
          <p:spPr>
            <a:xfrm>
              <a:off x="2895600" y="3352800"/>
              <a:ext cx="4572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33400" y="1524000"/>
            <a:ext cx="7772400" cy="1477328"/>
          </a:xfrm>
          <a:prstGeom prst="rect">
            <a:avLst/>
          </a:prstGeom>
          <a:noFill/>
        </p:spPr>
        <p:txBody>
          <a:bodyPr wrap="square" rtlCol="0">
            <a:spAutoFit/>
          </a:bodyPr>
          <a:lstStyle/>
          <a:p>
            <a:r>
              <a:rPr lang="en-US" dirty="0" smtClean="0"/>
              <a:t>Why you need AGC:</a:t>
            </a:r>
          </a:p>
          <a:p>
            <a:pPr marL="342900" indent="-342900">
              <a:buAutoNum type="arabicPeriod"/>
            </a:pPr>
            <a:r>
              <a:rPr lang="en-US" dirty="0" smtClean="0"/>
              <a:t>Tuning would be difficult, you’d miss weak stations, and strong stations would blow out your speakers</a:t>
            </a:r>
          </a:p>
          <a:p>
            <a:pPr marL="342900" indent="-342900">
              <a:buAutoNum type="arabicPeriod"/>
            </a:pPr>
            <a:r>
              <a:rPr lang="en-US" dirty="0" smtClean="0"/>
              <a:t>Signal changes constantly due to atmospheric effects</a:t>
            </a:r>
          </a:p>
          <a:p>
            <a:pPr marL="342900" indent="-342900">
              <a:buAutoNum type="arabicPeriod"/>
            </a:pPr>
            <a:r>
              <a:rPr lang="en-US" dirty="0" smtClean="0"/>
              <a:t>When mobile you need the radio to compensate for changing locations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9" name="fg03_01900.jpg" descr="fg03_01900"/>
          <p:cNvPicPr>
            <a:picLocks noChangeAspect="1" noChangeArrowheads="1"/>
          </p:cNvPicPr>
          <p:nvPr/>
        </p:nvPicPr>
        <p:blipFill>
          <a:blip r:embed="rId3" cstate="print"/>
          <a:srcRect/>
          <a:stretch>
            <a:fillRect/>
          </a:stretch>
        </p:blipFill>
        <p:spPr bwMode="auto">
          <a:xfrm>
            <a:off x="1377951" y="1430086"/>
            <a:ext cx="5632450" cy="4284913"/>
          </a:xfrm>
          <a:prstGeom prst="rect">
            <a:avLst/>
          </a:prstGeom>
          <a:noFill/>
          <a:ln w="9525">
            <a:noFill/>
            <a:miter lim="800000"/>
            <a:headEnd/>
            <a:tailEnd/>
          </a:ln>
          <a:effectLst/>
        </p:spPr>
      </p:pic>
      <p:sp>
        <p:nvSpPr>
          <p:cNvPr id="4" name="Title 3"/>
          <p:cNvSpPr>
            <a:spLocks noGrp="1"/>
          </p:cNvSpPr>
          <p:nvPr>
            <p:ph type="title"/>
          </p:nvPr>
        </p:nvSpPr>
        <p:spPr>
          <a:xfrm>
            <a:off x="457200" y="152400"/>
            <a:ext cx="8229600" cy="1143000"/>
          </a:xfrm>
        </p:spPr>
        <p:txBody>
          <a:bodyPr/>
          <a:lstStyle/>
          <a:p>
            <a:r>
              <a:rPr lang="en-US" dirty="0" smtClean="0"/>
              <a:t>Controlling Transistor Gain</a:t>
            </a:r>
            <a:endParaRPr lang="en-US" dirty="0"/>
          </a:p>
        </p:txBody>
      </p:sp>
      <p:sp>
        <p:nvSpPr>
          <p:cNvPr id="5" name="Rectangle 2"/>
          <p:cNvSpPr txBox="1">
            <a:spLocks noChangeArrowheads="1"/>
          </p:cNvSpPr>
          <p:nvPr/>
        </p:nvSpPr>
        <p:spPr>
          <a:xfrm>
            <a:off x="533400" y="56388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solidFill>
                <a:effectLst/>
                <a:uLnTx/>
                <a:uFillTx/>
                <a:latin typeface="+mj-lt"/>
                <a:ea typeface="+mj-ea"/>
                <a:cs typeface="+mj-cs"/>
              </a:rPr>
              <a:t>Figure 3-19</a:t>
            </a:r>
            <a:r>
              <a:rPr kumimoji="0" lang="en-US" sz="1200" b="0" i="0" u="none" strike="noStrike" kern="1200" cap="none" spc="0" normalizeH="0" baseline="0" noProof="0" smtClean="0">
                <a:ln>
                  <a:noFill/>
                </a:ln>
                <a:solidFill>
                  <a:schemeClr val="tx2"/>
                </a:solidFill>
                <a:effectLst/>
                <a:uLnTx/>
                <a:uFillTx/>
                <a:latin typeface="+mj-lt"/>
                <a:ea typeface="+mj-ea"/>
                <a:cs typeface="+mj-cs"/>
              </a:rPr>
              <a:t>   AGC circuit illustration.</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7" name="fg03_02000.jpg" descr="fg03_02000"/>
          <p:cNvPicPr>
            <a:picLocks noChangeAspect="1" noChangeArrowheads="1"/>
          </p:cNvPicPr>
          <p:nvPr/>
        </p:nvPicPr>
        <p:blipFill>
          <a:blip r:embed="rId3" cstate="print"/>
          <a:srcRect/>
          <a:stretch>
            <a:fillRect/>
          </a:stretch>
        </p:blipFill>
        <p:spPr bwMode="auto">
          <a:xfrm>
            <a:off x="457200" y="762000"/>
            <a:ext cx="8259763" cy="4800600"/>
          </a:xfrm>
          <a:prstGeom prst="rect">
            <a:avLst/>
          </a:prstGeom>
          <a:noFill/>
          <a:ln w="9525">
            <a:noFill/>
            <a:miter lim="800000"/>
            <a:headEnd/>
            <a:tailEnd/>
          </a:ln>
          <a:effectLst/>
        </p:spPr>
      </p:pic>
      <p:sp>
        <p:nvSpPr>
          <p:cNvPr id="4" name="Title 3"/>
          <p:cNvSpPr>
            <a:spLocks noGrp="1"/>
          </p:cNvSpPr>
          <p:nvPr>
            <p:ph type="title"/>
          </p:nvPr>
        </p:nvSpPr>
        <p:spPr>
          <a:xfrm>
            <a:off x="457200" y="457200"/>
            <a:ext cx="8229600" cy="1143000"/>
          </a:xfrm>
        </p:spPr>
        <p:txBody>
          <a:bodyPr/>
          <a:lstStyle/>
          <a:p>
            <a:r>
              <a:rPr lang="en-US" dirty="0" smtClean="0"/>
              <a:t>IF/AGC Amplifier</a:t>
            </a:r>
            <a:endParaRPr lang="en-US" dirty="0"/>
          </a:p>
        </p:txBody>
      </p:sp>
      <p:sp>
        <p:nvSpPr>
          <p:cNvPr id="5" name="Rectangle 2"/>
          <p:cNvSpPr txBox="1">
            <a:spLocks noChangeArrowheads="1"/>
          </p:cNvSpPr>
          <p:nvPr/>
        </p:nvSpPr>
        <p:spPr>
          <a:xfrm>
            <a:off x="457200" y="53340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3-20</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Wide-range IF/AGC amplifier. (Reprinted with permission from </a:t>
            </a:r>
            <a:r>
              <a:rPr kumimoji="0" lang="en-US" sz="1200" b="0" i="1" u="none" strike="noStrike" kern="1200" cap="none" spc="0" normalizeH="0" baseline="0" noProof="0" dirty="0" smtClean="0">
                <a:ln>
                  <a:noFill/>
                </a:ln>
                <a:solidFill>
                  <a:schemeClr val="tx2"/>
                </a:solidFill>
                <a:effectLst/>
                <a:uLnTx/>
                <a:uFillTx/>
                <a:latin typeface="+mj-lt"/>
                <a:ea typeface="+mj-ea"/>
                <a:cs typeface="+mj-cs"/>
              </a:rPr>
              <a:t>Electronic Design</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a:t>
            </a:r>
            <a:r>
              <a:rPr kumimoji="0" lang="en-US" sz="1200" b="0" i="0" u="none" strike="noStrike" kern="1200" cap="none" spc="0" normalizeH="0" baseline="0" noProof="0" dirty="0" err="1" smtClean="0">
                <a:ln>
                  <a:noFill/>
                </a:ln>
                <a:solidFill>
                  <a:schemeClr val="tx2"/>
                </a:solidFill>
                <a:effectLst/>
                <a:uLnTx/>
                <a:uFillTx/>
                <a:latin typeface="+mj-lt"/>
                <a:ea typeface="+mj-ea"/>
                <a:cs typeface="+mj-cs"/>
              </a:rPr>
              <a:t>Penton</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Publishing Company.)</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5" name="fg03_02100.jpg" descr="fg03_02100"/>
          <p:cNvPicPr>
            <a:picLocks noChangeAspect="1" noChangeArrowheads="1"/>
          </p:cNvPicPr>
          <p:nvPr/>
        </p:nvPicPr>
        <p:blipFill>
          <a:blip r:embed="rId3" cstate="print"/>
          <a:srcRect l="4286" t="3176" b="1641"/>
          <a:stretch>
            <a:fillRect/>
          </a:stretch>
        </p:blipFill>
        <p:spPr bwMode="auto">
          <a:xfrm rot="5400000">
            <a:off x="2019300" y="-723900"/>
            <a:ext cx="5105401" cy="8839202"/>
          </a:xfrm>
          <a:prstGeom prst="rect">
            <a:avLst/>
          </a:prstGeom>
          <a:noFill/>
          <a:ln w="9525">
            <a:noFill/>
            <a:miter lim="800000"/>
            <a:headEnd/>
            <a:tailEnd/>
          </a:ln>
          <a:effectLst/>
        </p:spPr>
      </p:pic>
      <p:sp>
        <p:nvSpPr>
          <p:cNvPr id="4" name="Title 3"/>
          <p:cNvSpPr>
            <a:spLocks noGrp="1"/>
          </p:cNvSpPr>
          <p:nvPr>
            <p:ph type="title"/>
          </p:nvPr>
        </p:nvSpPr>
        <p:spPr>
          <a:xfrm>
            <a:off x="457200" y="152400"/>
            <a:ext cx="8229600" cy="1143000"/>
          </a:xfrm>
        </p:spPr>
        <p:txBody>
          <a:bodyPr/>
          <a:lstStyle/>
          <a:p>
            <a:r>
              <a:rPr lang="en-US" dirty="0" smtClean="0"/>
              <a:t>3-7 AM Receiver System</a:t>
            </a:r>
            <a:endParaRPr lang="en-US" dirty="0"/>
          </a:p>
        </p:txBody>
      </p:sp>
      <p:sp>
        <p:nvSpPr>
          <p:cNvPr id="5" name="Rectangle 2"/>
          <p:cNvSpPr txBox="1">
            <a:spLocks noChangeArrowheads="1"/>
          </p:cNvSpPr>
          <p:nvPr/>
        </p:nvSpPr>
        <p:spPr>
          <a:xfrm>
            <a:off x="381000" y="57150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solidFill>
                <a:effectLst/>
                <a:uLnTx/>
                <a:uFillTx/>
                <a:latin typeface="+mj-lt"/>
                <a:ea typeface="+mj-ea"/>
                <a:cs typeface="+mj-cs"/>
              </a:rPr>
              <a:t>Figure 3-21</a:t>
            </a:r>
            <a:r>
              <a:rPr kumimoji="0" lang="en-US" sz="1200" b="0" i="0" u="none" strike="noStrike" kern="1200" cap="none" spc="0" normalizeH="0" baseline="0" noProof="0" smtClean="0">
                <a:ln>
                  <a:noFill/>
                </a:ln>
                <a:solidFill>
                  <a:schemeClr val="tx2"/>
                </a:solidFill>
                <a:effectLst/>
                <a:uLnTx/>
                <a:uFillTx/>
                <a:latin typeface="+mj-lt"/>
                <a:ea typeface="+mj-ea"/>
                <a:cs typeface="+mj-cs"/>
              </a:rPr>
              <a:t>   AM broadcast superheterodyne receiver.</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3" name="fg03_02200.jpg" descr="fg03_02200"/>
          <p:cNvPicPr>
            <a:picLocks noChangeAspect="1" noChangeArrowheads="1"/>
          </p:cNvPicPr>
          <p:nvPr/>
        </p:nvPicPr>
        <p:blipFill>
          <a:blip r:embed="rId3" cstate="print"/>
          <a:srcRect/>
          <a:stretch>
            <a:fillRect/>
          </a:stretch>
        </p:blipFill>
        <p:spPr bwMode="auto">
          <a:xfrm rot="5400000">
            <a:off x="1897062" y="465138"/>
            <a:ext cx="5349875" cy="6248400"/>
          </a:xfrm>
          <a:prstGeom prst="rect">
            <a:avLst/>
          </a:prstGeom>
          <a:noFill/>
          <a:ln w="9525">
            <a:noFill/>
            <a:miter lim="800000"/>
            <a:headEnd/>
            <a:tailEnd/>
          </a:ln>
          <a:effectLst/>
        </p:spPr>
      </p:pic>
      <p:sp>
        <p:nvSpPr>
          <p:cNvPr id="4" name="Title 3"/>
          <p:cNvSpPr>
            <a:spLocks noGrp="1"/>
          </p:cNvSpPr>
          <p:nvPr>
            <p:ph type="title"/>
          </p:nvPr>
        </p:nvSpPr>
        <p:spPr>
          <a:xfrm>
            <a:off x="381000" y="0"/>
            <a:ext cx="8229600" cy="1143000"/>
          </a:xfrm>
        </p:spPr>
        <p:txBody>
          <a:bodyPr/>
          <a:lstStyle/>
          <a:p>
            <a:r>
              <a:rPr lang="en-US" dirty="0" smtClean="0"/>
              <a:t>LIC AM Receiver</a:t>
            </a:r>
            <a:endParaRPr lang="en-US" dirty="0"/>
          </a:p>
        </p:txBody>
      </p:sp>
      <p:sp>
        <p:nvSpPr>
          <p:cNvPr id="5" name="Rectangle 2"/>
          <p:cNvSpPr txBox="1">
            <a:spLocks noChangeArrowheads="1"/>
          </p:cNvSpPr>
          <p:nvPr/>
        </p:nvSpPr>
        <p:spPr>
          <a:xfrm>
            <a:off x="381000" y="60198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3-22</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TDA1572T AM receiver. (Courtesy of Philips Semiconductors.)</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fg03_00100.jpg" descr="fg03_00100"/>
          <p:cNvPicPr>
            <a:picLocks noChangeAspect="1" noChangeArrowheads="1"/>
          </p:cNvPicPr>
          <p:nvPr/>
        </p:nvPicPr>
        <p:blipFill>
          <a:blip r:embed="rId3" cstate="print"/>
          <a:srcRect/>
          <a:stretch>
            <a:fillRect/>
          </a:stretch>
        </p:blipFill>
        <p:spPr bwMode="auto">
          <a:xfrm>
            <a:off x="228600" y="1905000"/>
            <a:ext cx="8456613" cy="1901825"/>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3-1 Receiver Characteristics</a:t>
            </a:r>
            <a:endParaRPr lang="en-US" dirty="0"/>
          </a:p>
        </p:txBody>
      </p:sp>
      <p:sp>
        <p:nvSpPr>
          <p:cNvPr id="5" name="Rectangle 4"/>
          <p:cNvSpPr/>
          <p:nvPr/>
        </p:nvSpPr>
        <p:spPr>
          <a:xfrm>
            <a:off x="533400" y="4267200"/>
            <a:ext cx="8077200" cy="369332"/>
          </a:xfrm>
          <a:prstGeom prst="rect">
            <a:avLst/>
          </a:prstGeom>
        </p:spPr>
        <p:txBody>
          <a:bodyPr wrap="square">
            <a:spAutoFit/>
          </a:bodyPr>
          <a:lstStyle/>
          <a:p>
            <a:r>
              <a:rPr lang="en-US" b="1" dirty="0" smtClean="0"/>
              <a:t>Figure 3-1   </a:t>
            </a:r>
            <a:r>
              <a:rPr lang="en-US" dirty="0" smtClean="0"/>
              <a:t>Simple radio receiver block diagram.</a:t>
            </a:r>
            <a:endParaRPr lang="en-US" dirty="0"/>
          </a:p>
        </p:txBody>
      </p:sp>
      <p:sp>
        <p:nvSpPr>
          <p:cNvPr id="6" name="TextBox 5"/>
          <p:cNvSpPr txBox="1"/>
          <p:nvPr/>
        </p:nvSpPr>
        <p:spPr>
          <a:xfrm>
            <a:off x="1447800" y="4800600"/>
            <a:ext cx="6248400" cy="1200329"/>
          </a:xfrm>
          <a:prstGeom prst="rect">
            <a:avLst/>
          </a:prstGeom>
          <a:noFill/>
        </p:spPr>
        <p:txBody>
          <a:bodyPr wrap="square" rtlCol="0">
            <a:spAutoFit/>
          </a:bodyPr>
          <a:lstStyle/>
          <a:p>
            <a:pPr marL="342900" indent="-342900">
              <a:buAutoNum type="arabicPeriod"/>
            </a:pPr>
            <a:r>
              <a:rPr lang="en-US" dirty="0" smtClean="0"/>
              <a:t>Low-noise RF amplifier from antenna, tuned to desired carrier and side-band frequencies</a:t>
            </a:r>
          </a:p>
          <a:p>
            <a:pPr marL="342900" indent="-342900">
              <a:buAutoNum type="arabicPeriod"/>
            </a:pPr>
            <a:r>
              <a:rPr lang="en-US" dirty="0" smtClean="0"/>
              <a:t>Circuit to separate intelligence from RF</a:t>
            </a:r>
          </a:p>
          <a:p>
            <a:pPr marL="342900" indent="-342900">
              <a:buAutoNum type="arabicPeriod"/>
            </a:pPr>
            <a:r>
              <a:rPr lang="en-US" dirty="0" smtClean="0"/>
              <a:t>Amplification of intelligence to drive speaker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1" name="fg03_02300.jpg" descr="fg03_02300"/>
          <p:cNvPicPr>
            <a:picLocks noChangeAspect="1" noChangeArrowheads="1"/>
          </p:cNvPicPr>
          <p:nvPr/>
        </p:nvPicPr>
        <p:blipFill>
          <a:blip r:embed="rId3" cstate="print"/>
          <a:srcRect/>
          <a:stretch>
            <a:fillRect/>
          </a:stretch>
        </p:blipFill>
        <p:spPr bwMode="auto">
          <a:xfrm>
            <a:off x="1600200" y="1066800"/>
            <a:ext cx="5891213" cy="4800600"/>
          </a:xfrm>
          <a:prstGeom prst="rect">
            <a:avLst/>
          </a:prstGeom>
          <a:noFill/>
          <a:ln w="9525">
            <a:noFill/>
            <a:miter lim="800000"/>
            <a:headEnd/>
            <a:tailEnd/>
          </a:ln>
          <a:effectLst/>
        </p:spPr>
      </p:pic>
      <p:sp>
        <p:nvSpPr>
          <p:cNvPr id="4" name="Title 3"/>
          <p:cNvSpPr>
            <a:spLocks noGrp="1"/>
          </p:cNvSpPr>
          <p:nvPr>
            <p:ph type="title"/>
          </p:nvPr>
        </p:nvSpPr>
        <p:spPr>
          <a:xfrm>
            <a:off x="381000" y="152400"/>
            <a:ext cx="8229600" cy="1143000"/>
          </a:xfrm>
        </p:spPr>
        <p:txBody>
          <a:bodyPr/>
          <a:lstStyle/>
          <a:p>
            <a:r>
              <a:rPr lang="en-US" dirty="0" smtClean="0"/>
              <a:t>AM Stereo</a:t>
            </a:r>
            <a:endParaRPr lang="en-US" dirty="0"/>
          </a:p>
        </p:txBody>
      </p:sp>
      <p:sp>
        <p:nvSpPr>
          <p:cNvPr id="5" name="Rectangle 2"/>
          <p:cNvSpPr txBox="1">
            <a:spLocks noChangeArrowheads="1"/>
          </p:cNvSpPr>
          <p:nvPr/>
        </p:nvSpPr>
        <p:spPr>
          <a:xfrm>
            <a:off x="457200" y="5867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Figure 3-23</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   AM stereo block diagram showing the Motorola</a:t>
            </a:r>
            <a:r>
              <a:rPr kumimoji="0" lang="en-US" sz="1600" b="0" i="0" u="none" strike="noStrike" kern="1200" cap="none" spc="0" normalizeH="0" noProof="0" dirty="0" smtClean="0">
                <a:ln>
                  <a:noFill/>
                </a:ln>
                <a:solidFill>
                  <a:schemeClr val="tx2"/>
                </a:solidFill>
                <a:effectLst/>
                <a:uLnTx/>
                <a:uFillTx/>
                <a:latin typeface="+mj-lt"/>
                <a:ea typeface="+mj-ea"/>
                <a:cs typeface="+mj-cs"/>
              </a:rPr>
              <a:t> C-Quam Stereo method</a:t>
            </a:r>
            <a:endParaRPr kumimoji="0" lang="en-US"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59" name="fg03_02400.jpg" descr="fg03_02400"/>
          <p:cNvPicPr>
            <a:picLocks noChangeAspect="1" noChangeArrowheads="1"/>
          </p:cNvPicPr>
          <p:nvPr/>
        </p:nvPicPr>
        <p:blipFill>
          <a:blip r:embed="rId3" cstate="print"/>
          <a:srcRect/>
          <a:stretch>
            <a:fillRect/>
          </a:stretch>
        </p:blipFill>
        <p:spPr bwMode="auto">
          <a:xfrm>
            <a:off x="2057400" y="1447800"/>
            <a:ext cx="5029200" cy="4298559"/>
          </a:xfrm>
          <a:prstGeom prst="rect">
            <a:avLst/>
          </a:prstGeom>
          <a:noFill/>
          <a:ln w="9525">
            <a:noFill/>
            <a:miter lim="800000"/>
            <a:headEnd/>
            <a:tailEnd/>
          </a:ln>
          <a:effectLst/>
        </p:spPr>
      </p:pic>
      <p:sp>
        <p:nvSpPr>
          <p:cNvPr id="4" name="Title 3"/>
          <p:cNvSpPr>
            <a:spLocks noGrp="1"/>
          </p:cNvSpPr>
          <p:nvPr>
            <p:ph type="title"/>
          </p:nvPr>
        </p:nvSpPr>
        <p:spPr>
          <a:xfrm>
            <a:off x="457200" y="304800"/>
            <a:ext cx="8229600" cy="1143000"/>
          </a:xfrm>
        </p:spPr>
        <p:txBody>
          <a:bodyPr/>
          <a:lstStyle/>
          <a:p>
            <a:r>
              <a:rPr lang="en-US" dirty="0" smtClean="0"/>
              <a:t>AM Stereo Phase</a:t>
            </a:r>
            <a:endParaRPr lang="en-US" dirty="0"/>
          </a:p>
        </p:txBody>
      </p:sp>
      <p:sp>
        <p:nvSpPr>
          <p:cNvPr id="5" name="Rectangle 2"/>
          <p:cNvSpPr txBox="1">
            <a:spLocks noChangeArrowheads="1"/>
          </p:cNvSpPr>
          <p:nvPr/>
        </p:nvSpPr>
        <p:spPr>
          <a:xfrm>
            <a:off x="381000" y="57150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3-24</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Phase relationships in AM stereo.</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7" name="fg03_02500.jpg" descr="fg03_02500"/>
          <p:cNvPicPr>
            <a:picLocks noChangeAspect="1" noChangeArrowheads="1"/>
          </p:cNvPicPr>
          <p:nvPr/>
        </p:nvPicPr>
        <p:blipFill>
          <a:blip r:embed="rId3" cstate="print"/>
          <a:srcRect/>
          <a:stretch>
            <a:fillRect/>
          </a:stretch>
        </p:blipFill>
        <p:spPr bwMode="auto">
          <a:xfrm>
            <a:off x="533400" y="1219200"/>
            <a:ext cx="7805737" cy="4800600"/>
          </a:xfrm>
          <a:prstGeom prst="rect">
            <a:avLst/>
          </a:prstGeom>
          <a:noFill/>
          <a:ln w="9525">
            <a:noFill/>
            <a:miter lim="800000"/>
            <a:headEnd/>
            <a:tailEnd/>
          </a:ln>
          <a:effectLst/>
        </p:spPr>
      </p:pic>
      <p:sp>
        <p:nvSpPr>
          <p:cNvPr id="5" name="Rectangle 2"/>
          <p:cNvSpPr txBox="1">
            <a:spLocks noChangeArrowheads="1"/>
          </p:cNvSpPr>
          <p:nvPr/>
        </p:nvSpPr>
        <p:spPr>
          <a:xfrm>
            <a:off x="457200" y="914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Figure 3-25</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   C-Quam receiver system. (Courtesy of Motorola, Inc.) MC13024, uses PLL and VCLO</a:t>
            </a:r>
            <a:endParaRPr kumimoji="0" lang="en-US"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5" name="fg03_02600.jpg" descr="fg03_02600"/>
          <p:cNvPicPr>
            <a:picLocks noChangeAspect="1" noChangeArrowheads="1"/>
          </p:cNvPicPr>
          <p:nvPr/>
        </p:nvPicPr>
        <p:blipFill>
          <a:blip r:embed="rId3" cstate="print"/>
          <a:srcRect/>
          <a:stretch>
            <a:fillRect/>
          </a:stretch>
        </p:blipFill>
        <p:spPr bwMode="auto">
          <a:xfrm>
            <a:off x="685800" y="1219200"/>
            <a:ext cx="7620000" cy="4800600"/>
          </a:xfrm>
          <a:prstGeom prst="rect">
            <a:avLst/>
          </a:prstGeom>
          <a:noFill/>
          <a:ln w="9525">
            <a:noFill/>
            <a:miter lim="800000"/>
            <a:headEnd/>
            <a:tailEnd/>
          </a:ln>
          <a:effectLst/>
        </p:spPr>
      </p:pic>
      <p:sp>
        <p:nvSpPr>
          <p:cNvPr id="4" name="Title 3"/>
          <p:cNvSpPr>
            <a:spLocks noGrp="1"/>
          </p:cNvSpPr>
          <p:nvPr>
            <p:ph type="title"/>
          </p:nvPr>
        </p:nvSpPr>
        <p:spPr>
          <a:xfrm>
            <a:off x="381000" y="152400"/>
            <a:ext cx="8229600" cy="1143000"/>
          </a:xfrm>
        </p:spPr>
        <p:txBody>
          <a:bodyPr/>
          <a:lstStyle/>
          <a:p>
            <a:r>
              <a:rPr lang="en-US" dirty="0" smtClean="0"/>
              <a:t>Receiver Analysis</a:t>
            </a:r>
            <a:endParaRPr lang="en-US" dirty="0"/>
          </a:p>
        </p:txBody>
      </p:sp>
      <p:sp>
        <p:nvSpPr>
          <p:cNvPr id="5" name="Rectangle 2"/>
          <p:cNvSpPr txBox="1">
            <a:spLocks noChangeArrowheads="1"/>
          </p:cNvSpPr>
          <p:nvPr/>
        </p:nvSpPr>
        <p:spPr>
          <a:xfrm>
            <a:off x="457200" y="6019800"/>
            <a:ext cx="8305800" cy="331787"/>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solidFill>
                <a:effectLst/>
                <a:uLnTx/>
                <a:uFillTx/>
                <a:latin typeface="+mj-lt"/>
                <a:ea typeface="+mj-ea"/>
                <a:cs typeface="+mj-cs"/>
              </a:rPr>
              <a:t>Figure 3-26   </a:t>
            </a:r>
            <a:r>
              <a:rPr kumimoji="0" lang="en-US" sz="1600" b="0" i="0" u="none" strike="noStrike" kern="1200" cap="none" spc="0" normalizeH="0" baseline="0" noProof="0" dirty="0" smtClean="0">
                <a:ln>
                  <a:noFill/>
                </a:ln>
                <a:solidFill>
                  <a:schemeClr val="tx2"/>
                </a:solidFill>
                <a:effectLst/>
                <a:uLnTx/>
                <a:uFillTx/>
                <a:latin typeface="+mj-lt"/>
                <a:ea typeface="+mj-ea"/>
                <a:cs typeface="+mj-cs"/>
              </a:rPr>
              <a:t>Receiver block diagram.  Using </a:t>
            </a:r>
            <a:r>
              <a:rPr kumimoji="0" lang="en-US" sz="1600" b="0" i="0" u="none" strike="noStrike" kern="1200" cap="none" spc="0" normalizeH="0" baseline="0" noProof="0" dirty="0" err="1" smtClean="0">
                <a:ln>
                  <a:noFill/>
                </a:ln>
                <a:solidFill>
                  <a:schemeClr val="tx2"/>
                </a:solidFill>
                <a:effectLst/>
                <a:uLnTx/>
                <a:uFillTx/>
                <a:latin typeface="+mj-lt"/>
                <a:ea typeface="+mj-ea"/>
                <a:cs typeface="+mj-cs"/>
              </a:rPr>
              <a:t>dBm</a:t>
            </a:r>
            <a:r>
              <a:rPr kumimoji="0" lang="en-US" sz="1600" b="0" i="0" u="none" strike="noStrike" kern="1200" cap="none" spc="0" normalizeH="0" noProof="0" dirty="0" smtClean="0">
                <a:ln>
                  <a:noFill/>
                </a:ln>
                <a:solidFill>
                  <a:schemeClr val="tx2"/>
                </a:solidFill>
                <a:effectLst/>
                <a:uLnTx/>
                <a:uFillTx/>
                <a:latin typeface="+mj-lt"/>
                <a:ea typeface="+mj-ea"/>
                <a:cs typeface="+mj-cs"/>
              </a:rPr>
              <a:t> or </a:t>
            </a:r>
            <a:r>
              <a:rPr kumimoji="0" lang="en-US" sz="1600" b="0" i="0" u="none" strike="noStrike" kern="1200" cap="none" spc="0" normalizeH="0" noProof="0" dirty="0" err="1" smtClean="0">
                <a:ln>
                  <a:noFill/>
                </a:ln>
                <a:solidFill>
                  <a:schemeClr val="tx2"/>
                </a:solidFill>
                <a:effectLst/>
                <a:uLnTx/>
                <a:uFillTx/>
                <a:latin typeface="+mj-lt"/>
                <a:ea typeface="+mj-ea"/>
                <a:cs typeface="+mj-cs"/>
              </a:rPr>
              <a:t>dBW</a:t>
            </a:r>
            <a:r>
              <a:rPr kumimoji="0" lang="en-US" sz="1600" b="0" i="0" u="none" strike="noStrike" kern="1200" cap="none" spc="0" normalizeH="0" noProof="0" dirty="0" smtClean="0">
                <a:ln>
                  <a:noFill/>
                </a:ln>
                <a:solidFill>
                  <a:schemeClr val="tx2"/>
                </a:solidFill>
                <a:effectLst/>
                <a:uLnTx/>
                <a:uFillTx/>
                <a:latin typeface="+mj-lt"/>
                <a:ea typeface="+mj-ea"/>
                <a:cs typeface="+mj-cs"/>
              </a:rPr>
              <a:t> is very convenient for dealing with subsequent stages of amplification</a:t>
            </a:r>
            <a:endParaRPr kumimoji="0" lang="en-US" sz="1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3" name="fg03_02700.jpg" descr="fg03_02700"/>
          <p:cNvPicPr>
            <a:picLocks noChangeAspect="1" noChangeArrowheads="1"/>
          </p:cNvPicPr>
          <p:nvPr/>
        </p:nvPicPr>
        <p:blipFill>
          <a:blip r:embed="rId3" cstate="print"/>
          <a:srcRect/>
          <a:stretch>
            <a:fillRect/>
          </a:stretch>
        </p:blipFill>
        <p:spPr bwMode="auto">
          <a:xfrm>
            <a:off x="2057400" y="1447800"/>
            <a:ext cx="4572000" cy="4287048"/>
          </a:xfrm>
          <a:prstGeom prst="rect">
            <a:avLst/>
          </a:prstGeom>
          <a:noFill/>
          <a:ln w="9525">
            <a:noFill/>
            <a:miter lim="800000"/>
            <a:headEnd/>
            <a:tailEnd/>
          </a:ln>
          <a:effectLst/>
        </p:spPr>
      </p:pic>
      <p:sp>
        <p:nvSpPr>
          <p:cNvPr id="4" name="Title 3"/>
          <p:cNvSpPr>
            <a:spLocks noGrp="1"/>
          </p:cNvSpPr>
          <p:nvPr>
            <p:ph type="title"/>
          </p:nvPr>
        </p:nvSpPr>
        <p:spPr>
          <a:xfrm>
            <a:off x="457200" y="381000"/>
            <a:ext cx="8229600" cy="1143000"/>
          </a:xfrm>
        </p:spPr>
        <p:txBody>
          <a:bodyPr/>
          <a:lstStyle/>
          <a:p>
            <a:r>
              <a:rPr lang="en-US" dirty="0" smtClean="0"/>
              <a:t>3-8 Troubleshooting</a:t>
            </a:r>
            <a:endParaRPr lang="en-US" dirty="0"/>
          </a:p>
        </p:txBody>
      </p:sp>
      <p:sp>
        <p:nvSpPr>
          <p:cNvPr id="5" name="Rectangle 2"/>
          <p:cNvSpPr txBox="1">
            <a:spLocks noChangeArrowheads="1"/>
          </p:cNvSpPr>
          <p:nvPr/>
        </p:nvSpPr>
        <p:spPr>
          <a:xfrm>
            <a:off x="533400" y="57150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solidFill>
                <a:effectLst/>
                <a:uLnTx/>
                <a:uFillTx/>
                <a:latin typeface="+mj-lt"/>
                <a:ea typeface="+mj-ea"/>
                <a:cs typeface="+mj-cs"/>
              </a:rPr>
              <a:t>Figure 3-27   </a:t>
            </a:r>
            <a:r>
              <a:rPr kumimoji="0" lang="en-US" sz="1200" b="0" i="0" u="none" strike="noStrike" kern="1200" cap="none" spc="0" normalizeH="0" baseline="0" noProof="0" smtClean="0">
                <a:ln>
                  <a:noFill/>
                </a:ln>
                <a:solidFill>
                  <a:schemeClr val="tx2"/>
                </a:solidFill>
                <a:effectLst/>
                <a:uLnTx/>
                <a:uFillTx/>
                <a:latin typeface="+mj-lt"/>
                <a:ea typeface="+mj-ea"/>
                <a:cs typeface="+mj-cs"/>
              </a:rPr>
              <a:t>Troubleshooting a self-excited mixer.</a:t>
            </a:r>
            <a:endParaRPr kumimoji="0" lang="en-US" sz="1200" b="0" i="0" u="none" strike="noStrike" kern="1200" cap="none" spc="0" normalizeH="0" baseline="0" noProof="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277813"/>
            <a:ext cx="8305800" cy="331787"/>
          </a:xfrm>
        </p:spPr>
        <p:txBody>
          <a:bodyPr/>
          <a:lstStyle/>
          <a:p>
            <a:pPr algn="l"/>
            <a:r>
              <a:rPr lang="en-US" sz="1200" b="1"/>
              <a:t>Figure 3-28</a:t>
            </a:r>
            <a:r>
              <a:rPr lang="en-US" sz="1200"/>
              <a:t>   Regulated power supply.</a:t>
            </a:r>
          </a:p>
        </p:txBody>
      </p:sp>
      <p:pic>
        <p:nvPicPr>
          <p:cNvPr id="539651" name="fg03_02800.jpg" descr="fg03_02800"/>
          <p:cNvPicPr>
            <a:picLocks noChangeAspect="1" noChangeArrowheads="1"/>
          </p:cNvPicPr>
          <p:nvPr/>
        </p:nvPicPr>
        <p:blipFill>
          <a:blip r:embed="rId3" cstate="print"/>
          <a:srcRect/>
          <a:stretch>
            <a:fillRect/>
          </a:stretch>
        </p:blipFill>
        <p:spPr bwMode="auto">
          <a:xfrm>
            <a:off x="228600" y="1760538"/>
            <a:ext cx="8456613" cy="3335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81000" y="277813"/>
            <a:ext cx="8305800" cy="331787"/>
          </a:xfrm>
        </p:spPr>
        <p:txBody>
          <a:bodyPr/>
          <a:lstStyle/>
          <a:p>
            <a:pPr algn="l"/>
            <a:r>
              <a:rPr lang="en-US" sz="1200" b="1"/>
              <a:t>Figure 3-29</a:t>
            </a:r>
            <a:r>
              <a:rPr lang="en-US" sz="1200"/>
              <a:t>   Bridge rectifier and filter operating properly.</a:t>
            </a:r>
          </a:p>
        </p:txBody>
      </p:sp>
      <p:pic>
        <p:nvPicPr>
          <p:cNvPr id="541699" name="fg03_02900.jpg" descr="fg03_02900"/>
          <p:cNvPicPr>
            <a:picLocks noChangeAspect="1" noChangeArrowheads="1"/>
          </p:cNvPicPr>
          <p:nvPr/>
        </p:nvPicPr>
        <p:blipFill>
          <a:blip r:embed="rId3" cstate="print"/>
          <a:srcRect/>
          <a:stretch>
            <a:fillRect/>
          </a:stretch>
        </p:blipFill>
        <p:spPr bwMode="auto">
          <a:xfrm>
            <a:off x="538163" y="914400"/>
            <a:ext cx="7989887"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277813"/>
            <a:ext cx="8305800" cy="331787"/>
          </a:xfrm>
        </p:spPr>
        <p:txBody>
          <a:bodyPr/>
          <a:lstStyle/>
          <a:p>
            <a:pPr algn="l"/>
            <a:r>
              <a:rPr lang="en-US" sz="1200" b="1"/>
              <a:t>Figure 3-30</a:t>
            </a:r>
            <a:r>
              <a:rPr lang="en-US" sz="1200"/>
              <a:t>   Ripple increase caused by open diode.</a:t>
            </a:r>
          </a:p>
        </p:txBody>
      </p:sp>
      <p:pic>
        <p:nvPicPr>
          <p:cNvPr id="543747" name="fg03_03000.jpg" descr="fg03_03000"/>
          <p:cNvPicPr>
            <a:picLocks noChangeAspect="1" noChangeArrowheads="1"/>
          </p:cNvPicPr>
          <p:nvPr/>
        </p:nvPicPr>
        <p:blipFill>
          <a:blip r:embed="rId3" cstate="print"/>
          <a:srcRect/>
          <a:stretch>
            <a:fillRect/>
          </a:stretch>
        </p:blipFill>
        <p:spPr bwMode="auto">
          <a:xfrm>
            <a:off x="228600" y="1031875"/>
            <a:ext cx="8456613" cy="479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381000" y="277813"/>
            <a:ext cx="8305800" cy="331787"/>
          </a:xfrm>
        </p:spPr>
        <p:txBody>
          <a:bodyPr/>
          <a:lstStyle/>
          <a:p>
            <a:pPr algn="l"/>
            <a:r>
              <a:rPr lang="en-US" sz="1200" b="1"/>
              <a:t>Figure 3-31</a:t>
            </a:r>
            <a:r>
              <a:rPr lang="en-US" sz="1200"/>
              <a:t>   Testing an audio amplifier.</a:t>
            </a:r>
          </a:p>
        </p:txBody>
      </p:sp>
      <p:pic>
        <p:nvPicPr>
          <p:cNvPr id="545795" name="fg03_03100.jpg" descr="fg03_03100"/>
          <p:cNvPicPr>
            <a:picLocks noChangeAspect="1" noChangeArrowheads="1"/>
          </p:cNvPicPr>
          <p:nvPr/>
        </p:nvPicPr>
        <p:blipFill>
          <a:blip r:embed="rId3" cstate="print"/>
          <a:srcRect/>
          <a:stretch>
            <a:fillRect/>
          </a:stretch>
        </p:blipFill>
        <p:spPr bwMode="auto">
          <a:xfrm>
            <a:off x="228600" y="1649413"/>
            <a:ext cx="8456613" cy="3557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843" name="fg03_03200.jpg" descr="fg03_03200"/>
          <p:cNvPicPr>
            <a:picLocks noChangeAspect="1" noChangeArrowheads="1"/>
          </p:cNvPicPr>
          <p:nvPr/>
        </p:nvPicPr>
        <p:blipFill>
          <a:blip r:embed="rId3" cstate="print"/>
          <a:srcRect/>
          <a:stretch>
            <a:fillRect/>
          </a:stretch>
        </p:blipFill>
        <p:spPr bwMode="auto">
          <a:xfrm>
            <a:off x="1371600" y="1447800"/>
            <a:ext cx="6454775" cy="4498557"/>
          </a:xfrm>
          <a:prstGeom prst="rect">
            <a:avLst/>
          </a:prstGeom>
          <a:noFill/>
          <a:ln w="9525">
            <a:noFill/>
            <a:miter lim="800000"/>
            <a:headEnd/>
            <a:tailEnd/>
          </a:ln>
          <a:effectLst/>
        </p:spPr>
      </p:pic>
      <p:sp>
        <p:nvSpPr>
          <p:cNvPr id="4" name="Title 3"/>
          <p:cNvSpPr>
            <a:spLocks noGrp="1"/>
          </p:cNvSpPr>
          <p:nvPr>
            <p:ph type="title"/>
          </p:nvPr>
        </p:nvSpPr>
        <p:spPr>
          <a:xfrm>
            <a:off x="457200" y="228600"/>
            <a:ext cx="8229600" cy="1143000"/>
          </a:xfrm>
        </p:spPr>
        <p:txBody>
          <a:bodyPr>
            <a:normAutofit fontScale="90000"/>
          </a:bodyPr>
          <a:lstStyle/>
          <a:p>
            <a:r>
              <a:rPr lang="en-US" dirty="0" smtClean="0"/>
              <a:t>3-9 Troubleshooting with </a:t>
            </a:r>
            <a:r>
              <a:rPr lang="en-US" dirty="0" err="1" smtClean="0"/>
              <a:t>Multisim</a:t>
            </a:r>
            <a:endParaRPr lang="en-US" dirty="0"/>
          </a:p>
        </p:txBody>
      </p:sp>
      <p:sp>
        <p:nvSpPr>
          <p:cNvPr id="5" name="Rectangle 2"/>
          <p:cNvSpPr txBox="1">
            <a:spLocks noChangeArrowheads="1"/>
          </p:cNvSpPr>
          <p:nvPr/>
        </p:nvSpPr>
        <p:spPr>
          <a:xfrm>
            <a:off x="533400" y="5867400"/>
            <a:ext cx="8305800" cy="3317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j-lt"/>
                <a:ea typeface="+mj-ea"/>
                <a:cs typeface="+mj-cs"/>
              </a:rPr>
              <a:t>Figure 3-32</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An AM diode detector circuit as implemented with Electronics </a:t>
            </a:r>
            <a:r>
              <a:rPr kumimoji="0" lang="en-US" sz="1200" b="0" i="0" u="none" strike="noStrike" kern="1200" cap="none" spc="0" normalizeH="0" baseline="0" noProof="0" dirty="0" err="1" smtClean="0">
                <a:ln>
                  <a:noFill/>
                </a:ln>
                <a:solidFill>
                  <a:schemeClr val="tx2"/>
                </a:solidFill>
                <a:effectLst/>
                <a:uLnTx/>
                <a:uFillTx/>
                <a:latin typeface="+mj-lt"/>
                <a:ea typeface="+mj-ea"/>
                <a:cs typeface="+mj-cs"/>
              </a:rPr>
              <a:t>Workbench</a:t>
            </a:r>
            <a:r>
              <a:rPr kumimoji="0" lang="en-US" sz="1200" b="0" i="0" u="none" strike="noStrike" kern="1200" cap="none" spc="0" normalizeH="0" baseline="30000" noProof="0" dirty="0" err="1" smtClean="0">
                <a:ln>
                  <a:noFill/>
                </a:ln>
                <a:solidFill>
                  <a:schemeClr val="tx2"/>
                </a:solidFill>
                <a:effectLst/>
                <a:uLnTx/>
                <a:uFillTx/>
                <a:latin typeface="+mj-lt"/>
                <a:ea typeface="+mj-ea"/>
                <a:cs typeface="+mj-cs"/>
              </a:rPr>
              <a:t>TM</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 </a:t>
            </a:r>
            <a:r>
              <a:rPr kumimoji="0" lang="en-US" sz="1200" b="0" i="0" u="none" strike="noStrike" kern="1200" cap="none" spc="0" normalizeH="0" baseline="0" noProof="0" dirty="0" err="1" smtClean="0">
                <a:ln>
                  <a:noFill/>
                </a:ln>
                <a:solidFill>
                  <a:schemeClr val="tx2"/>
                </a:solidFill>
                <a:effectLst/>
                <a:uLnTx/>
                <a:uFillTx/>
                <a:latin typeface="+mj-lt"/>
                <a:ea typeface="+mj-ea"/>
                <a:cs typeface="+mj-cs"/>
              </a:rPr>
              <a:t>Multisim</a:t>
            </a:r>
            <a:r>
              <a:rPr kumimoji="0" lang="en-US" sz="1200" b="0" i="0" u="none" strike="noStrike" kern="1200" cap="none" spc="0" normalizeH="0" baseline="0" noProof="0" dirty="0" smtClean="0">
                <a:ln>
                  <a:noFill/>
                </a:ln>
                <a:solidFill>
                  <a:schemeClr val="tx2"/>
                </a:solidFill>
                <a:effectLst/>
                <a:uLnTx/>
                <a:uFillTx/>
                <a:latin typeface="+mj-lt"/>
                <a:ea typeface="+mj-ea"/>
                <a:cs typeface="+mj-cs"/>
              </a:rPr>
              <a:t>.</a:t>
            </a:r>
            <a:endParaRPr kumimoji="0" lang="en-US" sz="1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&amp; Selectivity</a:t>
            </a:r>
            <a:endParaRPr lang="en-US" dirty="0"/>
          </a:p>
        </p:txBody>
      </p:sp>
      <p:sp>
        <p:nvSpPr>
          <p:cNvPr id="5" name="Content Placeholder 4"/>
          <p:cNvSpPr>
            <a:spLocks noGrp="1"/>
          </p:cNvSpPr>
          <p:nvPr>
            <p:ph idx="1"/>
          </p:nvPr>
        </p:nvSpPr>
        <p:spPr/>
        <p:txBody>
          <a:bodyPr/>
          <a:lstStyle/>
          <a:p>
            <a:r>
              <a:rPr lang="en-US" dirty="0" smtClean="0"/>
              <a:t>Sensitivity is the minimum input needed to generate a discernible output.  May be </a:t>
            </a:r>
            <a:r>
              <a:rPr lang="en-US" dirty="0" err="1" smtClean="0"/>
              <a:t>millivolts</a:t>
            </a:r>
            <a:r>
              <a:rPr lang="en-US" dirty="0" smtClean="0"/>
              <a:t> (for cheap) or </a:t>
            </a:r>
            <a:r>
              <a:rPr lang="en-US" dirty="0" err="1" smtClean="0"/>
              <a:t>nanovolts</a:t>
            </a:r>
            <a:r>
              <a:rPr lang="en-US" dirty="0" smtClean="0"/>
              <a:t> (for high-end).  Must be able to distinguish the signal from the noise floor, and not inject more noise into the signal during amplification.</a:t>
            </a:r>
          </a:p>
          <a:p>
            <a:r>
              <a:rPr lang="en-US" dirty="0" smtClean="0"/>
              <a:t>Selectivity is the ability to differentiate between the desired signal and other frequencies (interference and noise).  You can be too selective, which will limit your bandwidth and cause loss of fidelity.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1000" y="277813"/>
            <a:ext cx="8305800" cy="331787"/>
          </a:xfrm>
        </p:spPr>
        <p:txBody>
          <a:bodyPr/>
          <a:lstStyle/>
          <a:p>
            <a:pPr algn="l"/>
            <a:r>
              <a:rPr lang="en-US" sz="1200" b="1"/>
              <a:t>Figure 3-33</a:t>
            </a:r>
            <a:r>
              <a:rPr lang="en-US" sz="1200"/>
              <a:t>   Oscilloscope output traces from the diode detector.</a:t>
            </a:r>
            <a:endParaRPr lang="en-US">
              <a:solidFill>
                <a:schemeClr val="tx1"/>
              </a:solidFill>
            </a:endParaRPr>
          </a:p>
        </p:txBody>
      </p:sp>
      <p:pic>
        <p:nvPicPr>
          <p:cNvPr id="549891" name="fg03_03300.jpg" descr="fg03_03300"/>
          <p:cNvPicPr>
            <a:picLocks noChangeAspect="1" noChangeArrowheads="1"/>
          </p:cNvPicPr>
          <p:nvPr/>
        </p:nvPicPr>
        <p:blipFill>
          <a:blip r:embed="rId3" cstate="print"/>
          <a:srcRect/>
          <a:stretch>
            <a:fillRect/>
          </a:stretch>
        </p:blipFill>
        <p:spPr bwMode="auto">
          <a:xfrm>
            <a:off x="1946275" y="914400"/>
            <a:ext cx="517366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TRF Sensitivity</a:t>
            </a:r>
            <a:endParaRPr lang="en-US" dirty="0"/>
          </a:p>
        </p:txBody>
      </p:sp>
      <p:sp>
        <p:nvSpPr>
          <p:cNvPr id="3" name="Content Placeholder 2"/>
          <p:cNvSpPr>
            <a:spLocks noGrp="1"/>
          </p:cNvSpPr>
          <p:nvPr>
            <p:ph idx="1"/>
          </p:nvPr>
        </p:nvSpPr>
        <p:spPr/>
        <p:txBody>
          <a:bodyPr/>
          <a:lstStyle/>
          <a:p>
            <a:r>
              <a:rPr lang="en-US" dirty="0" smtClean="0"/>
              <a:t>Tuned </a:t>
            </a:r>
            <a:r>
              <a:rPr lang="en-US" dirty="0" smtClean="0"/>
              <a:t>Radio Frequency (TRF) sensitivity varies when spanning the broadcast spectrum from 550 kHz to 1550 kHz</a:t>
            </a:r>
            <a:endParaRPr lang="en-US" dirty="0"/>
          </a:p>
        </p:txBody>
      </p:sp>
      <p:graphicFrame>
        <p:nvGraphicFramePr>
          <p:cNvPr id="4" name="Object 3"/>
          <p:cNvGraphicFramePr>
            <a:graphicFrameLocks noChangeAspect="1"/>
          </p:cNvGraphicFramePr>
          <p:nvPr/>
        </p:nvGraphicFramePr>
        <p:xfrm>
          <a:off x="990600" y="3505200"/>
          <a:ext cx="2327672" cy="1295400"/>
        </p:xfrm>
        <a:graphic>
          <a:graphicData uri="http://schemas.openxmlformats.org/presentationml/2006/ole">
            <mc:AlternateContent xmlns:mc="http://schemas.openxmlformats.org/markup-compatibility/2006">
              <mc:Choice xmlns:v="urn:schemas-microsoft-com:vml" Requires="v">
                <p:oleObj spid="_x0000_s551942" name="Equation" r:id="rId3" imgW="1460160" imgH="812520" progId="Equation.3">
                  <p:embed/>
                </p:oleObj>
              </mc:Choice>
              <mc:Fallback>
                <p:oleObj name="Equation" r:id="rId3" imgW="1460160" imgH="812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2327672"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5410200"/>
            <a:ext cx="3124200" cy="646331"/>
          </a:xfrm>
          <a:prstGeom prst="rect">
            <a:avLst/>
          </a:prstGeom>
          <a:noFill/>
        </p:spPr>
        <p:txBody>
          <a:bodyPr wrap="square" rtlCol="0">
            <a:spAutoFit/>
          </a:bodyPr>
          <a:lstStyle/>
          <a:p>
            <a:r>
              <a:rPr lang="en-US" dirty="0" smtClean="0"/>
              <a:t>Q for bandwidth at center frequency </a:t>
            </a:r>
            <a:endParaRPr lang="en-US" dirty="0"/>
          </a:p>
        </p:txBody>
      </p:sp>
      <p:graphicFrame>
        <p:nvGraphicFramePr>
          <p:cNvPr id="6" name="Object 5"/>
          <p:cNvGraphicFramePr>
            <a:graphicFrameLocks noChangeAspect="1"/>
          </p:cNvGraphicFramePr>
          <p:nvPr/>
        </p:nvGraphicFramePr>
        <p:xfrm>
          <a:off x="4267200" y="3505200"/>
          <a:ext cx="3596409" cy="1333500"/>
        </p:xfrm>
        <a:graphic>
          <a:graphicData uri="http://schemas.openxmlformats.org/presentationml/2006/ole">
            <mc:AlternateContent xmlns:mc="http://schemas.openxmlformats.org/markup-compatibility/2006">
              <mc:Choice xmlns:v="urn:schemas-microsoft-com:vml" Requires="v">
                <p:oleObj spid="_x0000_s551943" name="Equation" r:id="rId5" imgW="2260440" imgH="838080" progId="Equation.3">
                  <p:embed/>
                </p:oleObj>
              </mc:Choice>
              <mc:Fallback>
                <p:oleObj name="Equation" r:id="rId5" imgW="226044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505200"/>
                        <a:ext cx="3596409"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191000" y="5334000"/>
            <a:ext cx="4724435" cy="646331"/>
          </a:xfrm>
          <a:prstGeom prst="rect">
            <a:avLst/>
          </a:prstGeom>
          <a:noFill/>
        </p:spPr>
        <p:txBody>
          <a:bodyPr wrap="none" rtlCol="0">
            <a:spAutoFit/>
          </a:bodyPr>
          <a:lstStyle/>
          <a:p>
            <a:r>
              <a:rPr lang="en-US" dirty="0" smtClean="0"/>
              <a:t>However, at the two extremes the bandwidth</a:t>
            </a:r>
          </a:p>
          <a:p>
            <a:r>
              <a:rPr lang="en-US" dirty="0" smtClean="0"/>
              <a:t>Is too selective or not enough</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3" name="fg03_00200.jpg" descr="fg03_00200"/>
          <p:cNvPicPr>
            <a:picLocks noChangeAspect="1" noChangeArrowheads="1"/>
          </p:cNvPicPr>
          <p:nvPr/>
        </p:nvPicPr>
        <p:blipFill>
          <a:blip r:embed="rId3" cstate="print"/>
          <a:srcRect/>
          <a:stretch>
            <a:fillRect/>
          </a:stretch>
        </p:blipFill>
        <p:spPr bwMode="auto">
          <a:xfrm>
            <a:off x="1676400" y="1676400"/>
            <a:ext cx="4724400" cy="3247689"/>
          </a:xfrm>
          <a:prstGeom prst="rect">
            <a:avLst/>
          </a:prstGeom>
          <a:noFill/>
          <a:ln w="9525">
            <a:noFill/>
            <a:miter lim="800000"/>
            <a:headEnd/>
            <a:tailEnd/>
          </a:ln>
          <a:effectLst/>
        </p:spPr>
      </p:pic>
      <p:sp>
        <p:nvSpPr>
          <p:cNvPr id="4" name="Title 3"/>
          <p:cNvSpPr>
            <a:spLocks noGrp="1"/>
          </p:cNvSpPr>
          <p:nvPr>
            <p:ph type="title"/>
          </p:nvPr>
        </p:nvSpPr>
        <p:spPr>
          <a:xfrm>
            <a:off x="457200" y="457200"/>
            <a:ext cx="8229600" cy="1143000"/>
          </a:xfrm>
        </p:spPr>
        <p:txBody>
          <a:bodyPr/>
          <a:lstStyle/>
          <a:p>
            <a:r>
              <a:rPr lang="en-US" dirty="0" smtClean="0"/>
              <a:t>3-2 AM Detection</a:t>
            </a:r>
            <a:endParaRPr lang="en-US" dirty="0"/>
          </a:p>
        </p:txBody>
      </p:sp>
      <p:sp>
        <p:nvSpPr>
          <p:cNvPr id="6" name="Rectangle 5"/>
          <p:cNvSpPr/>
          <p:nvPr/>
        </p:nvSpPr>
        <p:spPr>
          <a:xfrm>
            <a:off x="838200" y="4876800"/>
            <a:ext cx="7391400" cy="369332"/>
          </a:xfrm>
          <a:prstGeom prst="rect">
            <a:avLst/>
          </a:prstGeom>
        </p:spPr>
        <p:txBody>
          <a:bodyPr wrap="square">
            <a:spAutoFit/>
          </a:bodyPr>
          <a:lstStyle/>
          <a:p>
            <a:r>
              <a:rPr lang="en-US" b="1" dirty="0" smtClean="0"/>
              <a:t>Figure 3-2   </a:t>
            </a:r>
            <a:r>
              <a:rPr lang="en-US" dirty="0" smtClean="0"/>
              <a:t>Nonlinear device used as a detector.</a:t>
            </a:r>
            <a:endParaRPr lang="en-US" dirty="0"/>
          </a:p>
        </p:txBody>
      </p:sp>
      <p:sp>
        <p:nvSpPr>
          <p:cNvPr id="7" name="TextBox 6"/>
          <p:cNvSpPr txBox="1"/>
          <p:nvPr/>
        </p:nvSpPr>
        <p:spPr>
          <a:xfrm>
            <a:off x="1066800" y="5410200"/>
            <a:ext cx="6827575" cy="646331"/>
          </a:xfrm>
          <a:prstGeom prst="rect">
            <a:avLst/>
          </a:prstGeom>
          <a:noFill/>
        </p:spPr>
        <p:txBody>
          <a:bodyPr wrap="square" rtlCol="0">
            <a:spAutoFit/>
          </a:bodyPr>
          <a:lstStyle/>
          <a:p>
            <a:r>
              <a:rPr lang="en-US" dirty="0" smtClean="0"/>
              <a:t>Passing the AM signal through a nonlinear device generates sum and difference frequencies, which are the intelligence.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81000" y="914400"/>
            <a:ext cx="8305800" cy="331787"/>
          </a:xfrm>
        </p:spPr>
        <p:txBody>
          <a:bodyPr>
            <a:normAutofit/>
          </a:bodyPr>
          <a:lstStyle/>
          <a:p>
            <a:pPr algn="l"/>
            <a:r>
              <a:rPr lang="en-US" sz="1800" b="1" dirty="0"/>
              <a:t>Figure 3-3</a:t>
            </a:r>
            <a:r>
              <a:rPr lang="en-US" sz="1800" dirty="0"/>
              <a:t>   </a:t>
            </a:r>
            <a:r>
              <a:rPr lang="en-US" sz="1800" dirty="0" smtClean="0"/>
              <a:t>The Diode detector is a nearly ideal nonlinear device</a:t>
            </a:r>
            <a:endParaRPr lang="en-US" sz="1800" dirty="0"/>
          </a:p>
        </p:txBody>
      </p:sp>
      <p:pic>
        <p:nvPicPr>
          <p:cNvPr id="478211" name="fg03_00300.jpg" descr="fg03_00300"/>
          <p:cNvPicPr>
            <a:picLocks noChangeAspect="1" noChangeArrowheads="1"/>
          </p:cNvPicPr>
          <p:nvPr/>
        </p:nvPicPr>
        <p:blipFill>
          <a:blip r:embed="rId3" cstate="print"/>
          <a:srcRect/>
          <a:stretch>
            <a:fillRect/>
          </a:stretch>
        </p:blipFill>
        <p:spPr bwMode="auto">
          <a:xfrm>
            <a:off x="762000" y="1676400"/>
            <a:ext cx="4781549" cy="3743050"/>
          </a:xfrm>
          <a:prstGeom prst="rect">
            <a:avLst/>
          </a:prstGeom>
          <a:noFill/>
          <a:ln w="9525">
            <a:noFill/>
            <a:miter lim="800000"/>
            <a:headEnd/>
            <a:tailEnd/>
          </a:ln>
          <a:effectLst/>
        </p:spPr>
      </p:pic>
      <p:sp>
        <p:nvSpPr>
          <p:cNvPr id="4" name="TextBox 3"/>
          <p:cNvSpPr txBox="1"/>
          <p:nvPr/>
        </p:nvSpPr>
        <p:spPr>
          <a:xfrm>
            <a:off x="5791200" y="1676400"/>
            <a:ext cx="2895600" cy="3416320"/>
          </a:xfrm>
          <a:prstGeom prst="rect">
            <a:avLst/>
          </a:prstGeom>
          <a:noFill/>
        </p:spPr>
        <p:txBody>
          <a:bodyPr wrap="square" rtlCol="0">
            <a:spAutoFit/>
          </a:bodyPr>
          <a:lstStyle/>
          <a:p>
            <a:pPr marL="342900" indent="-342900"/>
            <a:r>
              <a:rPr lang="en-US" dirty="0" smtClean="0"/>
              <a:t>Advantages:</a:t>
            </a:r>
          </a:p>
          <a:p>
            <a:pPr marL="342900" indent="-342900">
              <a:buFont typeface="+mj-lt"/>
              <a:buAutoNum type="arabicPeriod"/>
            </a:pPr>
            <a:r>
              <a:rPr lang="en-US" dirty="0" smtClean="0"/>
              <a:t>High power signals</a:t>
            </a:r>
          </a:p>
          <a:p>
            <a:pPr marL="342900" indent="-342900">
              <a:buFont typeface="+mj-lt"/>
              <a:buAutoNum type="arabicPeriod"/>
            </a:pPr>
            <a:r>
              <a:rPr lang="en-US" dirty="0" smtClean="0"/>
              <a:t>Acceptable distortion</a:t>
            </a:r>
          </a:p>
          <a:p>
            <a:pPr marL="342900" indent="-342900">
              <a:buFont typeface="+mj-lt"/>
              <a:buAutoNum type="arabicPeriod"/>
            </a:pPr>
            <a:r>
              <a:rPr lang="en-US" dirty="0" smtClean="0"/>
              <a:t>Highly efficient</a:t>
            </a:r>
          </a:p>
          <a:p>
            <a:pPr marL="342900" indent="-342900">
              <a:buFont typeface="+mj-lt"/>
              <a:buAutoNum type="arabicPeriod"/>
            </a:pPr>
            <a:r>
              <a:rPr lang="en-US" dirty="0" smtClean="0"/>
              <a:t>DC voltage for AGC</a:t>
            </a:r>
          </a:p>
          <a:p>
            <a:pPr marL="342900" indent="-342900"/>
            <a:endParaRPr lang="en-US" dirty="0"/>
          </a:p>
          <a:p>
            <a:pPr marL="342900" indent="-342900"/>
            <a:r>
              <a:rPr lang="en-US" dirty="0" smtClean="0"/>
              <a:t>Disadvantages:</a:t>
            </a:r>
          </a:p>
          <a:p>
            <a:pPr marL="342900" indent="-342900">
              <a:buAutoNum type="arabicPeriod"/>
            </a:pPr>
            <a:r>
              <a:rPr lang="en-US" dirty="0" smtClean="0"/>
              <a:t>Diode absorbs power from tuned circuit reducing Q and selectivity</a:t>
            </a:r>
          </a:p>
          <a:p>
            <a:pPr marL="342900" indent="-342900">
              <a:buAutoNum type="arabicPeriod"/>
            </a:pPr>
            <a:r>
              <a:rPr lang="en-US" dirty="0" smtClean="0"/>
              <a:t>No amplification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9" name="fg03_00400.jpg" descr="fg03_00400"/>
          <p:cNvPicPr>
            <a:picLocks noChangeAspect="1" noChangeArrowheads="1"/>
          </p:cNvPicPr>
          <p:nvPr/>
        </p:nvPicPr>
        <p:blipFill>
          <a:blip r:embed="rId3" cstate="print"/>
          <a:srcRect t="52381"/>
          <a:stretch>
            <a:fillRect/>
          </a:stretch>
        </p:blipFill>
        <p:spPr bwMode="auto">
          <a:xfrm>
            <a:off x="4191000" y="1524000"/>
            <a:ext cx="3785131" cy="3505200"/>
          </a:xfrm>
          <a:prstGeom prst="rect">
            <a:avLst/>
          </a:prstGeom>
          <a:noFill/>
          <a:ln w="9525">
            <a:noFill/>
            <a:miter lim="800000"/>
            <a:headEnd/>
            <a:tailEnd/>
          </a:ln>
          <a:effectLst/>
        </p:spPr>
      </p:pic>
      <p:pic>
        <p:nvPicPr>
          <p:cNvPr id="4" name="fg03_00400.jpg" descr="fg03_00400"/>
          <p:cNvPicPr>
            <a:picLocks noChangeAspect="1" noChangeArrowheads="1"/>
          </p:cNvPicPr>
          <p:nvPr/>
        </p:nvPicPr>
        <p:blipFill>
          <a:blip r:embed="rId3" cstate="print"/>
          <a:srcRect b="47619"/>
          <a:stretch>
            <a:fillRect/>
          </a:stretch>
        </p:blipFill>
        <p:spPr bwMode="auto">
          <a:xfrm>
            <a:off x="533400" y="1447800"/>
            <a:ext cx="3657600" cy="3725811"/>
          </a:xfrm>
          <a:prstGeom prst="rect">
            <a:avLst/>
          </a:prstGeom>
          <a:noFill/>
          <a:ln w="9525">
            <a:noFill/>
            <a:miter lim="800000"/>
            <a:headEnd/>
            <a:tailEnd/>
          </a:ln>
          <a:effectLst/>
        </p:spPr>
      </p:pic>
      <p:sp>
        <p:nvSpPr>
          <p:cNvPr id="5" name="Title 4"/>
          <p:cNvSpPr>
            <a:spLocks noGrp="1"/>
          </p:cNvSpPr>
          <p:nvPr>
            <p:ph type="title"/>
          </p:nvPr>
        </p:nvSpPr>
        <p:spPr>
          <a:xfrm>
            <a:off x="457200" y="228600"/>
            <a:ext cx="8305800" cy="1143000"/>
          </a:xfrm>
        </p:spPr>
        <p:txBody>
          <a:bodyPr/>
          <a:lstStyle/>
          <a:p>
            <a:r>
              <a:rPr lang="en-US" dirty="0" smtClean="0"/>
              <a:t>Diagonal Clipping</a:t>
            </a:r>
            <a:endParaRPr lang="en-US" dirty="0"/>
          </a:p>
        </p:txBody>
      </p:sp>
      <p:sp>
        <p:nvSpPr>
          <p:cNvPr id="6" name="Rectangle 5"/>
          <p:cNvSpPr/>
          <p:nvPr/>
        </p:nvSpPr>
        <p:spPr>
          <a:xfrm>
            <a:off x="533400" y="5181600"/>
            <a:ext cx="8001000" cy="1200329"/>
          </a:xfrm>
          <a:prstGeom prst="rect">
            <a:avLst/>
          </a:prstGeom>
        </p:spPr>
        <p:txBody>
          <a:bodyPr wrap="square">
            <a:spAutoFit/>
          </a:bodyPr>
          <a:lstStyle/>
          <a:p>
            <a:r>
              <a:rPr lang="en-US" b="1" dirty="0" smtClean="0"/>
              <a:t>Figure 3-4</a:t>
            </a:r>
            <a:r>
              <a:rPr lang="en-US" dirty="0" smtClean="0"/>
              <a:t>   Diode detector component considerations. Dashed lines indicate  average voltage during pulse.</a:t>
            </a:r>
            <a:endParaRPr lang="en-US" dirty="0"/>
          </a:p>
          <a:p>
            <a:r>
              <a:rPr lang="en-US" dirty="0" smtClean="0"/>
              <a:t>R must be chosen such that RC is not too long or too short.  C2 cannot be so small that it would be comparable to C1.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fg03_0050a.jpg" descr="fg03_0050a"/>
          <p:cNvPicPr>
            <a:picLocks noChangeAspect="1" noChangeArrowheads="1"/>
          </p:cNvPicPr>
          <p:nvPr/>
        </p:nvPicPr>
        <p:blipFill>
          <a:blip r:embed="rId3" cstate="print"/>
          <a:srcRect/>
          <a:stretch>
            <a:fillRect/>
          </a:stretch>
        </p:blipFill>
        <p:spPr bwMode="auto">
          <a:xfrm>
            <a:off x="457200" y="1371600"/>
            <a:ext cx="5589587" cy="3757873"/>
          </a:xfrm>
          <a:prstGeom prst="rect">
            <a:avLst/>
          </a:prstGeom>
          <a:noFill/>
          <a:ln w="9525">
            <a:noFill/>
            <a:miter lim="800000"/>
            <a:headEnd/>
            <a:tailEnd/>
          </a:ln>
          <a:effectLst/>
        </p:spPr>
      </p:pic>
      <p:sp>
        <p:nvSpPr>
          <p:cNvPr id="4" name="Title 3"/>
          <p:cNvSpPr>
            <a:spLocks noGrp="1"/>
          </p:cNvSpPr>
          <p:nvPr>
            <p:ph type="title"/>
          </p:nvPr>
        </p:nvSpPr>
        <p:spPr>
          <a:xfrm>
            <a:off x="457200" y="228600"/>
            <a:ext cx="8305800" cy="1143000"/>
          </a:xfrm>
        </p:spPr>
        <p:txBody>
          <a:bodyPr/>
          <a:lstStyle/>
          <a:p>
            <a:r>
              <a:rPr lang="en-US" dirty="0" smtClean="0"/>
              <a:t>Synchronous Detection</a:t>
            </a:r>
            <a:endParaRPr lang="en-US" dirty="0"/>
          </a:p>
        </p:txBody>
      </p:sp>
      <p:sp>
        <p:nvSpPr>
          <p:cNvPr id="5" name="Rectangle 4"/>
          <p:cNvSpPr/>
          <p:nvPr/>
        </p:nvSpPr>
        <p:spPr>
          <a:xfrm>
            <a:off x="304800" y="5181600"/>
            <a:ext cx="8534400" cy="923330"/>
          </a:xfrm>
          <a:prstGeom prst="rect">
            <a:avLst/>
          </a:prstGeom>
        </p:spPr>
        <p:txBody>
          <a:bodyPr wrap="square">
            <a:spAutoFit/>
          </a:bodyPr>
          <a:lstStyle/>
          <a:p>
            <a:r>
              <a:rPr lang="en-US" b="1" dirty="0" smtClean="0"/>
              <a:t>Figure 3-5(a)</a:t>
            </a:r>
            <a:r>
              <a:rPr lang="en-US" dirty="0" smtClean="0"/>
              <a:t>   A synchronous AM detector circuit as implemented in Electronics </a:t>
            </a:r>
            <a:r>
              <a:rPr lang="en-US" dirty="0" err="1" smtClean="0"/>
              <a:t>Workbench</a:t>
            </a:r>
            <a:r>
              <a:rPr lang="en-US" baseline="30000" dirty="0" err="1" smtClean="0"/>
              <a:t>TM</a:t>
            </a:r>
            <a:r>
              <a:rPr lang="en-US" baseline="30000" dirty="0" smtClean="0"/>
              <a:t> </a:t>
            </a:r>
            <a:r>
              <a:rPr lang="en-US" dirty="0" err="1" smtClean="0"/>
              <a:t>Multisim</a:t>
            </a:r>
            <a:r>
              <a:rPr lang="en-US" dirty="0" smtClean="0"/>
              <a:t>.</a:t>
            </a:r>
          </a:p>
          <a:p>
            <a:r>
              <a:rPr lang="en-US" dirty="0" smtClean="0"/>
              <a:t>Called </a:t>
            </a:r>
            <a:r>
              <a:rPr lang="en-US" i="1" dirty="0" smtClean="0"/>
              <a:t>product </a:t>
            </a:r>
            <a:r>
              <a:rPr lang="en-US" dirty="0" smtClean="0"/>
              <a:t>or </a:t>
            </a:r>
            <a:r>
              <a:rPr lang="en-US" i="1" dirty="0" smtClean="0"/>
              <a:t>heterodyne</a:t>
            </a:r>
            <a:r>
              <a:rPr lang="en-US" dirty="0" smtClean="0"/>
              <a:t> detectors.</a:t>
            </a:r>
            <a:endParaRPr lang="en-US" dirty="0"/>
          </a:p>
        </p:txBody>
      </p:sp>
      <p:sp>
        <p:nvSpPr>
          <p:cNvPr id="6" name="TextBox 5"/>
          <p:cNvSpPr txBox="1"/>
          <p:nvPr/>
        </p:nvSpPr>
        <p:spPr>
          <a:xfrm>
            <a:off x="6096000" y="2438400"/>
            <a:ext cx="2514600" cy="1754326"/>
          </a:xfrm>
          <a:prstGeom prst="rect">
            <a:avLst/>
          </a:prstGeom>
          <a:noFill/>
        </p:spPr>
        <p:txBody>
          <a:bodyPr wrap="square" rtlCol="0">
            <a:spAutoFit/>
          </a:bodyPr>
          <a:lstStyle/>
          <a:p>
            <a:pPr marL="342900" indent="-342900">
              <a:buAutoNum type="arabicPeriod"/>
            </a:pPr>
            <a:r>
              <a:rPr lang="en-US" dirty="0" smtClean="0"/>
              <a:t>Low distortion &lt;1%</a:t>
            </a:r>
          </a:p>
          <a:p>
            <a:pPr marL="342900" indent="-342900">
              <a:buAutoNum type="arabicPeriod"/>
            </a:pPr>
            <a:r>
              <a:rPr lang="en-US" dirty="0" smtClean="0"/>
              <a:t>Better at following fast-modulation waveforms</a:t>
            </a:r>
          </a:p>
          <a:p>
            <a:pPr marL="342900" indent="-342900">
              <a:buAutoNum type="arabicPeriod"/>
            </a:pPr>
            <a:r>
              <a:rPr lang="en-US" dirty="0" smtClean="0"/>
              <a:t>Gain</a:t>
            </a:r>
          </a:p>
          <a:p>
            <a:pPr marL="342900" indent="-342900">
              <a:buAutoNum type="arabicPeriod"/>
            </a:pPr>
            <a:r>
              <a:rPr lang="en-US" dirty="0" smtClean="0"/>
              <a:t>3 dB better S/N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TotalTime>
  <Words>1247</Words>
  <Application>Microsoft Office PowerPoint</Application>
  <PresentationFormat>On-screen Show (4:3)</PresentationFormat>
  <Paragraphs>161</Paragraphs>
  <Slides>40</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Flow</vt:lpstr>
      <vt:lpstr>Equation</vt:lpstr>
      <vt:lpstr>EE 350 / ECE 490 Analog Communication Systems</vt:lpstr>
      <vt:lpstr>Objectives</vt:lpstr>
      <vt:lpstr>3-1 Receiver Characteristics</vt:lpstr>
      <vt:lpstr>Sensitivity &amp; Selectivity</vt:lpstr>
      <vt:lpstr>TRF Sensitivity</vt:lpstr>
      <vt:lpstr>3-2 AM Detection</vt:lpstr>
      <vt:lpstr>Figure 3-3   The Diode detector is a nearly ideal nonlinear device</vt:lpstr>
      <vt:lpstr>Diagonal Clipping</vt:lpstr>
      <vt:lpstr>Synchronous Detection</vt:lpstr>
      <vt:lpstr>Figure 3-5(b)   The waveforms obtained from TP1 and TP2 for the synchronous AM detector provided in Figure 3-5(a).</vt:lpstr>
      <vt:lpstr>3-3 Superheterodyne Receivers</vt:lpstr>
      <vt:lpstr>Figure 3-7   Frequency conversion process.</vt:lpstr>
      <vt:lpstr>Figure 3-8   Frequency conversion.</vt:lpstr>
      <vt:lpstr>Figure 3-9   Variable ganged capacitor.  Three capacitor elements on a common variable rotor to vary all three simultaneously.  Each can be trimmed to fine tune their relative capacitance</vt:lpstr>
      <vt:lpstr>3-4 Superheterodyne Tuning</vt:lpstr>
      <vt:lpstr>Electronic Tuning</vt:lpstr>
      <vt:lpstr>Figure 3-12   Broadcast-band AM receiver front end with electronic tuning.</vt:lpstr>
      <vt:lpstr>3-5 Superheterodyne Analysis</vt:lpstr>
      <vt:lpstr>Figure 3-14   Image frequency not a problem in AM.</vt:lpstr>
      <vt:lpstr>RF Amplifiers</vt:lpstr>
      <vt:lpstr>Mixer / LO</vt:lpstr>
      <vt:lpstr>Transistor IF Amplifier</vt:lpstr>
      <vt:lpstr>LIC IF Amplifer</vt:lpstr>
      <vt:lpstr>LIC IF Amplifier</vt:lpstr>
      <vt:lpstr>3-6 Automatic Gain Control (AGC)</vt:lpstr>
      <vt:lpstr>Controlling Transistor Gain</vt:lpstr>
      <vt:lpstr>IF/AGC Amplifier</vt:lpstr>
      <vt:lpstr>3-7 AM Receiver System</vt:lpstr>
      <vt:lpstr>LIC AM Receiver</vt:lpstr>
      <vt:lpstr>AM Stereo</vt:lpstr>
      <vt:lpstr>AM Stereo Phase</vt:lpstr>
      <vt:lpstr>PowerPoint Presentation</vt:lpstr>
      <vt:lpstr>Receiver Analysis</vt:lpstr>
      <vt:lpstr>3-8 Troubleshooting</vt:lpstr>
      <vt:lpstr>Figure 3-28   Regulated power supply.</vt:lpstr>
      <vt:lpstr>Figure 3-29   Bridge rectifier and filter operating properly.</vt:lpstr>
      <vt:lpstr>Figure 3-30   Ripple increase caused by open diode.</vt:lpstr>
      <vt:lpstr>Figure 3-31   Testing an audio amplifier.</vt:lpstr>
      <vt:lpstr>3-9 Troubleshooting with Multisim</vt:lpstr>
      <vt:lpstr>Figure 3-33   Oscilloscope output traces from the diode detector.</vt:lpstr>
    </vt:vector>
  </TitlesOfParts>
  <Company>Workflow Data Systems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Jeffrey N. Denenberg</cp:lastModifiedBy>
  <cp:revision>43</cp:revision>
  <dcterms:created xsi:type="dcterms:W3CDTF">2007-06-03T22:12:20Z</dcterms:created>
  <dcterms:modified xsi:type="dcterms:W3CDTF">2013-12-21T16:16:38Z</dcterms:modified>
</cp:coreProperties>
</file>