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5"/>
  </p:notesMasterIdLst>
  <p:handoutMasterIdLst>
    <p:handoutMasterId r:id="rId46"/>
  </p:handoutMasterIdLst>
  <p:sldIdLst>
    <p:sldId id="272" r:id="rId2"/>
    <p:sldId id="278" r:id="rId3"/>
    <p:sldId id="310" r:id="rId4"/>
    <p:sldId id="311" r:id="rId5"/>
    <p:sldId id="364" r:id="rId6"/>
    <p:sldId id="313" r:id="rId7"/>
    <p:sldId id="389" r:id="rId8"/>
    <p:sldId id="353" r:id="rId9"/>
    <p:sldId id="361" r:id="rId10"/>
    <p:sldId id="365" r:id="rId11"/>
    <p:sldId id="386" r:id="rId12"/>
    <p:sldId id="379" r:id="rId13"/>
    <p:sldId id="305" r:id="rId14"/>
    <p:sldId id="383" r:id="rId15"/>
    <p:sldId id="377" r:id="rId16"/>
    <p:sldId id="374" r:id="rId17"/>
    <p:sldId id="381" r:id="rId18"/>
    <p:sldId id="388" r:id="rId19"/>
    <p:sldId id="371" r:id="rId20"/>
    <p:sldId id="355" r:id="rId21"/>
    <p:sldId id="299" r:id="rId22"/>
    <p:sldId id="302" r:id="rId23"/>
    <p:sldId id="384" r:id="rId24"/>
    <p:sldId id="385" r:id="rId25"/>
    <p:sldId id="366" r:id="rId26"/>
    <p:sldId id="298" r:id="rId27"/>
    <p:sldId id="334" r:id="rId28"/>
    <p:sldId id="336" r:id="rId29"/>
    <p:sldId id="362" r:id="rId30"/>
    <p:sldId id="286" r:id="rId31"/>
    <p:sldId id="363" r:id="rId32"/>
    <p:sldId id="368" r:id="rId33"/>
    <p:sldId id="352" r:id="rId34"/>
    <p:sldId id="287" r:id="rId35"/>
    <p:sldId id="325" r:id="rId36"/>
    <p:sldId id="345" r:id="rId37"/>
    <p:sldId id="329" r:id="rId38"/>
    <p:sldId id="357" r:id="rId39"/>
    <p:sldId id="321" r:id="rId40"/>
    <p:sldId id="358" r:id="rId41"/>
    <p:sldId id="387" r:id="rId42"/>
    <p:sldId id="367" r:id="rId43"/>
    <p:sldId id="288" r:id="rId4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CC"/>
    <a:srgbClr val="000000"/>
    <a:srgbClr val="000066"/>
    <a:srgbClr val="CC0066"/>
    <a:srgbClr val="9900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43" autoAdjust="0"/>
    <p:restoredTop sz="84884" autoAdjust="0"/>
  </p:normalViewPr>
  <p:slideViewPr>
    <p:cSldViewPr>
      <p:cViewPr varScale="1">
        <p:scale>
          <a:sx n="67" d="100"/>
          <a:sy n="67" d="100"/>
        </p:scale>
        <p:origin x="-10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8.xml"/><Relationship Id="rId1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9" tIns="48314" rIns="96629" bIns="48314" numCol="1" anchor="t" anchorCtr="0" compatLnSpc="1">
            <a:prstTxWarp prst="textNoShape">
              <a:avLst/>
            </a:prstTxWarp>
          </a:bodyPr>
          <a:lstStyle>
            <a:lvl1pPr defTabSz="96662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9" tIns="48314" rIns="96629" bIns="48314" numCol="1" anchor="t" anchorCtr="0" compatLnSpc="1">
            <a:prstTxWarp prst="textNoShape">
              <a:avLst/>
            </a:prstTxWarp>
          </a:bodyPr>
          <a:lstStyle>
            <a:lvl1pPr algn="r" defTabSz="96662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9" tIns="48314" rIns="96629" bIns="48314" numCol="1" anchor="b" anchorCtr="0" compatLnSpc="1">
            <a:prstTxWarp prst="textNoShape">
              <a:avLst/>
            </a:prstTxWarp>
          </a:bodyPr>
          <a:lstStyle>
            <a:lvl1pPr defTabSz="96662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9" tIns="48314" rIns="96629" bIns="48314" numCol="1" anchor="b" anchorCtr="0" compatLnSpc="1">
            <a:prstTxWarp prst="textNoShape">
              <a:avLst/>
            </a:prstTxWarp>
          </a:bodyPr>
          <a:lstStyle>
            <a:lvl1pPr algn="r" defTabSz="966621">
              <a:defRPr sz="1200"/>
            </a:lvl1pPr>
          </a:lstStyle>
          <a:p>
            <a:pPr>
              <a:defRPr/>
            </a:pPr>
            <a:fld id="{AD637A30-5174-46FE-B874-9E4B68BB1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56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908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25" tIns="47563" rIns="95125" bIns="47563" numCol="1" anchor="t" anchorCtr="0" compatLnSpc="1">
            <a:prstTxWarp prst="textNoShape">
              <a:avLst/>
            </a:prstTxWarp>
          </a:bodyPr>
          <a:lstStyle>
            <a:lvl1pPr defTabSz="95180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9725" y="0"/>
            <a:ext cx="31924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25" tIns="47563" rIns="95125" bIns="47563" numCol="1" anchor="t" anchorCtr="0" compatLnSpc="1">
            <a:prstTxWarp prst="textNoShape">
              <a:avLst/>
            </a:prstTxWarp>
          </a:bodyPr>
          <a:lstStyle>
            <a:lvl1pPr algn="r" defTabSz="95180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8088" y="709613"/>
            <a:ext cx="4840287" cy="3629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7263" y="4576763"/>
            <a:ext cx="5346700" cy="434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25" tIns="47563" rIns="95125" bIns="475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5113"/>
            <a:ext cx="31908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25" tIns="47563" rIns="95125" bIns="47563" numCol="1" anchor="b" anchorCtr="0" compatLnSpc="1">
            <a:prstTxWarp prst="textNoShape">
              <a:avLst/>
            </a:prstTxWarp>
          </a:bodyPr>
          <a:lstStyle>
            <a:lvl1pPr defTabSz="95180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9725" y="9155113"/>
            <a:ext cx="31924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25" tIns="47563" rIns="95125" bIns="47563" numCol="1" anchor="b" anchorCtr="0" compatLnSpc="1">
            <a:prstTxWarp prst="textNoShape">
              <a:avLst/>
            </a:prstTxWarp>
          </a:bodyPr>
          <a:lstStyle>
            <a:lvl1pPr algn="r" defTabSz="951801">
              <a:defRPr sz="1200"/>
            </a:lvl1pPr>
          </a:lstStyle>
          <a:p>
            <a:pPr>
              <a:defRPr/>
            </a:pPr>
            <a:fld id="{91882D9E-A4A7-4448-AE1C-49BB2192A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76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relevant subjects/courses:</a:t>
            </a:r>
          </a:p>
          <a:p>
            <a:r>
              <a:rPr lang="en-US" dirty="0" smtClean="0"/>
              <a:t>  - Probability and Noise</a:t>
            </a:r>
            <a:r>
              <a:rPr lang="en-US" baseline="0" dirty="0" smtClean="0"/>
              <a:t> (EE391 at Fairfield, AKA “Stochastic Processes)</a:t>
            </a:r>
          </a:p>
          <a:p>
            <a:r>
              <a:rPr lang="en-US" baseline="0" dirty="0" smtClean="0"/>
              <a:t>  - Digital Communications (EE352 at </a:t>
            </a:r>
            <a:r>
              <a:rPr lang="en-US" baseline="0" dirty="0" err="1" smtClean="0"/>
              <a:t>Fairifeld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882D9E-A4A7-4448-AE1C-49BB2192A19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67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cellular concept is actually quite old as spectrum</a:t>
            </a:r>
            <a:r>
              <a:rPr lang="en-US" baseline="0" dirty="0" smtClean="0"/>
              <a:t> regulators allocate radio and TV channels is a similar way.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Small cells lower required </a:t>
            </a:r>
            <a:r>
              <a:rPr lang="en-US" baseline="0" dirty="0" err="1" smtClean="0"/>
              <a:t>xmit</a:t>
            </a:r>
            <a:r>
              <a:rPr lang="en-US" baseline="0" dirty="0" smtClean="0"/>
              <a:t> power which reduces battery capacity and health concerns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882D9E-A4A7-4448-AE1C-49BB2192A19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27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Data “caps” are being instituted to deal with the economics of mobile data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882D9E-A4A7-4448-AE1C-49BB2192A19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11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“Smart Phones” already can automatically switch to </a:t>
            </a:r>
            <a:r>
              <a:rPr lang="en-US" dirty="0" err="1" smtClean="0"/>
              <a:t>WiFi</a:t>
            </a:r>
            <a:r>
              <a:rPr lang="en-US" dirty="0" smtClean="0"/>
              <a:t> for data when available (under user control) and the user can choose to use VIOP for voice.  </a:t>
            </a:r>
          </a:p>
          <a:p>
            <a:r>
              <a:rPr lang="en-US" dirty="0" smtClean="0"/>
              <a:t>The “Internet Backbone” still carries the traffic in most cases.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882D9E-A4A7-4448-AE1C-49BB2192A19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06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Self-Organizing-Network: Assumes the “smarts” are in the network </a:t>
            </a:r>
            <a:r>
              <a:rPr lang="en-US" dirty="0" err="1" smtClean="0"/>
              <a:t>vs</a:t>
            </a:r>
            <a:r>
              <a:rPr lang="en-US" dirty="0" smtClean="0"/>
              <a:t> putting the “smarts” in the user device.  My prediction is that the use</a:t>
            </a:r>
            <a:r>
              <a:rPr lang="en-US" baseline="0" dirty="0" smtClean="0"/>
              <a:t> of Smart phones will make any SON obsolete.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F89B47-AF51-45F1-8509-0B0F8983DF65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52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home is wired for 100 Mb/sec.  No longer used except for </a:t>
            </a:r>
            <a:r>
              <a:rPr lang="en-US" dirty="0" err="1" smtClean="0"/>
              <a:t>Uverse</a:t>
            </a:r>
            <a:r>
              <a:rPr lang="en-US" baseline="0" dirty="0" smtClean="0"/>
              <a:t> (AT&amp;T TV/data/Phone service)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882D9E-A4A7-4448-AE1C-49BB2192A19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72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882D9E-A4A7-4448-AE1C-49BB2192A19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87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Again, this is already partially supported by Smart Phones (iPhone, Android, Win8).</a:t>
            </a:r>
          </a:p>
          <a:p>
            <a:endParaRPr lang="en-US" dirty="0" smtClean="0"/>
          </a:p>
          <a:p>
            <a:r>
              <a:rPr lang="en-US" dirty="0" smtClean="0"/>
              <a:t>“Carrier Grade” has been redefined down in the digital 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882D9E-A4A7-4448-AE1C-49BB2192A19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04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</a:t>
            </a:r>
            <a:r>
              <a:rPr lang="en-US" baseline="0" dirty="0" smtClean="0"/>
              <a:t> – high latency!</a:t>
            </a:r>
          </a:p>
          <a:p>
            <a:r>
              <a:rPr lang="en-US" baseline="0" dirty="0" smtClean="0"/>
              <a:t>LEO – High complexity!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882D9E-A4A7-4448-AE1C-49BB2192A19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56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882D9E-A4A7-4448-AE1C-49BB2192A19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053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8C897344-79FA-4D6D-93DE-4687E9DA7E86}" type="slidenum">
              <a:rPr lang="en-US" smtClean="0"/>
              <a:pPr defTabSz="950913"/>
              <a:t>36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3775" cy="36020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Doing the HW and discussing the solutions in class leads to better understanding and better results on exams.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882D9E-A4A7-4448-AE1C-49BB2192A19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015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FA07906C-FB03-4A5B-B9AE-A00803D10FBB}" type="slidenum">
              <a:rPr lang="en-US" smtClean="0"/>
              <a:pPr defTabSz="950913"/>
              <a:t>39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  <a:noFill/>
          <a:ln/>
        </p:spPr>
        <p:txBody>
          <a:bodyPr/>
          <a:lstStyle/>
          <a:p>
            <a:r>
              <a:rPr lang="en-US" smtClean="0"/>
              <a:t>All the sophisticated high-performance communication techniques developed since WW2 may need to be thrown out the window.</a:t>
            </a:r>
          </a:p>
          <a:p>
            <a:r>
              <a:rPr lang="en-US" smtClean="0"/>
              <a:t>By cooperating, nodes can save energy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started on the project early so that the project grade will help your overall grade </a:t>
            </a:r>
            <a:r>
              <a:rPr lang="en-US" dirty="0" err="1" smtClean="0"/>
              <a:t>vs</a:t>
            </a:r>
            <a:r>
              <a:rPr lang="en-US" dirty="0" smtClean="0"/>
              <a:t> hurting your overall grade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882D9E-A4A7-4448-AE1C-49BB2192A19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27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later topics will be covered as time allows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882D9E-A4A7-4448-AE1C-49BB2192A19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61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Russians credit Alexander </a:t>
            </a:r>
            <a:r>
              <a:rPr lang="en-US" dirty="0" err="1" smtClean="0"/>
              <a:t>Stepanovich</a:t>
            </a:r>
            <a:r>
              <a:rPr lang="en-US" dirty="0" smtClean="0"/>
              <a:t> Popov with the invention of radio (both built</a:t>
            </a:r>
            <a:r>
              <a:rPr lang="en-US" baseline="0" dirty="0" smtClean="0"/>
              <a:t> receivers in </a:t>
            </a:r>
            <a:r>
              <a:rPr lang="en-US" dirty="0" smtClean="0"/>
              <a:t>1894) and some credit Nickolas Tesla</a:t>
            </a:r>
          </a:p>
          <a:p>
            <a:r>
              <a:rPr lang="en-US" dirty="0" smtClean="0"/>
              <a:t>Cellular (analog) was already commercialized in 1976</a:t>
            </a:r>
            <a:r>
              <a:rPr lang="en-US" baseline="0" dirty="0" smtClean="0"/>
              <a:t> when I met a Taxi driver who used a “lunch pail” telephone as his only personal telephone.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882D9E-A4A7-4448-AE1C-49BB2192A19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0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to mention:</a:t>
            </a:r>
          </a:p>
          <a:p>
            <a:r>
              <a:rPr lang="en-US" dirty="0" smtClean="0"/>
              <a:t> - </a:t>
            </a:r>
            <a:r>
              <a:rPr lang="en-US" dirty="0" err="1" smtClean="0"/>
              <a:t>WiDi</a:t>
            </a:r>
            <a:r>
              <a:rPr lang="en-US" dirty="0" smtClean="0"/>
              <a:t>: </a:t>
            </a:r>
            <a:r>
              <a:rPr lang="en-US" dirty="0" err="1" smtClean="0"/>
              <a:t>Intels</a:t>
            </a:r>
            <a:r>
              <a:rPr lang="en-US" dirty="0" smtClean="0"/>
              <a:t> wireless</a:t>
            </a:r>
            <a:r>
              <a:rPr lang="en-US" baseline="0" dirty="0" smtClean="0"/>
              <a:t> display system</a:t>
            </a:r>
          </a:p>
          <a:p>
            <a:r>
              <a:rPr lang="en-US" baseline="0" dirty="0" smtClean="0"/>
              <a:t> - Wireless HDMI</a:t>
            </a:r>
          </a:p>
          <a:p>
            <a:r>
              <a:rPr lang="en-US" baseline="0" dirty="0" smtClean="0"/>
              <a:t> -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882D9E-A4A7-4448-AE1C-49BB2192A19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56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9C37F0F4-2EA0-4A9D-B1C0-4088DB6B56FA}" type="slidenum">
              <a:rPr lang="en-US" smtClean="0"/>
              <a:pPr defTabSz="950913"/>
              <a:t>9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Public concerns about RF health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rapidly gaining on other approaches due to progress in digital IC technology.</a:t>
            </a:r>
            <a:r>
              <a:rPr lang="en-US" baseline="0" dirty="0" smtClean="0"/>
              <a:t>  Remember, our text was published in 2005.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882D9E-A4A7-4448-AE1C-49BB2192A19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31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the older 4G </a:t>
            </a:r>
            <a:r>
              <a:rPr lang="en-US" dirty="0" err="1" smtClean="0"/>
              <a:t>WiMax</a:t>
            </a:r>
            <a:r>
              <a:rPr lang="en-US" dirty="0" smtClean="0"/>
              <a:t>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882D9E-A4A7-4448-AE1C-49BB2192A19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23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B4FB3-2C8D-4F14-B56A-D31C428C3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BC23C-5203-4AA8-B73C-069BD1332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228600"/>
            <a:ext cx="19621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7340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5D9AC-B40C-4C20-B547-CE8A233BC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383DF-5B13-4FAD-807D-AE65A21CD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FFE5B-F069-4965-AAA0-8918F8DD1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E0583-F05B-4372-AE76-BF20C807A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BE518-B539-4DF5-BC50-C7FAB8980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932F1-6AAC-4C85-8FE6-E16E6D8F4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C581A-F556-487D-910A-A3E585A54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92BA0-407C-4ADB-B1DC-FBBB540AA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E4F41-9071-4BF5-8FE8-222BA7FD7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9DC9ECB-7930-4E05-A6F0-7AF3FCC2E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1428750"/>
            <a:ext cx="9132888" cy="74613"/>
          </a:xfrm>
          <a:prstGeom prst="rect">
            <a:avLst/>
          </a:prstGeom>
          <a:gradFill rotWithShape="0">
            <a:gsLst>
              <a:gs pos="0">
                <a:srgbClr val="0000CC">
                  <a:gamma/>
                  <a:shade val="40000"/>
                  <a:invGamma/>
                </a:srgbClr>
              </a:gs>
              <a:gs pos="50000">
                <a:srgbClr val="0000CC"/>
              </a:gs>
              <a:gs pos="100000">
                <a:srgbClr val="0000CC">
                  <a:gamma/>
                  <a:shade val="4000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350" y="1549400"/>
            <a:ext cx="9120188" cy="25400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shade val="80000"/>
                  <a:invGamma/>
                </a:srgbClr>
              </a:gs>
            </a:gsLst>
            <a:lin ang="0" scaled="1"/>
          </a:gradFill>
          <a:ln w="127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Techni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Template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Test</a:t>
            </a:r>
          </a:p>
          <a:p>
            <a:pPr lvl="1"/>
            <a:r>
              <a:rPr lang="en-US" smtClean="0"/>
              <a:t>Test</a:t>
            </a:r>
          </a:p>
          <a:p>
            <a:pPr lvl="1"/>
            <a:r>
              <a:rPr lang="en-US" smtClean="0"/>
              <a:t>Test</a:t>
            </a:r>
          </a:p>
          <a:p>
            <a:pPr lvl="2"/>
            <a:r>
              <a:rPr lang="en-US" smtClean="0"/>
              <a:t>Test</a:t>
            </a:r>
          </a:p>
          <a:p>
            <a:pPr lvl="0"/>
            <a:endParaRPr lang="en-US" smtClean="0"/>
          </a:p>
          <a:p>
            <a:pPr lvl="0"/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CC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CC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CC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CC"/>
          </a:solidFill>
          <a:latin typeface="Garamond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CC"/>
          </a:solidFill>
          <a:latin typeface="Garamond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CC"/>
          </a:solidFill>
          <a:latin typeface="Garamond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CC"/>
          </a:solidFill>
          <a:latin typeface="Garamond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CC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0000CC"/>
        </a:buClr>
        <a:buSzPct val="75000"/>
        <a:buFont typeface="Wingdings" pitchFamily="2" charset="2"/>
        <a:buChar char="l"/>
        <a:defRPr sz="3200" b="1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l"/>
        <a:defRPr sz="2800" b="1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CC"/>
        </a:buClr>
        <a:buSzPct val="65000"/>
        <a:buFont typeface="ZapfDingbats" pitchFamily="82" charset="2"/>
        <a:buChar char="l"/>
        <a:defRPr sz="2400" b="1">
          <a:solidFill>
            <a:srgbClr val="0000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C0081"/>
        </a:buClr>
        <a:buSzPct val="65000"/>
        <a:buFont typeface="Wingdings" pitchFamily="2" charset="2"/>
        <a:buChar char="l"/>
        <a:defRPr sz="2000" b="1">
          <a:solidFill>
            <a:srgbClr val="0000C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C0081"/>
        </a:buClr>
        <a:buSzPct val="100000"/>
        <a:buFont typeface="Wingdings" pitchFamily="2" charset="2"/>
        <a:buChar char="l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DC0081"/>
        </a:buClr>
        <a:buSzPct val="100000"/>
        <a:buFont typeface="Wingdings" pitchFamily="2" charset="2"/>
        <a:buChar char="l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DC0081"/>
        </a:buClr>
        <a:buSzPct val="100000"/>
        <a:buFont typeface="Wingdings" pitchFamily="2" charset="2"/>
        <a:buChar char="l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DC0081"/>
        </a:buClr>
        <a:buSzPct val="100000"/>
        <a:buFont typeface="Wingdings" pitchFamily="2" charset="2"/>
        <a:buChar char="l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DC0081"/>
        </a:buClr>
        <a:buSzPct val="100000"/>
        <a:buFont typeface="Wingdings" pitchFamily="2" charset="2"/>
        <a:buChar char="l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6.bin"/><Relationship Id="rId3" Type="http://schemas.openxmlformats.org/officeDocument/2006/relationships/image" Target="../media/image4.wmf"/><Relationship Id="rId7" Type="http://schemas.openxmlformats.org/officeDocument/2006/relationships/image" Target="../media/image2.wmf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png"/><Relationship Id="rId5" Type="http://schemas.openxmlformats.org/officeDocument/2006/relationships/image" Target="../media/image1.wmf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hyperlink" Target="http://images.google.com/imgres?imgurl=http://www.global-b2b-network.com/direct/dbimage/50034985/Cordless_Phone.jpg&amp;imgrefurl=http://www.global-b2b-network.com/b2b/88/91/1340/142858/sell_cordless_phone.html&amp;usg=__TluNDZte-8crotKkl_0eyHpG-wQ=&amp;h=360&amp;w=360&amp;sz=29&amp;hl=en&amp;start=5&amp;um=1&amp;tbnid=6dGyszhYJVZHbM:&amp;tbnh=121&amp;tbnw=121&amp;prev=/images?q=cordless+phone&amp;um=1&amp;hl=en&amp;rls=com.microsoft:*:IE-SearchBox&amp;rlz=1I7SUNA" TargetMode="External"/><Relationship Id="rId5" Type="http://schemas.openxmlformats.org/officeDocument/2006/relationships/image" Target="../media/image12.jpeg"/><Relationship Id="rId10" Type="http://schemas.openxmlformats.org/officeDocument/2006/relationships/image" Target="../media/image16.wmf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emf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5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google.com/imgres?imgurl=http://i16.photobucket.com/albums/b12/al_oasis1/sharpwirelesshdtv.jpg&amp;imgrefurl=http://blogs.inquirer.net/m-ph/2008/05/06/wireless-hdtv-now-a-reality/&amp;usg=__3kGORapDoUUn6VhY3Kgy2Xr7JUE=&amp;h=302&amp;w=435&amp;sz=43&amp;hl=en&amp;start=4&amp;um=1&amp;tbnid=7yQSBqpCacE_oM:&amp;tbnh=87&amp;tbnw=126&amp;prev=/images?q=wireless+hdtv&amp;um=1&amp;hl=en&amp;rls=com.microsoft:*:IE-SearchBox&amp;rlz=1I7SUNA&amp;sa=N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images.google.com/imgres?imgurl=http://www.pmptoday.com/wp-content/uploads/2007/06/80211n-router-belkin.JPG&amp;imgrefurl=http://www.pmptoday.com/2007/06/15/faster-80211n-wifi-coming-brace-yourselves/&amp;usg=__BjRsRVe8TKS4NE0c1hhzZXF51Lk=&amp;h=383&amp;w=413&amp;sz=16&amp;hl=en&amp;start=29&amp;um=1&amp;tbnid=G9HSEIGDC5JC0M:&amp;tbnh=116&amp;tbnw=125&amp;prev=/images?q=802.11n&amp;start=20&amp;ndsp=20&amp;um=1&amp;hl=en&amp;rls=com.microsoft:*:IE-SearchBox&amp;rlz=1I7SUNA&amp;sa=N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octord.dyndns.org/Courses/BEI/EE383/EE383-Fall2013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xiommentor.com/login/axlogin.cfm?i=Fairfield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oleObject" Target="../embeddings/oleObject23.bin"/><Relationship Id="rId18" Type="http://schemas.openxmlformats.org/officeDocument/2006/relationships/hyperlink" Target="http://images.google.com/imgres?imgurl=http://www.craphound.com/images/il_fullxfull.17876279.jpg&amp;imgrefurl=http://ilove-boing-boing.blogspot.com/2008_03_01_archive.html&amp;usg=__qQ9cJSDj3mgl4gSWP1U-M-pydtE=&amp;h=420&amp;w=420&amp;sz=30&amp;hl=en&amp;start=4&amp;um=1&amp;tbnid=e8pI-fpA5kcuNM:&amp;tbnh=125&amp;tbnw=125&amp;prev=/images?q=mechanical+insect&amp;um=1&amp;hl=en&amp;rls=com.microsoft:*:IE-SearchBox&amp;rlz=1I7SUNA" TargetMode="External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2.bin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3.wmf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51.jpeg"/><Relationship Id="rId4" Type="http://schemas.openxmlformats.org/officeDocument/2006/relationships/image" Target="../media/image1.wmf"/><Relationship Id="rId9" Type="http://schemas.openxmlformats.org/officeDocument/2006/relationships/oleObject" Target="../embeddings/oleObject19.bin"/><Relationship Id="rId14" Type="http://schemas.openxmlformats.org/officeDocument/2006/relationships/oleObject" Target="../embeddings/oleObject24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hyperlink" Target="http://www.sciencedaily.com/images/2009/07/090714203442-large.jpg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image" Target="../media/image3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1.bin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wmf"/><Relationship Id="rId11" Type="http://schemas.openxmlformats.org/officeDocument/2006/relationships/image" Target="../media/image6.jpeg"/><Relationship Id="rId5" Type="http://schemas.openxmlformats.org/officeDocument/2006/relationships/oleObject" Target="../embeddings/oleObject8.bin"/><Relationship Id="rId15" Type="http://schemas.openxmlformats.org/officeDocument/2006/relationships/image" Target="../media/image7.wmf"/><Relationship Id="rId10" Type="http://schemas.openxmlformats.org/officeDocument/2006/relationships/image" Target="../media/image5.png"/><Relationship Id="rId4" Type="http://schemas.openxmlformats.org/officeDocument/2006/relationships/image" Target="../media/image4.wmf"/><Relationship Id="rId9" Type="http://schemas.openxmlformats.org/officeDocument/2006/relationships/oleObject" Target="../embeddings/oleObject10.bin"/><Relationship Id="rId1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ext Box 4"/>
          <p:cNvSpPr txBox="1">
            <a:spLocks noChangeArrowheads="1"/>
          </p:cNvSpPr>
          <p:nvPr/>
        </p:nvSpPr>
        <p:spPr bwMode="auto">
          <a:xfrm>
            <a:off x="762000" y="228600"/>
            <a:ext cx="7783862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33CC"/>
                </a:solidFill>
              </a:rPr>
              <a:t>EE </a:t>
            </a:r>
            <a:r>
              <a:rPr lang="en-US" sz="4000" b="1" dirty="0" smtClean="0">
                <a:solidFill>
                  <a:srgbClr val="0033CC"/>
                </a:solidFill>
              </a:rPr>
              <a:t>383: </a:t>
            </a:r>
            <a:r>
              <a:rPr lang="en-US" sz="4000" b="1" dirty="0">
                <a:solidFill>
                  <a:srgbClr val="0033CC"/>
                </a:solidFill>
              </a:rPr>
              <a:t>Wireless Communications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1034" name="Text Box 5"/>
          <p:cNvSpPr txBox="1">
            <a:spLocks noChangeArrowheads="1"/>
          </p:cNvSpPr>
          <p:nvPr/>
        </p:nvSpPr>
        <p:spPr bwMode="auto">
          <a:xfrm>
            <a:off x="2066554" y="914400"/>
            <a:ext cx="4988673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Professor </a:t>
            </a:r>
            <a:r>
              <a:rPr lang="en-US" sz="2800" b="1" dirty="0" smtClean="0">
                <a:solidFill>
                  <a:srgbClr val="000000"/>
                </a:solidFill>
              </a:rPr>
              <a:t>Jeffrey N. Denenberg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1035" name="Picture 49" descr="C:\Program Files\Common Files\Microsoft Shared\Clipart\cagcat50\bl00393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2281238"/>
            <a:ext cx="178593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9"/>
          <p:cNvGraphicFramePr>
            <a:graphicFrameLocks noChangeAspect="1"/>
          </p:cNvGraphicFramePr>
          <p:nvPr/>
        </p:nvGraphicFramePr>
        <p:xfrm>
          <a:off x="1387475" y="2155825"/>
          <a:ext cx="3494088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Clip" r:id="rId4" imgW="2826720" imgH="3497040" progId="">
                  <p:embed/>
                </p:oleObj>
              </mc:Choice>
              <mc:Fallback>
                <p:oleObj name="Clip" r:id="rId4" imgW="2826720" imgH="3497040" progId="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2155825"/>
                        <a:ext cx="3494088" cy="267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Line 33"/>
          <p:cNvSpPr>
            <a:spLocks noChangeShapeType="1"/>
          </p:cNvSpPr>
          <p:nvPr/>
        </p:nvSpPr>
        <p:spPr bwMode="auto">
          <a:xfrm flipV="1">
            <a:off x="2274888" y="2411413"/>
            <a:ext cx="0" cy="163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AutoShape 34"/>
          <p:cNvSpPr>
            <a:spLocks noChangeArrowheads="1"/>
          </p:cNvSpPr>
          <p:nvPr/>
        </p:nvSpPr>
        <p:spPr bwMode="auto">
          <a:xfrm flipV="1">
            <a:off x="2189163" y="2386013"/>
            <a:ext cx="185737" cy="1270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Line 35"/>
          <p:cNvSpPr>
            <a:spLocks noChangeShapeType="1"/>
          </p:cNvSpPr>
          <p:nvPr/>
        </p:nvSpPr>
        <p:spPr bwMode="auto">
          <a:xfrm flipH="1">
            <a:off x="1566863" y="2462213"/>
            <a:ext cx="546100" cy="19954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9" name="Line 41"/>
          <p:cNvSpPr>
            <a:spLocks noChangeShapeType="1"/>
          </p:cNvSpPr>
          <p:nvPr/>
        </p:nvSpPr>
        <p:spPr bwMode="auto">
          <a:xfrm>
            <a:off x="2689225" y="2503488"/>
            <a:ext cx="100013" cy="2674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0" name="Line 3"/>
          <p:cNvSpPr>
            <a:spLocks noChangeShapeType="1"/>
          </p:cNvSpPr>
          <p:nvPr/>
        </p:nvSpPr>
        <p:spPr bwMode="auto">
          <a:xfrm flipV="1">
            <a:off x="1676400" y="6003925"/>
            <a:ext cx="5497513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4987925" y="6267450"/>
          <a:ext cx="1092200" cy="21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Clip" r:id="rId6" imgW="6544800" imgH="1706400" progId="">
                  <p:embed/>
                </p:oleObj>
              </mc:Choice>
              <mc:Fallback>
                <p:oleObj name="Clip" r:id="rId6" imgW="6544800" imgH="1706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925" y="6267450"/>
                        <a:ext cx="1092200" cy="217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41" name="Group 8"/>
          <p:cNvGrpSpPr>
            <a:grpSpLocks/>
          </p:cNvGrpSpPr>
          <p:nvPr/>
        </p:nvGrpSpPr>
        <p:grpSpPr bwMode="auto">
          <a:xfrm>
            <a:off x="3376613" y="6064250"/>
            <a:ext cx="0" cy="182563"/>
            <a:chOff x="1344" y="1856"/>
            <a:chExt cx="122" cy="166"/>
          </a:xfrm>
        </p:grpSpPr>
        <p:sp>
          <p:nvSpPr>
            <p:cNvPr id="1145" name="Line 9"/>
            <p:cNvSpPr>
              <a:spLocks noChangeShapeType="1"/>
            </p:cNvSpPr>
            <p:nvPr/>
          </p:nvSpPr>
          <p:spPr bwMode="auto">
            <a:xfrm flipV="1">
              <a:off x="1400" y="1878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6" name="AutoShape 10"/>
            <p:cNvSpPr>
              <a:spLocks noChangeArrowheads="1"/>
            </p:cNvSpPr>
            <p:nvPr/>
          </p:nvSpPr>
          <p:spPr bwMode="auto">
            <a:xfrm flipV="1">
              <a:off x="1344" y="1856"/>
              <a:ext cx="122" cy="111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2" name="Group 11"/>
          <p:cNvGrpSpPr>
            <a:grpSpLocks/>
          </p:cNvGrpSpPr>
          <p:nvPr/>
        </p:nvGrpSpPr>
        <p:grpSpPr bwMode="auto">
          <a:xfrm>
            <a:off x="1770063" y="6064250"/>
            <a:ext cx="2309812" cy="420688"/>
            <a:chOff x="1966" y="2585"/>
            <a:chExt cx="1373" cy="308"/>
          </a:xfrm>
        </p:grpSpPr>
        <p:graphicFrame>
          <p:nvGraphicFramePr>
            <p:cNvPr id="1031" name="Object 12"/>
            <p:cNvGraphicFramePr>
              <a:graphicFrameLocks noChangeAspect="1"/>
            </p:cNvGraphicFramePr>
            <p:nvPr/>
          </p:nvGraphicFramePr>
          <p:xfrm>
            <a:off x="1966" y="2734"/>
            <a:ext cx="648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5" name="Clip" r:id="rId8" imgW="6544800" imgH="1706400" progId="">
                    <p:embed/>
                  </p:oleObj>
                </mc:Choice>
                <mc:Fallback>
                  <p:oleObj name="Clip" r:id="rId8" imgW="6544800" imgH="1706400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6" y="2734"/>
                          <a:ext cx="648" cy="1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2" name="Object 13"/>
            <p:cNvGraphicFramePr>
              <a:graphicFrameLocks noChangeAspect="1"/>
            </p:cNvGraphicFramePr>
            <p:nvPr/>
          </p:nvGraphicFramePr>
          <p:xfrm>
            <a:off x="2690" y="2734"/>
            <a:ext cx="649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" name="Clip" r:id="rId9" imgW="6544800" imgH="1706400" progId="">
                    <p:embed/>
                  </p:oleObj>
                </mc:Choice>
                <mc:Fallback>
                  <p:oleObj name="Clip" r:id="rId9" imgW="6544800" imgH="1706400" progId="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0" y="2734"/>
                          <a:ext cx="649" cy="1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41" name="Line 14"/>
            <p:cNvSpPr>
              <a:spLocks noChangeShapeType="1"/>
            </p:cNvSpPr>
            <p:nvPr/>
          </p:nvSpPr>
          <p:spPr bwMode="auto">
            <a:xfrm flipV="1">
              <a:off x="2220" y="2603"/>
              <a:ext cx="0" cy="1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2" name="AutoShape 15"/>
            <p:cNvSpPr>
              <a:spLocks noChangeArrowheads="1"/>
            </p:cNvSpPr>
            <p:nvPr/>
          </p:nvSpPr>
          <p:spPr bwMode="auto">
            <a:xfrm flipV="1">
              <a:off x="2171" y="2585"/>
              <a:ext cx="106" cy="9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3" name="Line 16"/>
            <p:cNvSpPr>
              <a:spLocks noChangeShapeType="1"/>
            </p:cNvSpPr>
            <p:nvPr/>
          </p:nvSpPr>
          <p:spPr bwMode="auto">
            <a:xfrm flipV="1">
              <a:off x="2945" y="2603"/>
              <a:ext cx="0" cy="1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4" name="AutoShape 17"/>
            <p:cNvSpPr>
              <a:spLocks noChangeArrowheads="1"/>
            </p:cNvSpPr>
            <p:nvPr/>
          </p:nvSpPr>
          <p:spPr bwMode="auto">
            <a:xfrm flipV="1">
              <a:off x="2896" y="2585"/>
              <a:ext cx="105" cy="9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3" name="Line 18"/>
          <p:cNvSpPr>
            <a:spLocks noChangeShapeType="1"/>
          </p:cNvSpPr>
          <p:nvPr/>
        </p:nvSpPr>
        <p:spPr bwMode="auto">
          <a:xfrm flipV="1">
            <a:off x="1736725" y="6611938"/>
            <a:ext cx="54991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4" name="Group 19"/>
          <p:cNvGrpSpPr>
            <a:grpSpLocks/>
          </p:cNvGrpSpPr>
          <p:nvPr/>
        </p:nvGrpSpPr>
        <p:grpSpPr bwMode="auto">
          <a:xfrm>
            <a:off x="4365625" y="5227638"/>
            <a:ext cx="184150" cy="746125"/>
            <a:chOff x="3267" y="2423"/>
            <a:chExt cx="111" cy="544"/>
          </a:xfrm>
        </p:grpSpPr>
        <p:sp>
          <p:nvSpPr>
            <p:cNvPr id="1137" name="Rectangle 20"/>
            <p:cNvSpPr>
              <a:spLocks noChangeArrowheads="1"/>
            </p:cNvSpPr>
            <p:nvPr/>
          </p:nvSpPr>
          <p:spPr bwMode="auto">
            <a:xfrm>
              <a:off x="3267" y="2567"/>
              <a:ext cx="111" cy="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38" name="Group 21"/>
            <p:cNvGrpSpPr>
              <a:grpSpLocks/>
            </p:cNvGrpSpPr>
            <p:nvPr/>
          </p:nvGrpSpPr>
          <p:grpSpPr bwMode="auto">
            <a:xfrm>
              <a:off x="3272" y="2423"/>
              <a:ext cx="106" cy="152"/>
              <a:chOff x="3284" y="2417"/>
              <a:chExt cx="106" cy="152"/>
            </a:xfrm>
          </p:grpSpPr>
          <p:sp>
            <p:nvSpPr>
              <p:cNvPr id="1139" name="Line 22"/>
              <p:cNvSpPr>
                <a:spLocks noChangeShapeType="1"/>
              </p:cNvSpPr>
              <p:nvPr/>
            </p:nvSpPr>
            <p:spPr bwMode="auto">
              <a:xfrm flipV="1">
                <a:off x="3339" y="2453"/>
                <a:ext cx="0" cy="1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0" name="AutoShape 23"/>
              <p:cNvSpPr>
                <a:spLocks noChangeArrowheads="1"/>
              </p:cNvSpPr>
              <p:nvPr/>
            </p:nvSpPr>
            <p:spPr bwMode="auto">
              <a:xfrm flipV="1">
                <a:off x="3284" y="2417"/>
                <a:ext cx="106" cy="9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45" name="Group 24"/>
          <p:cNvGrpSpPr>
            <a:grpSpLocks/>
          </p:cNvGrpSpPr>
          <p:nvPr/>
        </p:nvGrpSpPr>
        <p:grpSpPr bwMode="auto">
          <a:xfrm>
            <a:off x="5959475" y="5227638"/>
            <a:ext cx="187325" cy="746125"/>
            <a:chOff x="3267" y="2423"/>
            <a:chExt cx="111" cy="544"/>
          </a:xfrm>
        </p:grpSpPr>
        <p:sp>
          <p:nvSpPr>
            <p:cNvPr id="1133" name="Rectangle 25"/>
            <p:cNvSpPr>
              <a:spLocks noChangeArrowheads="1"/>
            </p:cNvSpPr>
            <p:nvPr/>
          </p:nvSpPr>
          <p:spPr bwMode="auto">
            <a:xfrm>
              <a:off x="3267" y="2567"/>
              <a:ext cx="111" cy="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34" name="Group 29"/>
            <p:cNvGrpSpPr>
              <a:grpSpLocks/>
            </p:cNvGrpSpPr>
            <p:nvPr/>
          </p:nvGrpSpPr>
          <p:grpSpPr bwMode="auto">
            <a:xfrm>
              <a:off x="3272" y="2423"/>
              <a:ext cx="106" cy="152"/>
              <a:chOff x="3284" y="2417"/>
              <a:chExt cx="106" cy="152"/>
            </a:xfrm>
          </p:grpSpPr>
          <p:sp>
            <p:nvSpPr>
              <p:cNvPr id="1135" name="Line 27"/>
              <p:cNvSpPr>
                <a:spLocks noChangeShapeType="1"/>
              </p:cNvSpPr>
              <p:nvPr/>
            </p:nvSpPr>
            <p:spPr bwMode="auto">
              <a:xfrm flipV="1">
                <a:off x="3339" y="2453"/>
                <a:ext cx="0" cy="1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" name="AutoShape 28"/>
              <p:cNvSpPr>
                <a:spLocks noChangeArrowheads="1"/>
              </p:cNvSpPr>
              <p:nvPr/>
            </p:nvSpPr>
            <p:spPr bwMode="auto">
              <a:xfrm flipV="1">
                <a:off x="3284" y="2417"/>
                <a:ext cx="106" cy="9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1028" name="Object 30"/>
          <p:cNvGraphicFramePr>
            <a:graphicFrameLocks noChangeAspect="1"/>
          </p:cNvGraphicFramePr>
          <p:nvPr/>
        </p:nvGraphicFramePr>
        <p:xfrm>
          <a:off x="6223000" y="6267450"/>
          <a:ext cx="1092200" cy="21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Clip" r:id="rId10" imgW="6544800" imgH="1706400" progId="">
                  <p:embed/>
                </p:oleObj>
              </mc:Choice>
              <mc:Fallback>
                <p:oleObj name="Clip" r:id="rId10" imgW="6544800" imgH="1706400" progId="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6267450"/>
                        <a:ext cx="1092200" cy="217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6" name="Line 31"/>
          <p:cNvSpPr>
            <a:spLocks noChangeShapeType="1"/>
          </p:cNvSpPr>
          <p:nvPr/>
        </p:nvSpPr>
        <p:spPr bwMode="auto">
          <a:xfrm flipV="1">
            <a:off x="2406650" y="5318125"/>
            <a:ext cx="1897063" cy="7334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7" name="Line 36"/>
          <p:cNvSpPr>
            <a:spLocks noChangeShapeType="1"/>
          </p:cNvSpPr>
          <p:nvPr/>
        </p:nvSpPr>
        <p:spPr bwMode="auto">
          <a:xfrm flipH="1">
            <a:off x="3429000" y="5391150"/>
            <a:ext cx="874713" cy="660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8" name="Line 37"/>
          <p:cNvSpPr>
            <a:spLocks noChangeShapeType="1"/>
          </p:cNvSpPr>
          <p:nvPr/>
        </p:nvSpPr>
        <p:spPr bwMode="auto">
          <a:xfrm flipH="1">
            <a:off x="5418138" y="5318125"/>
            <a:ext cx="509587" cy="660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9" name="Line 38"/>
          <p:cNvSpPr>
            <a:spLocks noChangeShapeType="1"/>
          </p:cNvSpPr>
          <p:nvPr/>
        </p:nvSpPr>
        <p:spPr bwMode="auto">
          <a:xfrm>
            <a:off x="6146800" y="5391150"/>
            <a:ext cx="511175" cy="660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0" name="Line 40"/>
          <p:cNvSpPr>
            <a:spLocks noChangeShapeType="1"/>
          </p:cNvSpPr>
          <p:nvPr/>
        </p:nvSpPr>
        <p:spPr bwMode="auto">
          <a:xfrm>
            <a:off x="4595813" y="5243513"/>
            <a:ext cx="13001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1" name="Line 42"/>
          <p:cNvSpPr>
            <a:spLocks noChangeShapeType="1"/>
          </p:cNvSpPr>
          <p:nvPr/>
        </p:nvSpPr>
        <p:spPr bwMode="auto">
          <a:xfrm>
            <a:off x="2625725" y="6051550"/>
            <a:ext cx="657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2" name="Line 43"/>
          <p:cNvSpPr>
            <a:spLocks noChangeShapeType="1"/>
          </p:cNvSpPr>
          <p:nvPr/>
        </p:nvSpPr>
        <p:spPr bwMode="auto">
          <a:xfrm>
            <a:off x="5562600" y="6126163"/>
            <a:ext cx="9493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3" name="Rectangle 46"/>
          <p:cNvSpPr>
            <a:spLocks noChangeArrowheads="1"/>
          </p:cNvSpPr>
          <p:nvPr/>
        </p:nvSpPr>
        <p:spPr bwMode="auto">
          <a:xfrm>
            <a:off x="3025775" y="4483100"/>
            <a:ext cx="157163" cy="2000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Line 47"/>
          <p:cNvSpPr>
            <a:spLocks noChangeShapeType="1"/>
          </p:cNvSpPr>
          <p:nvPr/>
        </p:nvSpPr>
        <p:spPr bwMode="auto">
          <a:xfrm>
            <a:off x="3111500" y="4387850"/>
            <a:ext cx="0" cy="1238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5" name="Line 51"/>
          <p:cNvSpPr>
            <a:spLocks noChangeShapeType="1"/>
          </p:cNvSpPr>
          <p:nvPr/>
        </p:nvSpPr>
        <p:spPr bwMode="auto">
          <a:xfrm>
            <a:off x="2284413" y="2443163"/>
            <a:ext cx="239712" cy="2068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6" name="Line 53"/>
          <p:cNvSpPr>
            <a:spLocks noChangeShapeType="1"/>
          </p:cNvSpPr>
          <p:nvPr/>
        </p:nvSpPr>
        <p:spPr bwMode="auto">
          <a:xfrm>
            <a:off x="2322513" y="2466975"/>
            <a:ext cx="714375" cy="1905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7" name="Line 54"/>
          <p:cNvSpPr>
            <a:spLocks noChangeShapeType="1"/>
          </p:cNvSpPr>
          <p:nvPr/>
        </p:nvSpPr>
        <p:spPr bwMode="auto">
          <a:xfrm>
            <a:off x="2566988" y="4459288"/>
            <a:ext cx="4857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058" name="Group 51"/>
          <p:cNvGrpSpPr>
            <a:grpSpLocks/>
          </p:cNvGrpSpPr>
          <p:nvPr/>
        </p:nvGrpSpPr>
        <p:grpSpPr bwMode="auto">
          <a:xfrm>
            <a:off x="2498725" y="4537075"/>
            <a:ext cx="157163" cy="295275"/>
            <a:chOff x="4431" y="3005"/>
            <a:chExt cx="99" cy="186"/>
          </a:xfrm>
        </p:grpSpPr>
        <p:sp>
          <p:nvSpPr>
            <p:cNvPr id="1131" name="Rectangle 49"/>
            <p:cNvSpPr>
              <a:spLocks noChangeArrowheads="1"/>
            </p:cNvSpPr>
            <p:nvPr/>
          </p:nvSpPr>
          <p:spPr bwMode="auto">
            <a:xfrm>
              <a:off x="4431" y="3065"/>
              <a:ext cx="99" cy="12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" name="Line 50"/>
            <p:cNvSpPr>
              <a:spLocks noChangeShapeType="1"/>
            </p:cNvSpPr>
            <p:nvPr/>
          </p:nvSpPr>
          <p:spPr bwMode="auto">
            <a:xfrm>
              <a:off x="4485" y="3005"/>
              <a:ext cx="0" cy="7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9" name="Line 52"/>
          <p:cNvSpPr>
            <a:spLocks noChangeShapeType="1"/>
          </p:cNvSpPr>
          <p:nvPr/>
        </p:nvSpPr>
        <p:spPr bwMode="auto">
          <a:xfrm flipV="1">
            <a:off x="1566863" y="4541838"/>
            <a:ext cx="957262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60" name="Rectangle 55"/>
          <p:cNvSpPr>
            <a:spLocks noChangeArrowheads="1"/>
          </p:cNvSpPr>
          <p:nvPr/>
        </p:nvSpPr>
        <p:spPr bwMode="auto">
          <a:xfrm>
            <a:off x="1482725" y="4602163"/>
            <a:ext cx="157163" cy="2000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1" name="Line 56"/>
          <p:cNvSpPr>
            <a:spLocks noChangeShapeType="1"/>
          </p:cNvSpPr>
          <p:nvPr/>
        </p:nvSpPr>
        <p:spPr bwMode="auto">
          <a:xfrm>
            <a:off x="1549400" y="4516438"/>
            <a:ext cx="4763" cy="12858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62" name="Rectangle 57"/>
          <p:cNvSpPr>
            <a:spLocks noChangeArrowheads="1"/>
          </p:cNvSpPr>
          <p:nvPr/>
        </p:nvSpPr>
        <p:spPr bwMode="auto">
          <a:xfrm>
            <a:off x="1276350" y="5070475"/>
            <a:ext cx="157163" cy="2000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3" name="Line 58"/>
          <p:cNvSpPr>
            <a:spLocks noChangeShapeType="1"/>
          </p:cNvSpPr>
          <p:nvPr/>
        </p:nvSpPr>
        <p:spPr bwMode="auto">
          <a:xfrm>
            <a:off x="1357313" y="4970463"/>
            <a:ext cx="4762" cy="12858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064" name="Group 59"/>
          <p:cNvGrpSpPr>
            <a:grpSpLocks/>
          </p:cNvGrpSpPr>
          <p:nvPr/>
        </p:nvGrpSpPr>
        <p:grpSpPr bwMode="auto">
          <a:xfrm>
            <a:off x="415925" y="4694238"/>
            <a:ext cx="157163" cy="295275"/>
            <a:chOff x="4431" y="3005"/>
            <a:chExt cx="99" cy="186"/>
          </a:xfrm>
        </p:grpSpPr>
        <p:sp>
          <p:nvSpPr>
            <p:cNvPr id="1129" name="Rectangle 60"/>
            <p:cNvSpPr>
              <a:spLocks noChangeArrowheads="1"/>
            </p:cNvSpPr>
            <p:nvPr/>
          </p:nvSpPr>
          <p:spPr bwMode="auto">
            <a:xfrm>
              <a:off x="4431" y="3065"/>
              <a:ext cx="99" cy="12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" name="Line 61"/>
            <p:cNvSpPr>
              <a:spLocks noChangeShapeType="1"/>
            </p:cNvSpPr>
            <p:nvPr/>
          </p:nvSpPr>
          <p:spPr bwMode="auto">
            <a:xfrm>
              <a:off x="4485" y="3005"/>
              <a:ext cx="0" cy="7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" name="Rectangle 62"/>
          <p:cNvSpPr>
            <a:spLocks noChangeArrowheads="1"/>
          </p:cNvSpPr>
          <p:nvPr/>
        </p:nvSpPr>
        <p:spPr bwMode="auto">
          <a:xfrm>
            <a:off x="900113" y="4738688"/>
            <a:ext cx="157162" cy="2000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6" name="Line 63"/>
          <p:cNvSpPr>
            <a:spLocks noChangeShapeType="1"/>
          </p:cNvSpPr>
          <p:nvPr/>
        </p:nvSpPr>
        <p:spPr bwMode="auto">
          <a:xfrm>
            <a:off x="966788" y="4652963"/>
            <a:ext cx="4762" cy="12858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67" name="Rectangle 64"/>
          <p:cNvSpPr>
            <a:spLocks noChangeArrowheads="1"/>
          </p:cNvSpPr>
          <p:nvPr/>
        </p:nvSpPr>
        <p:spPr bwMode="auto">
          <a:xfrm>
            <a:off x="1652588" y="5356225"/>
            <a:ext cx="157162" cy="2000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8" name="Line 65"/>
          <p:cNvSpPr>
            <a:spLocks noChangeShapeType="1"/>
          </p:cNvSpPr>
          <p:nvPr/>
        </p:nvSpPr>
        <p:spPr bwMode="auto">
          <a:xfrm>
            <a:off x="1733550" y="5256213"/>
            <a:ext cx="4763" cy="12858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69" name="Rectangle 66"/>
          <p:cNvSpPr>
            <a:spLocks noChangeArrowheads="1"/>
          </p:cNvSpPr>
          <p:nvPr/>
        </p:nvSpPr>
        <p:spPr bwMode="auto">
          <a:xfrm>
            <a:off x="747713" y="5330825"/>
            <a:ext cx="157162" cy="2000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0" name="Line 67"/>
          <p:cNvSpPr>
            <a:spLocks noChangeShapeType="1"/>
          </p:cNvSpPr>
          <p:nvPr/>
        </p:nvSpPr>
        <p:spPr bwMode="auto">
          <a:xfrm>
            <a:off x="833438" y="5235575"/>
            <a:ext cx="0" cy="1238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71" name="Line 68"/>
          <p:cNvSpPr>
            <a:spLocks noChangeShapeType="1"/>
          </p:cNvSpPr>
          <p:nvPr/>
        </p:nvSpPr>
        <p:spPr bwMode="auto">
          <a:xfrm>
            <a:off x="561975" y="4705350"/>
            <a:ext cx="330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72" name="Line 69"/>
          <p:cNvSpPr>
            <a:spLocks noChangeShapeType="1"/>
          </p:cNvSpPr>
          <p:nvPr/>
        </p:nvSpPr>
        <p:spPr bwMode="auto">
          <a:xfrm flipV="1">
            <a:off x="1011238" y="4556125"/>
            <a:ext cx="450850" cy="1190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73" name="Line 70"/>
          <p:cNvSpPr>
            <a:spLocks noChangeShapeType="1"/>
          </p:cNvSpPr>
          <p:nvPr/>
        </p:nvSpPr>
        <p:spPr bwMode="auto">
          <a:xfrm>
            <a:off x="1520825" y="4630738"/>
            <a:ext cx="180975" cy="584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74" name="Line 71"/>
          <p:cNvSpPr>
            <a:spLocks noChangeShapeType="1"/>
          </p:cNvSpPr>
          <p:nvPr/>
        </p:nvSpPr>
        <p:spPr bwMode="auto">
          <a:xfrm>
            <a:off x="547688" y="4765675"/>
            <a:ext cx="223837" cy="449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75" name="Line 72"/>
          <p:cNvSpPr>
            <a:spLocks noChangeShapeType="1"/>
          </p:cNvSpPr>
          <p:nvPr/>
        </p:nvSpPr>
        <p:spPr bwMode="auto">
          <a:xfrm flipV="1">
            <a:off x="771525" y="4645025"/>
            <a:ext cx="165100" cy="525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76" name="Line 73"/>
          <p:cNvSpPr>
            <a:spLocks noChangeShapeType="1"/>
          </p:cNvSpPr>
          <p:nvPr/>
        </p:nvSpPr>
        <p:spPr bwMode="auto">
          <a:xfrm>
            <a:off x="966788" y="4675188"/>
            <a:ext cx="330200" cy="330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77" name="Line 74"/>
          <p:cNvSpPr>
            <a:spLocks noChangeShapeType="1"/>
          </p:cNvSpPr>
          <p:nvPr/>
        </p:nvSpPr>
        <p:spPr bwMode="auto">
          <a:xfrm flipV="1">
            <a:off x="831850" y="5019675"/>
            <a:ext cx="388938" cy="165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78" name="Line 75"/>
          <p:cNvSpPr>
            <a:spLocks noChangeShapeType="1"/>
          </p:cNvSpPr>
          <p:nvPr/>
        </p:nvSpPr>
        <p:spPr bwMode="auto">
          <a:xfrm>
            <a:off x="1385888" y="5005388"/>
            <a:ext cx="285750" cy="255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79" name="Line 76"/>
          <p:cNvSpPr>
            <a:spLocks noChangeShapeType="1"/>
          </p:cNvSpPr>
          <p:nvPr/>
        </p:nvSpPr>
        <p:spPr bwMode="auto">
          <a:xfrm flipV="1">
            <a:off x="1739900" y="4632325"/>
            <a:ext cx="760413" cy="538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80" name="Rectangle 78"/>
          <p:cNvSpPr>
            <a:spLocks noChangeArrowheads="1"/>
          </p:cNvSpPr>
          <p:nvPr/>
        </p:nvSpPr>
        <p:spPr bwMode="auto">
          <a:xfrm>
            <a:off x="3106738" y="3135313"/>
            <a:ext cx="157162" cy="200025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1" name="Line 79"/>
          <p:cNvSpPr>
            <a:spLocks noChangeShapeType="1"/>
          </p:cNvSpPr>
          <p:nvPr/>
        </p:nvSpPr>
        <p:spPr bwMode="auto">
          <a:xfrm>
            <a:off x="3192463" y="3040063"/>
            <a:ext cx="0" cy="123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82" name="Rectangle 81"/>
          <p:cNvSpPr>
            <a:spLocks noChangeArrowheads="1"/>
          </p:cNvSpPr>
          <p:nvPr/>
        </p:nvSpPr>
        <p:spPr bwMode="auto">
          <a:xfrm>
            <a:off x="3873500" y="2087563"/>
            <a:ext cx="157163" cy="200025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3" name="Line 82"/>
          <p:cNvSpPr>
            <a:spLocks noChangeShapeType="1"/>
          </p:cNvSpPr>
          <p:nvPr/>
        </p:nvSpPr>
        <p:spPr bwMode="auto">
          <a:xfrm>
            <a:off x="3959225" y="1992313"/>
            <a:ext cx="0" cy="123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84" name="Rectangle 84"/>
          <p:cNvSpPr>
            <a:spLocks noChangeArrowheads="1"/>
          </p:cNvSpPr>
          <p:nvPr/>
        </p:nvSpPr>
        <p:spPr bwMode="auto">
          <a:xfrm>
            <a:off x="2840038" y="2225675"/>
            <a:ext cx="157162" cy="200025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" name="Line 85"/>
          <p:cNvSpPr>
            <a:spLocks noChangeShapeType="1"/>
          </p:cNvSpPr>
          <p:nvPr/>
        </p:nvSpPr>
        <p:spPr bwMode="auto">
          <a:xfrm>
            <a:off x="2925763" y="2130425"/>
            <a:ext cx="0" cy="123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86" name="Line 86"/>
          <p:cNvSpPr>
            <a:spLocks noChangeShapeType="1"/>
          </p:cNvSpPr>
          <p:nvPr/>
        </p:nvSpPr>
        <p:spPr bwMode="auto">
          <a:xfrm flipV="1">
            <a:off x="2400300" y="2206625"/>
            <a:ext cx="471488" cy="171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87" name="Line 87"/>
          <p:cNvSpPr>
            <a:spLocks noChangeShapeType="1"/>
          </p:cNvSpPr>
          <p:nvPr/>
        </p:nvSpPr>
        <p:spPr bwMode="auto">
          <a:xfrm flipV="1">
            <a:off x="2957513" y="2078038"/>
            <a:ext cx="914400" cy="71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88" name="Line 88"/>
          <p:cNvSpPr>
            <a:spLocks noChangeShapeType="1"/>
          </p:cNvSpPr>
          <p:nvPr/>
        </p:nvSpPr>
        <p:spPr bwMode="auto">
          <a:xfrm>
            <a:off x="2957513" y="2192338"/>
            <a:ext cx="225425" cy="847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89" name="Line 89"/>
          <p:cNvSpPr>
            <a:spLocks noChangeShapeType="1"/>
          </p:cNvSpPr>
          <p:nvPr/>
        </p:nvSpPr>
        <p:spPr bwMode="auto">
          <a:xfrm flipV="1">
            <a:off x="3214688" y="2078038"/>
            <a:ext cx="671512" cy="828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090" name="Picture 3" descr="Image-006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766777">
            <a:off x="5021263" y="2011363"/>
            <a:ext cx="394335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1" name="AutoShape 14"/>
          <p:cNvSpPr>
            <a:spLocks/>
          </p:cNvSpPr>
          <p:nvPr/>
        </p:nvSpPr>
        <p:spPr bwMode="auto">
          <a:xfrm rot="-425145">
            <a:off x="4513263" y="1876425"/>
            <a:ext cx="1806575" cy="458788"/>
          </a:xfrm>
          <a:prstGeom prst="curvedDownArrow">
            <a:avLst>
              <a:gd name="adj1" fmla="val 79629"/>
              <a:gd name="adj2" fmla="val 159259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1092" name="AutoShape 14"/>
          <p:cNvSpPr>
            <a:spLocks/>
          </p:cNvSpPr>
          <p:nvPr/>
        </p:nvSpPr>
        <p:spPr bwMode="auto">
          <a:xfrm rot="-10211178">
            <a:off x="4837113" y="3841750"/>
            <a:ext cx="1541462" cy="458788"/>
          </a:xfrm>
          <a:prstGeom prst="curvedDownArrow">
            <a:avLst>
              <a:gd name="adj1" fmla="val 79672"/>
              <a:gd name="adj2" fmla="val 159375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pic>
        <p:nvPicPr>
          <p:cNvPr id="1093" name="Picture 11" descr="http://www.fotosearch.com/bthumb/IMZ/IMZ405/sps063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08488" y="4632325"/>
            <a:ext cx="750887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4" name="Rectangle 51"/>
          <p:cNvSpPr>
            <a:spLocks noChangeArrowheads="1"/>
          </p:cNvSpPr>
          <p:nvPr/>
        </p:nvSpPr>
        <p:spPr bwMode="auto">
          <a:xfrm>
            <a:off x="1096963" y="3295650"/>
            <a:ext cx="76200" cy="9525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" name="Line 52"/>
          <p:cNvSpPr>
            <a:spLocks noChangeShapeType="1"/>
          </p:cNvSpPr>
          <p:nvPr/>
        </p:nvSpPr>
        <p:spPr bwMode="auto">
          <a:xfrm>
            <a:off x="1136650" y="3248025"/>
            <a:ext cx="1588" cy="61913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96" name="Rectangle 53"/>
          <p:cNvSpPr>
            <a:spLocks noChangeArrowheads="1"/>
          </p:cNvSpPr>
          <p:nvPr/>
        </p:nvSpPr>
        <p:spPr bwMode="auto">
          <a:xfrm>
            <a:off x="674688" y="3621088"/>
            <a:ext cx="76200" cy="9525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7" name="Line 54"/>
          <p:cNvSpPr>
            <a:spLocks noChangeShapeType="1"/>
          </p:cNvSpPr>
          <p:nvPr/>
        </p:nvSpPr>
        <p:spPr bwMode="auto">
          <a:xfrm>
            <a:off x="714375" y="3573463"/>
            <a:ext cx="1588" cy="6032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98" name="Rectangle 55"/>
          <p:cNvSpPr>
            <a:spLocks noChangeArrowheads="1"/>
          </p:cNvSpPr>
          <p:nvPr/>
        </p:nvSpPr>
        <p:spPr bwMode="auto">
          <a:xfrm>
            <a:off x="1038225" y="3597275"/>
            <a:ext cx="74613" cy="9525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9" name="Line 56"/>
          <p:cNvSpPr>
            <a:spLocks noChangeShapeType="1"/>
          </p:cNvSpPr>
          <p:nvPr/>
        </p:nvSpPr>
        <p:spPr bwMode="auto">
          <a:xfrm>
            <a:off x="1079500" y="3552825"/>
            <a:ext cx="0" cy="58738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00" name="Rectangle 57"/>
          <p:cNvSpPr>
            <a:spLocks noChangeArrowheads="1"/>
          </p:cNvSpPr>
          <p:nvPr/>
        </p:nvSpPr>
        <p:spPr bwMode="auto">
          <a:xfrm>
            <a:off x="565150" y="3321050"/>
            <a:ext cx="74613" cy="9525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1" name="Line 58"/>
          <p:cNvSpPr>
            <a:spLocks noChangeShapeType="1"/>
          </p:cNvSpPr>
          <p:nvPr/>
        </p:nvSpPr>
        <p:spPr bwMode="auto">
          <a:xfrm>
            <a:off x="603250" y="3273425"/>
            <a:ext cx="3175" cy="61913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02" name="Rectangle 59"/>
          <p:cNvSpPr>
            <a:spLocks noChangeArrowheads="1"/>
          </p:cNvSpPr>
          <p:nvPr/>
        </p:nvSpPr>
        <p:spPr bwMode="auto">
          <a:xfrm>
            <a:off x="858838" y="3203575"/>
            <a:ext cx="74612" cy="9525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3" name="Line 60"/>
          <p:cNvSpPr>
            <a:spLocks noChangeShapeType="1"/>
          </p:cNvSpPr>
          <p:nvPr/>
        </p:nvSpPr>
        <p:spPr bwMode="auto">
          <a:xfrm>
            <a:off x="896938" y="3155950"/>
            <a:ext cx="3175" cy="6032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04" name="Rectangle 61"/>
          <p:cNvSpPr>
            <a:spLocks noChangeArrowheads="1"/>
          </p:cNvSpPr>
          <p:nvPr/>
        </p:nvSpPr>
        <p:spPr bwMode="auto">
          <a:xfrm>
            <a:off x="858838" y="3754438"/>
            <a:ext cx="74612" cy="9525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" name="Line 62"/>
          <p:cNvSpPr>
            <a:spLocks noChangeShapeType="1"/>
          </p:cNvSpPr>
          <p:nvPr/>
        </p:nvSpPr>
        <p:spPr bwMode="auto">
          <a:xfrm>
            <a:off x="896938" y="3706813"/>
            <a:ext cx="3175" cy="6032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06" name="Line 63"/>
          <p:cNvSpPr>
            <a:spLocks noChangeShapeType="1"/>
          </p:cNvSpPr>
          <p:nvPr/>
        </p:nvSpPr>
        <p:spPr bwMode="auto">
          <a:xfrm flipV="1">
            <a:off x="642938" y="3200400"/>
            <a:ext cx="206375" cy="8890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7" name="Line 64"/>
          <p:cNvSpPr>
            <a:spLocks noChangeShapeType="1"/>
          </p:cNvSpPr>
          <p:nvPr/>
        </p:nvSpPr>
        <p:spPr bwMode="auto">
          <a:xfrm flipH="1">
            <a:off x="922338" y="3586163"/>
            <a:ext cx="123825" cy="149225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8" name="Line 65"/>
          <p:cNvSpPr>
            <a:spLocks noChangeShapeType="1"/>
          </p:cNvSpPr>
          <p:nvPr/>
        </p:nvSpPr>
        <p:spPr bwMode="auto">
          <a:xfrm>
            <a:off x="631825" y="3379788"/>
            <a:ext cx="53975" cy="18415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9" name="Line 66"/>
          <p:cNvSpPr>
            <a:spLocks noChangeShapeType="1"/>
          </p:cNvSpPr>
          <p:nvPr/>
        </p:nvSpPr>
        <p:spPr bwMode="auto">
          <a:xfrm flipH="1">
            <a:off x="1071563" y="3298825"/>
            <a:ext cx="28575" cy="244475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0" name="Line 67"/>
          <p:cNvSpPr>
            <a:spLocks noChangeShapeType="1"/>
          </p:cNvSpPr>
          <p:nvPr/>
        </p:nvSpPr>
        <p:spPr bwMode="auto">
          <a:xfrm>
            <a:off x="938213" y="3160713"/>
            <a:ext cx="165100" cy="10795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1" name="Line 68"/>
          <p:cNvSpPr>
            <a:spLocks noChangeShapeType="1"/>
          </p:cNvSpPr>
          <p:nvPr/>
        </p:nvSpPr>
        <p:spPr bwMode="auto">
          <a:xfrm>
            <a:off x="742950" y="3565525"/>
            <a:ext cx="166688" cy="109538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2" name="Line 69"/>
          <p:cNvSpPr>
            <a:spLocks noChangeShapeType="1"/>
          </p:cNvSpPr>
          <p:nvPr/>
        </p:nvSpPr>
        <p:spPr bwMode="auto">
          <a:xfrm flipH="1">
            <a:off x="762000" y="3230563"/>
            <a:ext cx="109538" cy="319087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3" name="Line 70"/>
          <p:cNvSpPr>
            <a:spLocks noChangeShapeType="1"/>
          </p:cNvSpPr>
          <p:nvPr/>
        </p:nvSpPr>
        <p:spPr bwMode="auto">
          <a:xfrm flipH="1">
            <a:off x="781050" y="3289300"/>
            <a:ext cx="288925" cy="300038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4" name="Line 71"/>
          <p:cNvSpPr>
            <a:spLocks noChangeShapeType="1"/>
          </p:cNvSpPr>
          <p:nvPr/>
        </p:nvSpPr>
        <p:spPr bwMode="auto">
          <a:xfrm flipH="1" flipV="1">
            <a:off x="668338" y="3348038"/>
            <a:ext cx="350837" cy="19050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5" name="Rectangle 53"/>
          <p:cNvSpPr>
            <a:spLocks noChangeArrowheads="1"/>
          </p:cNvSpPr>
          <p:nvPr/>
        </p:nvSpPr>
        <p:spPr bwMode="auto">
          <a:xfrm>
            <a:off x="749300" y="2857500"/>
            <a:ext cx="76200" cy="936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" name="Line 54"/>
          <p:cNvSpPr>
            <a:spLocks noChangeShapeType="1"/>
          </p:cNvSpPr>
          <p:nvPr/>
        </p:nvSpPr>
        <p:spPr bwMode="auto">
          <a:xfrm>
            <a:off x="788988" y="2808288"/>
            <a:ext cx="1587" cy="61912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17" name="Rectangle 59"/>
          <p:cNvSpPr>
            <a:spLocks noChangeArrowheads="1"/>
          </p:cNvSpPr>
          <p:nvPr/>
        </p:nvSpPr>
        <p:spPr bwMode="auto">
          <a:xfrm>
            <a:off x="931863" y="2439988"/>
            <a:ext cx="76200" cy="9525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8" name="Line 60"/>
          <p:cNvSpPr>
            <a:spLocks noChangeShapeType="1"/>
          </p:cNvSpPr>
          <p:nvPr/>
        </p:nvSpPr>
        <p:spPr bwMode="auto">
          <a:xfrm>
            <a:off x="971550" y="2392363"/>
            <a:ext cx="3175" cy="61912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19" name="Rectangle 61"/>
          <p:cNvSpPr>
            <a:spLocks noChangeArrowheads="1"/>
          </p:cNvSpPr>
          <p:nvPr/>
        </p:nvSpPr>
        <p:spPr bwMode="auto">
          <a:xfrm>
            <a:off x="839788" y="2990850"/>
            <a:ext cx="76200" cy="9525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0" name="Line 62"/>
          <p:cNvSpPr>
            <a:spLocks noChangeShapeType="1"/>
          </p:cNvSpPr>
          <p:nvPr/>
        </p:nvSpPr>
        <p:spPr bwMode="auto">
          <a:xfrm>
            <a:off x="971550" y="2943225"/>
            <a:ext cx="3175" cy="61913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1" name="Line 68"/>
          <p:cNvSpPr>
            <a:spLocks noChangeShapeType="1"/>
          </p:cNvSpPr>
          <p:nvPr/>
        </p:nvSpPr>
        <p:spPr bwMode="auto">
          <a:xfrm>
            <a:off x="817563" y="2803525"/>
            <a:ext cx="85725" cy="173038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2" name="Line 69"/>
          <p:cNvSpPr>
            <a:spLocks noChangeShapeType="1"/>
          </p:cNvSpPr>
          <p:nvPr/>
        </p:nvSpPr>
        <p:spPr bwMode="auto">
          <a:xfrm flipH="1">
            <a:off x="836613" y="2466975"/>
            <a:ext cx="111125" cy="320675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3" name="Line 70"/>
          <p:cNvSpPr>
            <a:spLocks noChangeShapeType="1"/>
          </p:cNvSpPr>
          <p:nvPr/>
        </p:nvSpPr>
        <p:spPr bwMode="auto">
          <a:xfrm>
            <a:off x="1152525" y="3259138"/>
            <a:ext cx="396875" cy="120015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29" name="Object 16"/>
          <p:cNvGraphicFramePr>
            <a:graphicFrameLocks noChangeAspect="1"/>
          </p:cNvGraphicFramePr>
          <p:nvPr/>
        </p:nvGraphicFramePr>
        <p:xfrm>
          <a:off x="1751013" y="1766888"/>
          <a:ext cx="33337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Clip" r:id="rId13" imgW="5317920" imgH="3085560" progId="">
                  <p:embed/>
                </p:oleObj>
              </mc:Choice>
              <mc:Fallback>
                <p:oleObj name="Clip" r:id="rId13" imgW="5317920" imgH="3085560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013" y="1766888"/>
                        <a:ext cx="333375" cy="29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18"/>
          <p:cNvGraphicFramePr>
            <a:graphicFrameLocks noChangeAspect="1"/>
          </p:cNvGraphicFramePr>
          <p:nvPr/>
        </p:nvGraphicFramePr>
        <p:xfrm>
          <a:off x="393700" y="1782763"/>
          <a:ext cx="334963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Clip" r:id="rId15" imgW="5317920" imgH="3085560" progId="">
                  <p:embed/>
                </p:oleObj>
              </mc:Choice>
              <mc:Fallback>
                <p:oleObj name="Clip" r:id="rId15" imgW="5317920" imgH="3085560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782763"/>
                        <a:ext cx="334963" cy="29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4" name="Line 10"/>
          <p:cNvSpPr>
            <a:spLocks noChangeShapeType="1"/>
          </p:cNvSpPr>
          <p:nvPr/>
        </p:nvSpPr>
        <p:spPr bwMode="auto">
          <a:xfrm>
            <a:off x="790575" y="1946275"/>
            <a:ext cx="911225" cy="46038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5" name="Line 87"/>
          <p:cNvSpPr>
            <a:spLocks noChangeShapeType="1"/>
          </p:cNvSpPr>
          <p:nvPr/>
        </p:nvSpPr>
        <p:spPr bwMode="auto">
          <a:xfrm>
            <a:off x="2011363" y="1992313"/>
            <a:ext cx="849312" cy="163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" name="Line 69"/>
          <p:cNvSpPr>
            <a:spLocks noChangeShapeType="1"/>
          </p:cNvSpPr>
          <p:nvPr/>
        </p:nvSpPr>
        <p:spPr bwMode="auto">
          <a:xfrm flipH="1">
            <a:off x="1057275" y="1995488"/>
            <a:ext cx="836613" cy="458787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" name="Line 35"/>
          <p:cNvSpPr>
            <a:spLocks noChangeShapeType="1"/>
          </p:cNvSpPr>
          <p:nvPr/>
        </p:nvSpPr>
        <p:spPr bwMode="auto">
          <a:xfrm>
            <a:off x="3979863" y="2087563"/>
            <a:ext cx="1062037" cy="2651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" name="Line 35"/>
          <p:cNvSpPr>
            <a:spLocks noChangeShapeType="1"/>
          </p:cNvSpPr>
          <p:nvPr/>
        </p:nvSpPr>
        <p:spPr bwMode="auto">
          <a:xfrm>
            <a:off x="4038600" y="2087563"/>
            <a:ext cx="1054100" cy="12604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82575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Software-Defined (SD) Radio: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95275" y="4870450"/>
            <a:ext cx="8696325" cy="1624013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Wideband antennas and A/Ds span BW of desired signals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DSP programmed to process desired signal: no specialized HW</a:t>
            </a:r>
          </a:p>
        </p:txBody>
      </p:sp>
      <p:pic>
        <p:nvPicPr>
          <p:cNvPr id="15364" name="Picture 95" descr="Image-00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085975"/>
            <a:ext cx="17462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5" name="Group 96"/>
          <p:cNvGrpSpPr>
            <a:grpSpLocks/>
          </p:cNvGrpSpPr>
          <p:nvPr/>
        </p:nvGrpSpPr>
        <p:grpSpPr bwMode="auto">
          <a:xfrm>
            <a:off x="1579563" y="4032250"/>
            <a:ext cx="571500" cy="398463"/>
            <a:chOff x="3909" y="764"/>
            <a:chExt cx="394" cy="367"/>
          </a:xfrm>
        </p:grpSpPr>
        <p:pic>
          <p:nvPicPr>
            <p:cNvPr id="15487" name="Picture 97"/>
            <p:cNvPicPr>
              <a:picLocks noChangeAspect="1" noChangeArrowheads="1"/>
            </p:cNvPicPr>
            <p:nvPr/>
          </p:nvPicPr>
          <p:blipFill>
            <a:blip r:embed="rId4" cstate="print"/>
            <a:srcRect l="4295" t="4832" r="51323" b="1308"/>
            <a:stretch>
              <a:fillRect/>
            </a:stretch>
          </p:blipFill>
          <p:spPr bwMode="auto">
            <a:xfrm>
              <a:off x="3909" y="764"/>
              <a:ext cx="377" cy="36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5488" name="Picture 98"/>
            <p:cNvPicPr>
              <a:picLocks noChangeAspect="1" noChangeArrowheads="1"/>
            </p:cNvPicPr>
            <p:nvPr/>
          </p:nvPicPr>
          <p:blipFill>
            <a:blip r:embed="rId4" cstate="print"/>
            <a:srcRect l="71681" t="4832" r="3577" b="1308"/>
            <a:stretch>
              <a:fillRect/>
            </a:stretch>
          </p:blipFill>
          <p:spPr bwMode="auto">
            <a:xfrm>
              <a:off x="4092" y="764"/>
              <a:ext cx="211" cy="36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5489" name="Freeform 99"/>
            <p:cNvSpPr>
              <a:spLocks/>
            </p:cNvSpPr>
            <p:nvPr/>
          </p:nvSpPr>
          <p:spPr bwMode="auto">
            <a:xfrm>
              <a:off x="3953" y="780"/>
              <a:ext cx="311" cy="336"/>
            </a:xfrm>
            <a:custGeom>
              <a:avLst/>
              <a:gdLst>
                <a:gd name="T0" fmla="*/ 261 w 250"/>
                <a:gd name="T1" fmla="*/ 0 h 776"/>
                <a:gd name="T2" fmla="*/ 1504 w 250"/>
                <a:gd name="T3" fmla="*/ 0 h 776"/>
                <a:gd name="T4" fmla="*/ 1783 w 250"/>
                <a:gd name="T5" fmla="*/ 0 h 776"/>
                <a:gd name="T6" fmla="*/ 1783 w 250"/>
                <a:gd name="T7" fmla="*/ 0 h 776"/>
                <a:gd name="T8" fmla="*/ 1478 w 250"/>
                <a:gd name="T9" fmla="*/ 0 h 776"/>
                <a:gd name="T10" fmla="*/ 302 w 250"/>
                <a:gd name="T11" fmla="*/ 0 h 776"/>
                <a:gd name="T12" fmla="*/ 1 w 250"/>
                <a:gd name="T13" fmla="*/ 0 h 776"/>
                <a:gd name="T14" fmla="*/ 0 w 250"/>
                <a:gd name="T15" fmla="*/ 0 h 776"/>
                <a:gd name="T16" fmla="*/ 0 w 250"/>
                <a:gd name="T17" fmla="*/ 0 h 776"/>
                <a:gd name="T18" fmla="*/ 261 w 250"/>
                <a:gd name="T19" fmla="*/ 0 h 7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0"/>
                <a:gd name="T31" fmla="*/ 0 h 776"/>
                <a:gd name="T32" fmla="*/ 250 w 250"/>
                <a:gd name="T33" fmla="*/ 776 h 7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0" h="776">
                  <a:moveTo>
                    <a:pt x="37" y="0"/>
                  </a:moveTo>
                  <a:lnTo>
                    <a:pt x="211" y="0"/>
                  </a:lnTo>
                  <a:lnTo>
                    <a:pt x="250" y="48"/>
                  </a:lnTo>
                  <a:lnTo>
                    <a:pt x="250" y="728"/>
                  </a:lnTo>
                  <a:lnTo>
                    <a:pt x="207" y="776"/>
                  </a:lnTo>
                  <a:lnTo>
                    <a:pt x="42" y="776"/>
                  </a:lnTo>
                  <a:lnTo>
                    <a:pt x="1" y="737"/>
                  </a:lnTo>
                  <a:lnTo>
                    <a:pt x="0" y="740"/>
                  </a:lnTo>
                  <a:lnTo>
                    <a:pt x="0" y="5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D4D4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0" name="Oval 100"/>
            <p:cNvSpPr>
              <a:spLocks/>
            </p:cNvSpPr>
            <p:nvPr/>
          </p:nvSpPr>
          <p:spPr bwMode="auto">
            <a:xfrm>
              <a:off x="4171" y="1079"/>
              <a:ext cx="64" cy="2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5491" name="Oval 101"/>
            <p:cNvSpPr>
              <a:spLocks/>
            </p:cNvSpPr>
            <p:nvPr/>
          </p:nvSpPr>
          <p:spPr bwMode="auto">
            <a:xfrm>
              <a:off x="3977" y="793"/>
              <a:ext cx="66" cy="2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</p:grpSp>
      <p:grpSp>
        <p:nvGrpSpPr>
          <p:cNvPr id="15366" name="Group 102"/>
          <p:cNvGrpSpPr>
            <a:grpSpLocks/>
          </p:cNvGrpSpPr>
          <p:nvPr/>
        </p:nvGrpSpPr>
        <p:grpSpPr bwMode="auto">
          <a:xfrm>
            <a:off x="1541463" y="3498850"/>
            <a:ext cx="623887" cy="490538"/>
            <a:chOff x="3909" y="764"/>
            <a:chExt cx="394" cy="367"/>
          </a:xfrm>
        </p:grpSpPr>
        <p:pic>
          <p:nvPicPr>
            <p:cNvPr id="15482" name="Picture 103"/>
            <p:cNvPicPr>
              <a:picLocks noChangeAspect="1" noChangeArrowheads="1"/>
            </p:cNvPicPr>
            <p:nvPr/>
          </p:nvPicPr>
          <p:blipFill>
            <a:blip r:embed="rId4" cstate="print"/>
            <a:srcRect l="4295" t="4832" r="51323" b="1308"/>
            <a:stretch>
              <a:fillRect/>
            </a:stretch>
          </p:blipFill>
          <p:spPr bwMode="auto">
            <a:xfrm>
              <a:off x="3909" y="764"/>
              <a:ext cx="377" cy="36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5483" name="Picture 104"/>
            <p:cNvPicPr>
              <a:picLocks noChangeAspect="1" noChangeArrowheads="1"/>
            </p:cNvPicPr>
            <p:nvPr/>
          </p:nvPicPr>
          <p:blipFill>
            <a:blip r:embed="rId4" cstate="print"/>
            <a:srcRect l="71681" t="4832" r="3577" b="1308"/>
            <a:stretch>
              <a:fillRect/>
            </a:stretch>
          </p:blipFill>
          <p:spPr bwMode="auto">
            <a:xfrm>
              <a:off x="4092" y="764"/>
              <a:ext cx="211" cy="36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5484" name="Freeform 105"/>
            <p:cNvSpPr>
              <a:spLocks/>
            </p:cNvSpPr>
            <p:nvPr/>
          </p:nvSpPr>
          <p:spPr bwMode="auto">
            <a:xfrm>
              <a:off x="3953" y="780"/>
              <a:ext cx="311" cy="336"/>
            </a:xfrm>
            <a:custGeom>
              <a:avLst/>
              <a:gdLst>
                <a:gd name="T0" fmla="*/ 261 w 250"/>
                <a:gd name="T1" fmla="*/ 0 h 776"/>
                <a:gd name="T2" fmla="*/ 1504 w 250"/>
                <a:gd name="T3" fmla="*/ 0 h 776"/>
                <a:gd name="T4" fmla="*/ 1783 w 250"/>
                <a:gd name="T5" fmla="*/ 0 h 776"/>
                <a:gd name="T6" fmla="*/ 1783 w 250"/>
                <a:gd name="T7" fmla="*/ 0 h 776"/>
                <a:gd name="T8" fmla="*/ 1478 w 250"/>
                <a:gd name="T9" fmla="*/ 0 h 776"/>
                <a:gd name="T10" fmla="*/ 302 w 250"/>
                <a:gd name="T11" fmla="*/ 0 h 776"/>
                <a:gd name="T12" fmla="*/ 1 w 250"/>
                <a:gd name="T13" fmla="*/ 0 h 776"/>
                <a:gd name="T14" fmla="*/ 0 w 250"/>
                <a:gd name="T15" fmla="*/ 0 h 776"/>
                <a:gd name="T16" fmla="*/ 0 w 250"/>
                <a:gd name="T17" fmla="*/ 0 h 776"/>
                <a:gd name="T18" fmla="*/ 261 w 250"/>
                <a:gd name="T19" fmla="*/ 0 h 7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0"/>
                <a:gd name="T31" fmla="*/ 0 h 776"/>
                <a:gd name="T32" fmla="*/ 250 w 250"/>
                <a:gd name="T33" fmla="*/ 776 h 7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0" h="776">
                  <a:moveTo>
                    <a:pt x="37" y="0"/>
                  </a:moveTo>
                  <a:lnTo>
                    <a:pt x="211" y="0"/>
                  </a:lnTo>
                  <a:lnTo>
                    <a:pt x="250" y="48"/>
                  </a:lnTo>
                  <a:lnTo>
                    <a:pt x="250" y="728"/>
                  </a:lnTo>
                  <a:lnTo>
                    <a:pt x="207" y="776"/>
                  </a:lnTo>
                  <a:lnTo>
                    <a:pt x="42" y="776"/>
                  </a:lnTo>
                  <a:lnTo>
                    <a:pt x="1" y="737"/>
                  </a:lnTo>
                  <a:lnTo>
                    <a:pt x="0" y="740"/>
                  </a:lnTo>
                  <a:lnTo>
                    <a:pt x="0" y="5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D4D4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5" name="Oval 106"/>
            <p:cNvSpPr>
              <a:spLocks/>
            </p:cNvSpPr>
            <p:nvPr/>
          </p:nvSpPr>
          <p:spPr bwMode="auto">
            <a:xfrm>
              <a:off x="4171" y="1079"/>
              <a:ext cx="64" cy="2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5486" name="Oval 107"/>
            <p:cNvSpPr>
              <a:spLocks/>
            </p:cNvSpPr>
            <p:nvPr/>
          </p:nvSpPr>
          <p:spPr bwMode="auto">
            <a:xfrm>
              <a:off x="3977" y="793"/>
              <a:ext cx="66" cy="2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</p:grpSp>
      <p:grpSp>
        <p:nvGrpSpPr>
          <p:cNvPr id="15367" name="Group 108"/>
          <p:cNvGrpSpPr>
            <a:grpSpLocks/>
          </p:cNvGrpSpPr>
          <p:nvPr/>
        </p:nvGrpSpPr>
        <p:grpSpPr bwMode="auto">
          <a:xfrm>
            <a:off x="1522413" y="2727325"/>
            <a:ext cx="622300" cy="488950"/>
            <a:chOff x="3909" y="764"/>
            <a:chExt cx="394" cy="367"/>
          </a:xfrm>
        </p:grpSpPr>
        <p:pic>
          <p:nvPicPr>
            <p:cNvPr id="15477" name="Picture 109"/>
            <p:cNvPicPr>
              <a:picLocks noChangeAspect="1" noChangeArrowheads="1"/>
            </p:cNvPicPr>
            <p:nvPr/>
          </p:nvPicPr>
          <p:blipFill>
            <a:blip r:embed="rId4" cstate="print"/>
            <a:srcRect l="4295" t="4832" r="51323" b="1308"/>
            <a:stretch>
              <a:fillRect/>
            </a:stretch>
          </p:blipFill>
          <p:spPr bwMode="auto">
            <a:xfrm>
              <a:off x="3909" y="764"/>
              <a:ext cx="377" cy="36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5478" name="Picture 110"/>
            <p:cNvPicPr>
              <a:picLocks noChangeAspect="1" noChangeArrowheads="1"/>
            </p:cNvPicPr>
            <p:nvPr/>
          </p:nvPicPr>
          <p:blipFill>
            <a:blip r:embed="rId4" cstate="print"/>
            <a:srcRect l="71681" t="4832" r="3577" b="1308"/>
            <a:stretch>
              <a:fillRect/>
            </a:stretch>
          </p:blipFill>
          <p:spPr bwMode="auto">
            <a:xfrm>
              <a:off x="4092" y="764"/>
              <a:ext cx="211" cy="36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5479" name="Freeform 111"/>
            <p:cNvSpPr>
              <a:spLocks/>
            </p:cNvSpPr>
            <p:nvPr/>
          </p:nvSpPr>
          <p:spPr bwMode="auto">
            <a:xfrm>
              <a:off x="3953" y="780"/>
              <a:ext cx="311" cy="336"/>
            </a:xfrm>
            <a:custGeom>
              <a:avLst/>
              <a:gdLst>
                <a:gd name="T0" fmla="*/ 261 w 250"/>
                <a:gd name="T1" fmla="*/ 0 h 776"/>
                <a:gd name="T2" fmla="*/ 1504 w 250"/>
                <a:gd name="T3" fmla="*/ 0 h 776"/>
                <a:gd name="T4" fmla="*/ 1783 w 250"/>
                <a:gd name="T5" fmla="*/ 0 h 776"/>
                <a:gd name="T6" fmla="*/ 1783 w 250"/>
                <a:gd name="T7" fmla="*/ 0 h 776"/>
                <a:gd name="T8" fmla="*/ 1478 w 250"/>
                <a:gd name="T9" fmla="*/ 0 h 776"/>
                <a:gd name="T10" fmla="*/ 302 w 250"/>
                <a:gd name="T11" fmla="*/ 0 h 776"/>
                <a:gd name="T12" fmla="*/ 1 w 250"/>
                <a:gd name="T13" fmla="*/ 0 h 776"/>
                <a:gd name="T14" fmla="*/ 0 w 250"/>
                <a:gd name="T15" fmla="*/ 0 h 776"/>
                <a:gd name="T16" fmla="*/ 0 w 250"/>
                <a:gd name="T17" fmla="*/ 0 h 776"/>
                <a:gd name="T18" fmla="*/ 261 w 250"/>
                <a:gd name="T19" fmla="*/ 0 h 7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0"/>
                <a:gd name="T31" fmla="*/ 0 h 776"/>
                <a:gd name="T32" fmla="*/ 250 w 250"/>
                <a:gd name="T33" fmla="*/ 776 h 7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0" h="776">
                  <a:moveTo>
                    <a:pt x="37" y="0"/>
                  </a:moveTo>
                  <a:lnTo>
                    <a:pt x="211" y="0"/>
                  </a:lnTo>
                  <a:lnTo>
                    <a:pt x="250" y="48"/>
                  </a:lnTo>
                  <a:lnTo>
                    <a:pt x="250" y="728"/>
                  </a:lnTo>
                  <a:lnTo>
                    <a:pt x="207" y="776"/>
                  </a:lnTo>
                  <a:lnTo>
                    <a:pt x="42" y="776"/>
                  </a:lnTo>
                  <a:lnTo>
                    <a:pt x="1" y="737"/>
                  </a:lnTo>
                  <a:lnTo>
                    <a:pt x="0" y="740"/>
                  </a:lnTo>
                  <a:lnTo>
                    <a:pt x="0" y="5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D4D4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0" name="Oval 112"/>
            <p:cNvSpPr>
              <a:spLocks/>
            </p:cNvSpPr>
            <p:nvPr/>
          </p:nvSpPr>
          <p:spPr bwMode="auto">
            <a:xfrm>
              <a:off x="4171" y="1079"/>
              <a:ext cx="64" cy="2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5481" name="Oval 113"/>
            <p:cNvSpPr>
              <a:spLocks/>
            </p:cNvSpPr>
            <p:nvPr/>
          </p:nvSpPr>
          <p:spPr bwMode="auto">
            <a:xfrm>
              <a:off x="3977" y="793"/>
              <a:ext cx="66" cy="2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</p:grpSp>
      <p:grpSp>
        <p:nvGrpSpPr>
          <p:cNvPr id="15368" name="Group 132"/>
          <p:cNvGrpSpPr>
            <a:grpSpLocks/>
          </p:cNvGrpSpPr>
          <p:nvPr/>
        </p:nvGrpSpPr>
        <p:grpSpPr bwMode="auto">
          <a:xfrm>
            <a:off x="1752600" y="2263775"/>
            <a:ext cx="446088" cy="330200"/>
            <a:chOff x="3909" y="764"/>
            <a:chExt cx="394" cy="367"/>
          </a:xfrm>
        </p:grpSpPr>
        <p:pic>
          <p:nvPicPr>
            <p:cNvPr id="15472" name="Picture 133"/>
            <p:cNvPicPr>
              <a:picLocks noChangeAspect="1" noChangeArrowheads="1"/>
            </p:cNvPicPr>
            <p:nvPr/>
          </p:nvPicPr>
          <p:blipFill>
            <a:blip r:embed="rId4" cstate="print"/>
            <a:srcRect l="4295" t="4832" r="51323" b="1308"/>
            <a:stretch>
              <a:fillRect/>
            </a:stretch>
          </p:blipFill>
          <p:spPr bwMode="auto">
            <a:xfrm>
              <a:off x="3909" y="764"/>
              <a:ext cx="377" cy="36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5473" name="Picture 134"/>
            <p:cNvPicPr>
              <a:picLocks noChangeAspect="1" noChangeArrowheads="1"/>
            </p:cNvPicPr>
            <p:nvPr/>
          </p:nvPicPr>
          <p:blipFill>
            <a:blip r:embed="rId4" cstate="print"/>
            <a:srcRect l="71681" t="4832" r="3577" b="1308"/>
            <a:stretch>
              <a:fillRect/>
            </a:stretch>
          </p:blipFill>
          <p:spPr bwMode="auto">
            <a:xfrm>
              <a:off x="4092" y="764"/>
              <a:ext cx="211" cy="36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5474" name="Freeform 135"/>
            <p:cNvSpPr>
              <a:spLocks/>
            </p:cNvSpPr>
            <p:nvPr/>
          </p:nvSpPr>
          <p:spPr bwMode="auto">
            <a:xfrm>
              <a:off x="3953" y="780"/>
              <a:ext cx="311" cy="336"/>
            </a:xfrm>
            <a:custGeom>
              <a:avLst/>
              <a:gdLst>
                <a:gd name="T0" fmla="*/ 261 w 250"/>
                <a:gd name="T1" fmla="*/ 0 h 776"/>
                <a:gd name="T2" fmla="*/ 1504 w 250"/>
                <a:gd name="T3" fmla="*/ 0 h 776"/>
                <a:gd name="T4" fmla="*/ 1783 w 250"/>
                <a:gd name="T5" fmla="*/ 0 h 776"/>
                <a:gd name="T6" fmla="*/ 1783 w 250"/>
                <a:gd name="T7" fmla="*/ 0 h 776"/>
                <a:gd name="T8" fmla="*/ 1478 w 250"/>
                <a:gd name="T9" fmla="*/ 0 h 776"/>
                <a:gd name="T10" fmla="*/ 302 w 250"/>
                <a:gd name="T11" fmla="*/ 0 h 776"/>
                <a:gd name="T12" fmla="*/ 1 w 250"/>
                <a:gd name="T13" fmla="*/ 0 h 776"/>
                <a:gd name="T14" fmla="*/ 0 w 250"/>
                <a:gd name="T15" fmla="*/ 0 h 776"/>
                <a:gd name="T16" fmla="*/ 0 w 250"/>
                <a:gd name="T17" fmla="*/ 0 h 776"/>
                <a:gd name="T18" fmla="*/ 261 w 250"/>
                <a:gd name="T19" fmla="*/ 0 h 7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0"/>
                <a:gd name="T31" fmla="*/ 0 h 776"/>
                <a:gd name="T32" fmla="*/ 250 w 250"/>
                <a:gd name="T33" fmla="*/ 776 h 7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0" h="776">
                  <a:moveTo>
                    <a:pt x="37" y="0"/>
                  </a:moveTo>
                  <a:lnTo>
                    <a:pt x="211" y="0"/>
                  </a:lnTo>
                  <a:lnTo>
                    <a:pt x="250" y="48"/>
                  </a:lnTo>
                  <a:lnTo>
                    <a:pt x="250" y="728"/>
                  </a:lnTo>
                  <a:lnTo>
                    <a:pt x="207" y="776"/>
                  </a:lnTo>
                  <a:lnTo>
                    <a:pt x="42" y="776"/>
                  </a:lnTo>
                  <a:lnTo>
                    <a:pt x="1" y="737"/>
                  </a:lnTo>
                  <a:lnTo>
                    <a:pt x="0" y="740"/>
                  </a:lnTo>
                  <a:lnTo>
                    <a:pt x="0" y="5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D4D4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5" name="Oval 136"/>
            <p:cNvSpPr>
              <a:spLocks/>
            </p:cNvSpPr>
            <p:nvPr/>
          </p:nvSpPr>
          <p:spPr bwMode="auto">
            <a:xfrm>
              <a:off x="4171" y="1079"/>
              <a:ext cx="64" cy="2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5476" name="Oval 137"/>
            <p:cNvSpPr>
              <a:spLocks/>
            </p:cNvSpPr>
            <p:nvPr/>
          </p:nvSpPr>
          <p:spPr bwMode="auto">
            <a:xfrm>
              <a:off x="3977" y="793"/>
              <a:ext cx="66" cy="2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</p:grpSp>
      <p:sp>
        <p:nvSpPr>
          <p:cNvPr id="15369" name="Text Box 138"/>
          <p:cNvSpPr txBox="1">
            <a:spLocks/>
          </p:cNvSpPr>
          <p:nvPr/>
        </p:nvSpPr>
        <p:spPr bwMode="auto">
          <a:xfrm>
            <a:off x="1471613" y="2771775"/>
            <a:ext cx="696912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642938"/>
            <a:r>
              <a:rPr lang="en-US" sz="1400"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Cellular</a:t>
            </a:r>
          </a:p>
        </p:txBody>
      </p:sp>
      <p:sp>
        <p:nvSpPr>
          <p:cNvPr id="15370" name="Text Box 139"/>
          <p:cNvSpPr txBox="1">
            <a:spLocks/>
          </p:cNvSpPr>
          <p:nvPr/>
        </p:nvSpPr>
        <p:spPr bwMode="auto">
          <a:xfrm>
            <a:off x="1409700" y="3457575"/>
            <a:ext cx="836613" cy="481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642938"/>
            <a:r>
              <a:rPr lang="en-US" sz="1400"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Apps</a:t>
            </a:r>
          </a:p>
          <a:p>
            <a:pPr algn="ctr" defTabSz="642938">
              <a:lnSpc>
                <a:spcPct val="80000"/>
              </a:lnSpc>
            </a:pPr>
            <a:r>
              <a:rPr lang="en-US" sz="1400"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Processor</a:t>
            </a:r>
          </a:p>
        </p:txBody>
      </p:sp>
      <p:sp>
        <p:nvSpPr>
          <p:cNvPr id="15371" name="Text Box 140"/>
          <p:cNvSpPr txBox="1">
            <a:spLocks/>
          </p:cNvSpPr>
          <p:nvPr/>
        </p:nvSpPr>
        <p:spPr bwMode="auto">
          <a:xfrm>
            <a:off x="1828800" y="2301875"/>
            <a:ext cx="350838" cy="3079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642938"/>
            <a:r>
              <a:rPr lang="en-US" sz="1400"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BT</a:t>
            </a:r>
          </a:p>
        </p:txBody>
      </p:sp>
      <p:sp>
        <p:nvSpPr>
          <p:cNvPr id="15372" name="Text Box 142"/>
          <p:cNvSpPr txBox="1">
            <a:spLocks/>
          </p:cNvSpPr>
          <p:nvPr/>
        </p:nvSpPr>
        <p:spPr bwMode="auto">
          <a:xfrm>
            <a:off x="1409700" y="3990975"/>
            <a:ext cx="836613" cy="481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642938"/>
            <a:r>
              <a:rPr lang="en-US" sz="1400"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Media</a:t>
            </a:r>
          </a:p>
          <a:p>
            <a:pPr algn="ctr" defTabSz="642938">
              <a:lnSpc>
                <a:spcPct val="80000"/>
              </a:lnSpc>
            </a:pPr>
            <a:r>
              <a:rPr lang="en-US" sz="1400"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Processor</a:t>
            </a:r>
          </a:p>
        </p:txBody>
      </p:sp>
      <p:grpSp>
        <p:nvGrpSpPr>
          <p:cNvPr id="15373" name="Group 159"/>
          <p:cNvGrpSpPr>
            <a:grpSpLocks/>
          </p:cNvGrpSpPr>
          <p:nvPr/>
        </p:nvGrpSpPr>
        <p:grpSpPr bwMode="auto">
          <a:xfrm rot="5400000" flipH="1">
            <a:off x="2971800" y="2309813"/>
            <a:ext cx="71438" cy="449262"/>
            <a:chOff x="5459" y="1315"/>
            <a:chExt cx="90" cy="477"/>
          </a:xfrm>
        </p:grpSpPr>
        <p:sp>
          <p:nvSpPr>
            <p:cNvPr id="15470" name="Line 160"/>
            <p:cNvSpPr>
              <a:spLocks noChangeAspect="1" noChangeShapeType="1"/>
            </p:cNvSpPr>
            <p:nvPr/>
          </p:nvSpPr>
          <p:spPr bwMode="auto">
            <a:xfrm>
              <a:off x="5504" y="1392"/>
              <a:ext cx="1" cy="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1" name="AutoShape 161"/>
            <p:cNvSpPr>
              <a:spLocks noChangeArrowheads="1"/>
            </p:cNvSpPr>
            <p:nvPr/>
          </p:nvSpPr>
          <p:spPr bwMode="auto">
            <a:xfrm flipV="1">
              <a:off x="5459" y="1315"/>
              <a:ext cx="90" cy="10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</p:grpSp>
      <p:grpSp>
        <p:nvGrpSpPr>
          <p:cNvPr id="15374" name="Group 162"/>
          <p:cNvGrpSpPr>
            <a:grpSpLocks/>
          </p:cNvGrpSpPr>
          <p:nvPr/>
        </p:nvGrpSpPr>
        <p:grpSpPr bwMode="auto">
          <a:xfrm rot="5400000" flipH="1">
            <a:off x="2959894" y="2618581"/>
            <a:ext cx="71438" cy="473075"/>
            <a:chOff x="5459" y="1315"/>
            <a:chExt cx="90" cy="477"/>
          </a:xfrm>
        </p:grpSpPr>
        <p:sp>
          <p:nvSpPr>
            <p:cNvPr id="15468" name="Line 163"/>
            <p:cNvSpPr>
              <a:spLocks noChangeAspect="1" noChangeShapeType="1"/>
            </p:cNvSpPr>
            <p:nvPr/>
          </p:nvSpPr>
          <p:spPr bwMode="auto">
            <a:xfrm>
              <a:off x="5504" y="1392"/>
              <a:ext cx="1" cy="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9" name="AutoShape 164"/>
            <p:cNvSpPr>
              <a:spLocks noChangeArrowheads="1"/>
            </p:cNvSpPr>
            <p:nvPr/>
          </p:nvSpPr>
          <p:spPr bwMode="auto">
            <a:xfrm flipV="1">
              <a:off x="5459" y="1315"/>
              <a:ext cx="90" cy="10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</p:grpSp>
      <p:grpSp>
        <p:nvGrpSpPr>
          <p:cNvPr id="15375" name="Group 165"/>
          <p:cNvGrpSpPr>
            <a:grpSpLocks/>
          </p:cNvGrpSpPr>
          <p:nvPr/>
        </p:nvGrpSpPr>
        <p:grpSpPr bwMode="auto">
          <a:xfrm rot="5400000" flipH="1">
            <a:off x="2932906" y="2983707"/>
            <a:ext cx="73025" cy="525462"/>
            <a:chOff x="5459" y="1315"/>
            <a:chExt cx="90" cy="477"/>
          </a:xfrm>
        </p:grpSpPr>
        <p:sp>
          <p:nvSpPr>
            <p:cNvPr id="15466" name="Line 166"/>
            <p:cNvSpPr>
              <a:spLocks noChangeAspect="1" noChangeShapeType="1"/>
            </p:cNvSpPr>
            <p:nvPr/>
          </p:nvSpPr>
          <p:spPr bwMode="auto">
            <a:xfrm>
              <a:off x="5504" y="1392"/>
              <a:ext cx="1" cy="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7" name="AutoShape 167"/>
            <p:cNvSpPr>
              <a:spLocks noChangeArrowheads="1"/>
            </p:cNvSpPr>
            <p:nvPr/>
          </p:nvSpPr>
          <p:spPr bwMode="auto">
            <a:xfrm flipV="1">
              <a:off x="5459" y="1315"/>
              <a:ext cx="90" cy="10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</p:grpSp>
      <p:grpSp>
        <p:nvGrpSpPr>
          <p:cNvPr id="15376" name="Group 168"/>
          <p:cNvGrpSpPr>
            <a:grpSpLocks/>
          </p:cNvGrpSpPr>
          <p:nvPr/>
        </p:nvGrpSpPr>
        <p:grpSpPr bwMode="auto">
          <a:xfrm rot="5400000" flipH="1">
            <a:off x="2933700" y="3351213"/>
            <a:ext cx="71438" cy="525462"/>
            <a:chOff x="5459" y="1315"/>
            <a:chExt cx="90" cy="477"/>
          </a:xfrm>
        </p:grpSpPr>
        <p:sp>
          <p:nvSpPr>
            <p:cNvPr id="15464" name="Line 169"/>
            <p:cNvSpPr>
              <a:spLocks noChangeAspect="1" noChangeShapeType="1"/>
            </p:cNvSpPr>
            <p:nvPr/>
          </p:nvSpPr>
          <p:spPr bwMode="auto">
            <a:xfrm>
              <a:off x="5504" y="1392"/>
              <a:ext cx="1" cy="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5" name="AutoShape 170"/>
            <p:cNvSpPr>
              <a:spLocks noChangeArrowheads="1"/>
            </p:cNvSpPr>
            <p:nvPr/>
          </p:nvSpPr>
          <p:spPr bwMode="auto">
            <a:xfrm flipV="1">
              <a:off x="5459" y="1315"/>
              <a:ext cx="90" cy="10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</p:grpSp>
      <p:grpSp>
        <p:nvGrpSpPr>
          <p:cNvPr id="15377" name="Group 171"/>
          <p:cNvGrpSpPr>
            <a:grpSpLocks/>
          </p:cNvGrpSpPr>
          <p:nvPr/>
        </p:nvGrpSpPr>
        <p:grpSpPr bwMode="auto">
          <a:xfrm rot="5400000" flipH="1">
            <a:off x="2933700" y="3570288"/>
            <a:ext cx="71438" cy="525462"/>
            <a:chOff x="5459" y="1315"/>
            <a:chExt cx="90" cy="477"/>
          </a:xfrm>
        </p:grpSpPr>
        <p:sp>
          <p:nvSpPr>
            <p:cNvPr id="15462" name="Line 172"/>
            <p:cNvSpPr>
              <a:spLocks noChangeAspect="1" noChangeShapeType="1"/>
            </p:cNvSpPr>
            <p:nvPr/>
          </p:nvSpPr>
          <p:spPr bwMode="auto">
            <a:xfrm>
              <a:off x="5504" y="1392"/>
              <a:ext cx="1" cy="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3" name="AutoShape 173"/>
            <p:cNvSpPr>
              <a:spLocks noChangeArrowheads="1"/>
            </p:cNvSpPr>
            <p:nvPr/>
          </p:nvSpPr>
          <p:spPr bwMode="auto">
            <a:xfrm flipV="1">
              <a:off x="5459" y="1315"/>
              <a:ext cx="90" cy="10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</p:grpSp>
      <p:grpSp>
        <p:nvGrpSpPr>
          <p:cNvPr id="15378" name="Group 174"/>
          <p:cNvGrpSpPr>
            <a:grpSpLocks/>
          </p:cNvGrpSpPr>
          <p:nvPr/>
        </p:nvGrpSpPr>
        <p:grpSpPr bwMode="auto">
          <a:xfrm rot="5400000" flipH="1">
            <a:off x="2933700" y="3859213"/>
            <a:ext cx="71438" cy="525462"/>
            <a:chOff x="5459" y="1315"/>
            <a:chExt cx="90" cy="477"/>
          </a:xfrm>
        </p:grpSpPr>
        <p:sp>
          <p:nvSpPr>
            <p:cNvPr id="15460" name="Line 175"/>
            <p:cNvSpPr>
              <a:spLocks noChangeAspect="1" noChangeShapeType="1"/>
            </p:cNvSpPr>
            <p:nvPr/>
          </p:nvSpPr>
          <p:spPr bwMode="auto">
            <a:xfrm>
              <a:off x="5504" y="1392"/>
              <a:ext cx="1" cy="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1" name="AutoShape 176"/>
            <p:cNvSpPr>
              <a:spLocks noChangeArrowheads="1"/>
            </p:cNvSpPr>
            <p:nvPr/>
          </p:nvSpPr>
          <p:spPr bwMode="auto">
            <a:xfrm flipV="1">
              <a:off x="5459" y="1315"/>
              <a:ext cx="90" cy="10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</p:grpSp>
      <p:grpSp>
        <p:nvGrpSpPr>
          <p:cNvPr id="15379" name="Group 177"/>
          <p:cNvGrpSpPr>
            <a:grpSpLocks/>
          </p:cNvGrpSpPr>
          <p:nvPr/>
        </p:nvGrpSpPr>
        <p:grpSpPr bwMode="auto">
          <a:xfrm rot="5400000" flipH="1">
            <a:off x="2932906" y="4040982"/>
            <a:ext cx="73025" cy="525462"/>
            <a:chOff x="5459" y="1315"/>
            <a:chExt cx="90" cy="477"/>
          </a:xfrm>
        </p:grpSpPr>
        <p:sp>
          <p:nvSpPr>
            <p:cNvPr id="15458" name="Line 178"/>
            <p:cNvSpPr>
              <a:spLocks noChangeAspect="1" noChangeShapeType="1"/>
            </p:cNvSpPr>
            <p:nvPr/>
          </p:nvSpPr>
          <p:spPr bwMode="auto">
            <a:xfrm>
              <a:off x="5504" y="1392"/>
              <a:ext cx="1" cy="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9" name="AutoShape 179"/>
            <p:cNvSpPr>
              <a:spLocks noChangeArrowheads="1"/>
            </p:cNvSpPr>
            <p:nvPr/>
          </p:nvSpPr>
          <p:spPr bwMode="auto">
            <a:xfrm flipV="1">
              <a:off x="5459" y="1315"/>
              <a:ext cx="90" cy="10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</p:grpSp>
      <p:grpSp>
        <p:nvGrpSpPr>
          <p:cNvPr id="15380" name="Group 180"/>
          <p:cNvGrpSpPr>
            <a:grpSpLocks/>
          </p:cNvGrpSpPr>
          <p:nvPr/>
        </p:nvGrpSpPr>
        <p:grpSpPr bwMode="auto">
          <a:xfrm rot="-5400000">
            <a:off x="1287463" y="2627312"/>
            <a:ext cx="71438" cy="449263"/>
            <a:chOff x="5459" y="1315"/>
            <a:chExt cx="90" cy="477"/>
          </a:xfrm>
        </p:grpSpPr>
        <p:sp>
          <p:nvSpPr>
            <p:cNvPr id="15456" name="Line 181"/>
            <p:cNvSpPr>
              <a:spLocks noChangeAspect="1" noChangeShapeType="1"/>
            </p:cNvSpPr>
            <p:nvPr/>
          </p:nvSpPr>
          <p:spPr bwMode="auto">
            <a:xfrm>
              <a:off x="5504" y="1392"/>
              <a:ext cx="1" cy="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7" name="AutoShape 182"/>
            <p:cNvSpPr>
              <a:spLocks noChangeArrowheads="1"/>
            </p:cNvSpPr>
            <p:nvPr/>
          </p:nvSpPr>
          <p:spPr bwMode="auto">
            <a:xfrm flipV="1">
              <a:off x="5459" y="1315"/>
              <a:ext cx="90" cy="10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</p:grpSp>
      <p:grpSp>
        <p:nvGrpSpPr>
          <p:cNvPr id="15381" name="Group 183"/>
          <p:cNvGrpSpPr>
            <a:grpSpLocks/>
          </p:cNvGrpSpPr>
          <p:nvPr/>
        </p:nvGrpSpPr>
        <p:grpSpPr bwMode="auto">
          <a:xfrm rot="-5400000">
            <a:off x="1299369" y="2880519"/>
            <a:ext cx="71437" cy="473075"/>
            <a:chOff x="5459" y="1315"/>
            <a:chExt cx="90" cy="477"/>
          </a:xfrm>
        </p:grpSpPr>
        <p:sp>
          <p:nvSpPr>
            <p:cNvPr id="15454" name="Line 184"/>
            <p:cNvSpPr>
              <a:spLocks noChangeAspect="1" noChangeShapeType="1"/>
            </p:cNvSpPr>
            <p:nvPr/>
          </p:nvSpPr>
          <p:spPr bwMode="auto">
            <a:xfrm>
              <a:off x="5504" y="1392"/>
              <a:ext cx="1" cy="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5" name="AutoShape 185"/>
            <p:cNvSpPr>
              <a:spLocks noChangeArrowheads="1"/>
            </p:cNvSpPr>
            <p:nvPr/>
          </p:nvSpPr>
          <p:spPr bwMode="auto">
            <a:xfrm flipV="1">
              <a:off x="5459" y="1315"/>
              <a:ext cx="90" cy="10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</p:grpSp>
      <p:grpSp>
        <p:nvGrpSpPr>
          <p:cNvPr id="15382" name="Group 189"/>
          <p:cNvGrpSpPr>
            <a:grpSpLocks/>
          </p:cNvGrpSpPr>
          <p:nvPr/>
        </p:nvGrpSpPr>
        <p:grpSpPr bwMode="auto">
          <a:xfrm>
            <a:off x="1098550" y="2382838"/>
            <a:ext cx="657225" cy="71437"/>
            <a:chOff x="3035" y="1342"/>
            <a:chExt cx="632" cy="82"/>
          </a:xfrm>
        </p:grpSpPr>
        <p:sp>
          <p:nvSpPr>
            <p:cNvPr id="15452" name="Line 187"/>
            <p:cNvSpPr>
              <a:spLocks noChangeAspect="1" noChangeShapeType="1"/>
            </p:cNvSpPr>
            <p:nvPr/>
          </p:nvSpPr>
          <p:spPr bwMode="auto">
            <a:xfrm rot="-5400000">
              <a:off x="3385" y="1100"/>
              <a:ext cx="2" cy="5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3" name="AutoShape 188"/>
            <p:cNvSpPr>
              <a:spLocks noChangeArrowheads="1"/>
            </p:cNvSpPr>
            <p:nvPr/>
          </p:nvSpPr>
          <p:spPr bwMode="auto">
            <a:xfrm rot="16200000" flipV="1">
              <a:off x="3043" y="1334"/>
              <a:ext cx="82" cy="9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</p:grpSp>
      <p:grpSp>
        <p:nvGrpSpPr>
          <p:cNvPr id="15383" name="Group 114"/>
          <p:cNvGrpSpPr>
            <a:grpSpLocks/>
          </p:cNvGrpSpPr>
          <p:nvPr/>
        </p:nvGrpSpPr>
        <p:grpSpPr bwMode="auto">
          <a:xfrm>
            <a:off x="2360613" y="2720975"/>
            <a:ext cx="411162" cy="280988"/>
            <a:chOff x="3909" y="764"/>
            <a:chExt cx="394" cy="367"/>
          </a:xfrm>
        </p:grpSpPr>
        <p:pic>
          <p:nvPicPr>
            <p:cNvPr id="15447" name="Picture 115"/>
            <p:cNvPicPr>
              <a:picLocks noChangeAspect="1" noChangeArrowheads="1"/>
            </p:cNvPicPr>
            <p:nvPr/>
          </p:nvPicPr>
          <p:blipFill>
            <a:blip r:embed="rId4" cstate="print"/>
            <a:srcRect l="4295" t="4832" r="51323" b="1308"/>
            <a:stretch>
              <a:fillRect/>
            </a:stretch>
          </p:blipFill>
          <p:spPr bwMode="auto">
            <a:xfrm>
              <a:off x="3909" y="764"/>
              <a:ext cx="377" cy="36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5448" name="Picture 116"/>
            <p:cNvPicPr>
              <a:picLocks noChangeAspect="1" noChangeArrowheads="1"/>
            </p:cNvPicPr>
            <p:nvPr/>
          </p:nvPicPr>
          <p:blipFill>
            <a:blip r:embed="rId4" cstate="print"/>
            <a:srcRect l="71681" t="4832" r="3577" b="1308"/>
            <a:stretch>
              <a:fillRect/>
            </a:stretch>
          </p:blipFill>
          <p:spPr bwMode="auto">
            <a:xfrm>
              <a:off x="4092" y="764"/>
              <a:ext cx="211" cy="36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5449" name="Freeform 117"/>
            <p:cNvSpPr>
              <a:spLocks/>
            </p:cNvSpPr>
            <p:nvPr/>
          </p:nvSpPr>
          <p:spPr bwMode="auto">
            <a:xfrm>
              <a:off x="3953" y="780"/>
              <a:ext cx="311" cy="336"/>
            </a:xfrm>
            <a:custGeom>
              <a:avLst/>
              <a:gdLst>
                <a:gd name="T0" fmla="*/ 261 w 250"/>
                <a:gd name="T1" fmla="*/ 0 h 776"/>
                <a:gd name="T2" fmla="*/ 1504 w 250"/>
                <a:gd name="T3" fmla="*/ 0 h 776"/>
                <a:gd name="T4" fmla="*/ 1783 w 250"/>
                <a:gd name="T5" fmla="*/ 0 h 776"/>
                <a:gd name="T6" fmla="*/ 1783 w 250"/>
                <a:gd name="T7" fmla="*/ 0 h 776"/>
                <a:gd name="T8" fmla="*/ 1478 w 250"/>
                <a:gd name="T9" fmla="*/ 0 h 776"/>
                <a:gd name="T10" fmla="*/ 302 w 250"/>
                <a:gd name="T11" fmla="*/ 0 h 776"/>
                <a:gd name="T12" fmla="*/ 1 w 250"/>
                <a:gd name="T13" fmla="*/ 0 h 776"/>
                <a:gd name="T14" fmla="*/ 0 w 250"/>
                <a:gd name="T15" fmla="*/ 0 h 776"/>
                <a:gd name="T16" fmla="*/ 0 w 250"/>
                <a:gd name="T17" fmla="*/ 0 h 776"/>
                <a:gd name="T18" fmla="*/ 261 w 250"/>
                <a:gd name="T19" fmla="*/ 0 h 7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0"/>
                <a:gd name="T31" fmla="*/ 0 h 776"/>
                <a:gd name="T32" fmla="*/ 250 w 250"/>
                <a:gd name="T33" fmla="*/ 776 h 7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0" h="776">
                  <a:moveTo>
                    <a:pt x="37" y="0"/>
                  </a:moveTo>
                  <a:lnTo>
                    <a:pt x="211" y="0"/>
                  </a:lnTo>
                  <a:lnTo>
                    <a:pt x="250" y="48"/>
                  </a:lnTo>
                  <a:lnTo>
                    <a:pt x="250" y="728"/>
                  </a:lnTo>
                  <a:lnTo>
                    <a:pt x="207" y="776"/>
                  </a:lnTo>
                  <a:lnTo>
                    <a:pt x="42" y="776"/>
                  </a:lnTo>
                  <a:lnTo>
                    <a:pt x="1" y="737"/>
                  </a:lnTo>
                  <a:lnTo>
                    <a:pt x="0" y="740"/>
                  </a:lnTo>
                  <a:lnTo>
                    <a:pt x="0" y="5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D4D4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0" name="Oval 118"/>
            <p:cNvSpPr>
              <a:spLocks/>
            </p:cNvSpPr>
            <p:nvPr/>
          </p:nvSpPr>
          <p:spPr bwMode="auto">
            <a:xfrm>
              <a:off x="4171" y="1079"/>
              <a:ext cx="64" cy="2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5451" name="Oval 119"/>
            <p:cNvSpPr>
              <a:spLocks/>
            </p:cNvSpPr>
            <p:nvPr/>
          </p:nvSpPr>
          <p:spPr bwMode="auto">
            <a:xfrm>
              <a:off x="3977" y="793"/>
              <a:ext cx="66" cy="2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</p:grpSp>
      <p:grpSp>
        <p:nvGrpSpPr>
          <p:cNvPr id="15384" name="Group 120"/>
          <p:cNvGrpSpPr>
            <a:grpSpLocks/>
          </p:cNvGrpSpPr>
          <p:nvPr/>
        </p:nvGrpSpPr>
        <p:grpSpPr bwMode="auto">
          <a:xfrm>
            <a:off x="2303463" y="3516313"/>
            <a:ext cx="506412" cy="407987"/>
            <a:chOff x="3909" y="764"/>
            <a:chExt cx="394" cy="367"/>
          </a:xfrm>
        </p:grpSpPr>
        <p:pic>
          <p:nvPicPr>
            <p:cNvPr id="15442" name="Picture 121"/>
            <p:cNvPicPr>
              <a:picLocks noChangeAspect="1" noChangeArrowheads="1"/>
            </p:cNvPicPr>
            <p:nvPr/>
          </p:nvPicPr>
          <p:blipFill>
            <a:blip r:embed="rId4" cstate="print"/>
            <a:srcRect l="4295" t="4832" r="51323" b="1308"/>
            <a:stretch>
              <a:fillRect/>
            </a:stretch>
          </p:blipFill>
          <p:spPr bwMode="auto">
            <a:xfrm>
              <a:off x="3909" y="764"/>
              <a:ext cx="377" cy="36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5443" name="Picture 122"/>
            <p:cNvPicPr>
              <a:picLocks noChangeAspect="1" noChangeArrowheads="1"/>
            </p:cNvPicPr>
            <p:nvPr/>
          </p:nvPicPr>
          <p:blipFill>
            <a:blip r:embed="rId4" cstate="print"/>
            <a:srcRect l="71681" t="4832" r="3577" b="1308"/>
            <a:stretch>
              <a:fillRect/>
            </a:stretch>
          </p:blipFill>
          <p:spPr bwMode="auto">
            <a:xfrm>
              <a:off x="4092" y="764"/>
              <a:ext cx="211" cy="36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5444" name="Freeform 123"/>
            <p:cNvSpPr>
              <a:spLocks/>
            </p:cNvSpPr>
            <p:nvPr/>
          </p:nvSpPr>
          <p:spPr bwMode="auto">
            <a:xfrm>
              <a:off x="3953" y="780"/>
              <a:ext cx="311" cy="336"/>
            </a:xfrm>
            <a:custGeom>
              <a:avLst/>
              <a:gdLst>
                <a:gd name="T0" fmla="*/ 261 w 250"/>
                <a:gd name="T1" fmla="*/ 0 h 776"/>
                <a:gd name="T2" fmla="*/ 1504 w 250"/>
                <a:gd name="T3" fmla="*/ 0 h 776"/>
                <a:gd name="T4" fmla="*/ 1783 w 250"/>
                <a:gd name="T5" fmla="*/ 0 h 776"/>
                <a:gd name="T6" fmla="*/ 1783 w 250"/>
                <a:gd name="T7" fmla="*/ 0 h 776"/>
                <a:gd name="T8" fmla="*/ 1478 w 250"/>
                <a:gd name="T9" fmla="*/ 0 h 776"/>
                <a:gd name="T10" fmla="*/ 302 w 250"/>
                <a:gd name="T11" fmla="*/ 0 h 776"/>
                <a:gd name="T12" fmla="*/ 1 w 250"/>
                <a:gd name="T13" fmla="*/ 0 h 776"/>
                <a:gd name="T14" fmla="*/ 0 w 250"/>
                <a:gd name="T15" fmla="*/ 0 h 776"/>
                <a:gd name="T16" fmla="*/ 0 w 250"/>
                <a:gd name="T17" fmla="*/ 0 h 776"/>
                <a:gd name="T18" fmla="*/ 261 w 250"/>
                <a:gd name="T19" fmla="*/ 0 h 7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0"/>
                <a:gd name="T31" fmla="*/ 0 h 776"/>
                <a:gd name="T32" fmla="*/ 250 w 250"/>
                <a:gd name="T33" fmla="*/ 776 h 7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0" h="776">
                  <a:moveTo>
                    <a:pt x="37" y="0"/>
                  </a:moveTo>
                  <a:lnTo>
                    <a:pt x="211" y="0"/>
                  </a:lnTo>
                  <a:lnTo>
                    <a:pt x="250" y="48"/>
                  </a:lnTo>
                  <a:lnTo>
                    <a:pt x="250" y="728"/>
                  </a:lnTo>
                  <a:lnTo>
                    <a:pt x="207" y="776"/>
                  </a:lnTo>
                  <a:lnTo>
                    <a:pt x="42" y="776"/>
                  </a:lnTo>
                  <a:lnTo>
                    <a:pt x="1" y="737"/>
                  </a:lnTo>
                  <a:lnTo>
                    <a:pt x="0" y="740"/>
                  </a:lnTo>
                  <a:lnTo>
                    <a:pt x="0" y="5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D4D4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5" name="Oval 124"/>
            <p:cNvSpPr>
              <a:spLocks/>
            </p:cNvSpPr>
            <p:nvPr/>
          </p:nvSpPr>
          <p:spPr bwMode="auto">
            <a:xfrm>
              <a:off x="4171" y="1079"/>
              <a:ext cx="64" cy="2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5446" name="Oval 125"/>
            <p:cNvSpPr>
              <a:spLocks/>
            </p:cNvSpPr>
            <p:nvPr/>
          </p:nvSpPr>
          <p:spPr bwMode="auto">
            <a:xfrm>
              <a:off x="3977" y="793"/>
              <a:ext cx="66" cy="2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</p:grpSp>
      <p:grpSp>
        <p:nvGrpSpPr>
          <p:cNvPr id="15385" name="Group 126"/>
          <p:cNvGrpSpPr>
            <a:grpSpLocks/>
          </p:cNvGrpSpPr>
          <p:nvPr/>
        </p:nvGrpSpPr>
        <p:grpSpPr bwMode="auto">
          <a:xfrm>
            <a:off x="2347913" y="4041775"/>
            <a:ext cx="444500" cy="328613"/>
            <a:chOff x="3909" y="764"/>
            <a:chExt cx="394" cy="367"/>
          </a:xfrm>
        </p:grpSpPr>
        <p:pic>
          <p:nvPicPr>
            <p:cNvPr id="15437" name="Picture 127"/>
            <p:cNvPicPr>
              <a:picLocks noChangeAspect="1" noChangeArrowheads="1"/>
            </p:cNvPicPr>
            <p:nvPr/>
          </p:nvPicPr>
          <p:blipFill>
            <a:blip r:embed="rId4" cstate="print"/>
            <a:srcRect l="4295" t="4832" r="51323" b="1308"/>
            <a:stretch>
              <a:fillRect/>
            </a:stretch>
          </p:blipFill>
          <p:spPr bwMode="auto">
            <a:xfrm>
              <a:off x="3909" y="764"/>
              <a:ext cx="377" cy="36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5438" name="Picture 128"/>
            <p:cNvPicPr>
              <a:picLocks noChangeAspect="1" noChangeArrowheads="1"/>
            </p:cNvPicPr>
            <p:nvPr/>
          </p:nvPicPr>
          <p:blipFill>
            <a:blip r:embed="rId4" cstate="print"/>
            <a:srcRect l="71681" t="4832" r="3577" b="1308"/>
            <a:stretch>
              <a:fillRect/>
            </a:stretch>
          </p:blipFill>
          <p:spPr bwMode="auto">
            <a:xfrm>
              <a:off x="4092" y="764"/>
              <a:ext cx="211" cy="36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5439" name="Freeform 129"/>
            <p:cNvSpPr>
              <a:spLocks/>
            </p:cNvSpPr>
            <p:nvPr/>
          </p:nvSpPr>
          <p:spPr bwMode="auto">
            <a:xfrm>
              <a:off x="3953" y="780"/>
              <a:ext cx="311" cy="336"/>
            </a:xfrm>
            <a:custGeom>
              <a:avLst/>
              <a:gdLst>
                <a:gd name="T0" fmla="*/ 261 w 250"/>
                <a:gd name="T1" fmla="*/ 0 h 776"/>
                <a:gd name="T2" fmla="*/ 1504 w 250"/>
                <a:gd name="T3" fmla="*/ 0 h 776"/>
                <a:gd name="T4" fmla="*/ 1783 w 250"/>
                <a:gd name="T5" fmla="*/ 0 h 776"/>
                <a:gd name="T6" fmla="*/ 1783 w 250"/>
                <a:gd name="T7" fmla="*/ 0 h 776"/>
                <a:gd name="T8" fmla="*/ 1478 w 250"/>
                <a:gd name="T9" fmla="*/ 0 h 776"/>
                <a:gd name="T10" fmla="*/ 302 w 250"/>
                <a:gd name="T11" fmla="*/ 0 h 776"/>
                <a:gd name="T12" fmla="*/ 1 w 250"/>
                <a:gd name="T13" fmla="*/ 0 h 776"/>
                <a:gd name="T14" fmla="*/ 0 w 250"/>
                <a:gd name="T15" fmla="*/ 0 h 776"/>
                <a:gd name="T16" fmla="*/ 0 w 250"/>
                <a:gd name="T17" fmla="*/ 0 h 776"/>
                <a:gd name="T18" fmla="*/ 261 w 250"/>
                <a:gd name="T19" fmla="*/ 0 h 7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0"/>
                <a:gd name="T31" fmla="*/ 0 h 776"/>
                <a:gd name="T32" fmla="*/ 250 w 250"/>
                <a:gd name="T33" fmla="*/ 776 h 7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0" h="776">
                  <a:moveTo>
                    <a:pt x="37" y="0"/>
                  </a:moveTo>
                  <a:lnTo>
                    <a:pt x="211" y="0"/>
                  </a:lnTo>
                  <a:lnTo>
                    <a:pt x="250" y="48"/>
                  </a:lnTo>
                  <a:lnTo>
                    <a:pt x="250" y="728"/>
                  </a:lnTo>
                  <a:lnTo>
                    <a:pt x="207" y="776"/>
                  </a:lnTo>
                  <a:lnTo>
                    <a:pt x="42" y="776"/>
                  </a:lnTo>
                  <a:lnTo>
                    <a:pt x="1" y="737"/>
                  </a:lnTo>
                  <a:lnTo>
                    <a:pt x="0" y="740"/>
                  </a:lnTo>
                  <a:lnTo>
                    <a:pt x="0" y="5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D4D4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0" name="Oval 130"/>
            <p:cNvSpPr>
              <a:spLocks/>
            </p:cNvSpPr>
            <p:nvPr/>
          </p:nvSpPr>
          <p:spPr bwMode="auto">
            <a:xfrm>
              <a:off x="4171" y="1079"/>
              <a:ext cx="64" cy="2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5441" name="Oval 131"/>
            <p:cNvSpPr>
              <a:spLocks/>
            </p:cNvSpPr>
            <p:nvPr/>
          </p:nvSpPr>
          <p:spPr bwMode="auto">
            <a:xfrm>
              <a:off x="3977" y="793"/>
              <a:ext cx="66" cy="2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</p:grpSp>
      <p:sp>
        <p:nvSpPr>
          <p:cNvPr id="15386" name="Text Box 141"/>
          <p:cNvSpPr txBox="1">
            <a:spLocks/>
          </p:cNvSpPr>
          <p:nvPr/>
        </p:nvSpPr>
        <p:spPr bwMode="auto">
          <a:xfrm>
            <a:off x="2359025" y="2763838"/>
            <a:ext cx="425450" cy="2762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642938"/>
            <a:r>
              <a:rPr lang="en-US" sz="1200"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GPS</a:t>
            </a:r>
          </a:p>
        </p:txBody>
      </p:sp>
      <p:sp>
        <p:nvSpPr>
          <p:cNvPr id="15387" name="Text Box 143"/>
          <p:cNvSpPr txBox="1">
            <a:spLocks/>
          </p:cNvSpPr>
          <p:nvPr/>
        </p:nvSpPr>
        <p:spPr bwMode="auto">
          <a:xfrm>
            <a:off x="2298700" y="3600450"/>
            <a:ext cx="57150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642938"/>
            <a:r>
              <a:rPr lang="en-US" sz="1400"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WLAN</a:t>
            </a:r>
          </a:p>
        </p:txBody>
      </p:sp>
      <p:sp>
        <p:nvSpPr>
          <p:cNvPr id="15388" name="Text Box 144"/>
          <p:cNvSpPr txBox="1">
            <a:spLocks/>
          </p:cNvSpPr>
          <p:nvPr/>
        </p:nvSpPr>
        <p:spPr bwMode="auto">
          <a:xfrm>
            <a:off x="2303463" y="4083050"/>
            <a:ext cx="62230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642938"/>
            <a:r>
              <a:rPr lang="en-US" sz="1400"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Wimax</a:t>
            </a:r>
          </a:p>
        </p:txBody>
      </p:sp>
      <p:grpSp>
        <p:nvGrpSpPr>
          <p:cNvPr id="15389" name="Group 145"/>
          <p:cNvGrpSpPr>
            <a:grpSpLocks/>
          </p:cNvGrpSpPr>
          <p:nvPr/>
        </p:nvGrpSpPr>
        <p:grpSpPr bwMode="auto">
          <a:xfrm>
            <a:off x="2324100" y="3065463"/>
            <a:ext cx="461963" cy="342900"/>
            <a:chOff x="3909" y="764"/>
            <a:chExt cx="394" cy="367"/>
          </a:xfrm>
        </p:grpSpPr>
        <p:pic>
          <p:nvPicPr>
            <p:cNvPr id="15432" name="Picture 146"/>
            <p:cNvPicPr>
              <a:picLocks noChangeAspect="1" noChangeArrowheads="1"/>
            </p:cNvPicPr>
            <p:nvPr/>
          </p:nvPicPr>
          <p:blipFill>
            <a:blip r:embed="rId4" cstate="print"/>
            <a:srcRect l="4295" t="4832" r="51323" b="1308"/>
            <a:stretch>
              <a:fillRect/>
            </a:stretch>
          </p:blipFill>
          <p:spPr bwMode="auto">
            <a:xfrm>
              <a:off x="3909" y="764"/>
              <a:ext cx="377" cy="36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5433" name="Picture 147"/>
            <p:cNvPicPr>
              <a:picLocks noChangeAspect="1" noChangeArrowheads="1"/>
            </p:cNvPicPr>
            <p:nvPr/>
          </p:nvPicPr>
          <p:blipFill>
            <a:blip r:embed="rId4" cstate="print"/>
            <a:srcRect l="71681" t="4832" r="3577" b="1308"/>
            <a:stretch>
              <a:fillRect/>
            </a:stretch>
          </p:blipFill>
          <p:spPr bwMode="auto">
            <a:xfrm>
              <a:off x="4092" y="764"/>
              <a:ext cx="211" cy="36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5434" name="Freeform 148"/>
            <p:cNvSpPr>
              <a:spLocks/>
            </p:cNvSpPr>
            <p:nvPr/>
          </p:nvSpPr>
          <p:spPr bwMode="auto">
            <a:xfrm>
              <a:off x="3953" y="780"/>
              <a:ext cx="311" cy="336"/>
            </a:xfrm>
            <a:custGeom>
              <a:avLst/>
              <a:gdLst>
                <a:gd name="T0" fmla="*/ 261 w 250"/>
                <a:gd name="T1" fmla="*/ 0 h 776"/>
                <a:gd name="T2" fmla="*/ 1504 w 250"/>
                <a:gd name="T3" fmla="*/ 0 h 776"/>
                <a:gd name="T4" fmla="*/ 1783 w 250"/>
                <a:gd name="T5" fmla="*/ 0 h 776"/>
                <a:gd name="T6" fmla="*/ 1783 w 250"/>
                <a:gd name="T7" fmla="*/ 0 h 776"/>
                <a:gd name="T8" fmla="*/ 1478 w 250"/>
                <a:gd name="T9" fmla="*/ 0 h 776"/>
                <a:gd name="T10" fmla="*/ 302 w 250"/>
                <a:gd name="T11" fmla="*/ 0 h 776"/>
                <a:gd name="T12" fmla="*/ 1 w 250"/>
                <a:gd name="T13" fmla="*/ 0 h 776"/>
                <a:gd name="T14" fmla="*/ 0 w 250"/>
                <a:gd name="T15" fmla="*/ 0 h 776"/>
                <a:gd name="T16" fmla="*/ 0 w 250"/>
                <a:gd name="T17" fmla="*/ 0 h 776"/>
                <a:gd name="T18" fmla="*/ 261 w 250"/>
                <a:gd name="T19" fmla="*/ 0 h 7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0"/>
                <a:gd name="T31" fmla="*/ 0 h 776"/>
                <a:gd name="T32" fmla="*/ 250 w 250"/>
                <a:gd name="T33" fmla="*/ 776 h 7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0" h="776">
                  <a:moveTo>
                    <a:pt x="37" y="0"/>
                  </a:moveTo>
                  <a:lnTo>
                    <a:pt x="211" y="0"/>
                  </a:lnTo>
                  <a:lnTo>
                    <a:pt x="250" y="48"/>
                  </a:lnTo>
                  <a:lnTo>
                    <a:pt x="250" y="728"/>
                  </a:lnTo>
                  <a:lnTo>
                    <a:pt x="207" y="776"/>
                  </a:lnTo>
                  <a:lnTo>
                    <a:pt x="42" y="776"/>
                  </a:lnTo>
                  <a:lnTo>
                    <a:pt x="1" y="737"/>
                  </a:lnTo>
                  <a:lnTo>
                    <a:pt x="0" y="740"/>
                  </a:lnTo>
                  <a:lnTo>
                    <a:pt x="0" y="5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D4D4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Oval 149"/>
            <p:cNvSpPr>
              <a:spLocks/>
            </p:cNvSpPr>
            <p:nvPr/>
          </p:nvSpPr>
          <p:spPr bwMode="auto">
            <a:xfrm>
              <a:off x="4171" y="1079"/>
              <a:ext cx="64" cy="2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5436" name="Oval 150"/>
            <p:cNvSpPr>
              <a:spLocks/>
            </p:cNvSpPr>
            <p:nvPr/>
          </p:nvSpPr>
          <p:spPr bwMode="auto">
            <a:xfrm>
              <a:off x="3977" y="793"/>
              <a:ext cx="66" cy="2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</p:grpSp>
      <p:sp>
        <p:nvSpPr>
          <p:cNvPr id="15390" name="Text Box 151"/>
          <p:cNvSpPr txBox="1">
            <a:spLocks/>
          </p:cNvSpPr>
          <p:nvPr/>
        </p:nvSpPr>
        <p:spPr bwMode="auto">
          <a:xfrm>
            <a:off x="2371725" y="3130550"/>
            <a:ext cx="55245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642938"/>
            <a:r>
              <a:rPr lang="en-US" sz="1200"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DVB-H</a:t>
            </a:r>
          </a:p>
        </p:txBody>
      </p:sp>
      <p:grpSp>
        <p:nvGrpSpPr>
          <p:cNvPr id="15391" name="Group 152"/>
          <p:cNvGrpSpPr>
            <a:grpSpLocks/>
          </p:cNvGrpSpPr>
          <p:nvPr/>
        </p:nvGrpSpPr>
        <p:grpSpPr bwMode="auto">
          <a:xfrm>
            <a:off x="2311400" y="2359025"/>
            <a:ext cx="477838" cy="320675"/>
            <a:chOff x="3909" y="764"/>
            <a:chExt cx="394" cy="367"/>
          </a:xfrm>
        </p:grpSpPr>
        <p:pic>
          <p:nvPicPr>
            <p:cNvPr id="15427" name="Picture 153"/>
            <p:cNvPicPr>
              <a:picLocks noChangeAspect="1" noChangeArrowheads="1"/>
            </p:cNvPicPr>
            <p:nvPr/>
          </p:nvPicPr>
          <p:blipFill>
            <a:blip r:embed="rId4" cstate="print"/>
            <a:srcRect l="4295" t="4832" r="51323" b="1308"/>
            <a:stretch>
              <a:fillRect/>
            </a:stretch>
          </p:blipFill>
          <p:spPr bwMode="auto">
            <a:xfrm>
              <a:off x="3909" y="764"/>
              <a:ext cx="377" cy="36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5428" name="Picture 154"/>
            <p:cNvPicPr>
              <a:picLocks noChangeAspect="1" noChangeArrowheads="1"/>
            </p:cNvPicPr>
            <p:nvPr/>
          </p:nvPicPr>
          <p:blipFill>
            <a:blip r:embed="rId4" cstate="print"/>
            <a:srcRect l="71681" t="4832" r="3577" b="1308"/>
            <a:stretch>
              <a:fillRect/>
            </a:stretch>
          </p:blipFill>
          <p:spPr bwMode="auto">
            <a:xfrm>
              <a:off x="4092" y="764"/>
              <a:ext cx="211" cy="36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5429" name="Freeform 155"/>
            <p:cNvSpPr>
              <a:spLocks/>
            </p:cNvSpPr>
            <p:nvPr/>
          </p:nvSpPr>
          <p:spPr bwMode="auto">
            <a:xfrm>
              <a:off x="3953" y="780"/>
              <a:ext cx="311" cy="336"/>
            </a:xfrm>
            <a:custGeom>
              <a:avLst/>
              <a:gdLst>
                <a:gd name="T0" fmla="*/ 261 w 250"/>
                <a:gd name="T1" fmla="*/ 0 h 776"/>
                <a:gd name="T2" fmla="*/ 1504 w 250"/>
                <a:gd name="T3" fmla="*/ 0 h 776"/>
                <a:gd name="T4" fmla="*/ 1783 w 250"/>
                <a:gd name="T5" fmla="*/ 0 h 776"/>
                <a:gd name="T6" fmla="*/ 1783 w 250"/>
                <a:gd name="T7" fmla="*/ 0 h 776"/>
                <a:gd name="T8" fmla="*/ 1478 w 250"/>
                <a:gd name="T9" fmla="*/ 0 h 776"/>
                <a:gd name="T10" fmla="*/ 302 w 250"/>
                <a:gd name="T11" fmla="*/ 0 h 776"/>
                <a:gd name="T12" fmla="*/ 1 w 250"/>
                <a:gd name="T13" fmla="*/ 0 h 776"/>
                <a:gd name="T14" fmla="*/ 0 w 250"/>
                <a:gd name="T15" fmla="*/ 0 h 776"/>
                <a:gd name="T16" fmla="*/ 0 w 250"/>
                <a:gd name="T17" fmla="*/ 0 h 776"/>
                <a:gd name="T18" fmla="*/ 261 w 250"/>
                <a:gd name="T19" fmla="*/ 0 h 7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0"/>
                <a:gd name="T31" fmla="*/ 0 h 776"/>
                <a:gd name="T32" fmla="*/ 250 w 250"/>
                <a:gd name="T33" fmla="*/ 776 h 7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0" h="776">
                  <a:moveTo>
                    <a:pt x="37" y="0"/>
                  </a:moveTo>
                  <a:lnTo>
                    <a:pt x="211" y="0"/>
                  </a:lnTo>
                  <a:lnTo>
                    <a:pt x="250" y="48"/>
                  </a:lnTo>
                  <a:lnTo>
                    <a:pt x="250" y="728"/>
                  </a:lnTo>
                  <a:lnTo>
                    <a:pt x="207" y="776"/>
                  </a:lnTo>
                  <a:lnTo>
                    <a:pt x="42" y="776"/>
                  </a:lnTo>
                  <a:lnTo>
                    <a:pt x="1" y="737"/>
                  </a:lnTo>
                  <a:lnTo>
                    <a:pt x="0" y="740"/>
                  </a:lnTo>
                  <a:lnTo>
                    <a:pt x="0" y="5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D4D4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0" name="Oval 156"/>
            <p:cNvSpPr>
              <a:spLocks/>
            </p:cNvSpPr>
            <p:nvPr/>
          </p:nvSpPr>
          <p:spPr bwMode="auto">
            <a:xfrm>
              <a:off x="4171" y="1079"/>
              <a:ext cx="64" cy="2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5431" name="Oval 157"/>
            <p:cNvSpPr>
              <a:spLocks/>
            </p:cNvSpPr>
            <p:nvPr/>
          </p:nvSpPr>
          <p:spPr bwMode="auto">
            <a:xfrm>
              <a:off x="3977" y="793"/>
              <a:ext cx="66" cy="2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</p:grpSp>
      <p:sp>
        <p:nvSpPr>
          <p:cNvPr id="15392" name="Text Box 158"/>
          <p:cNvSpPr txBox="1">
            <a:spLocks/>
          </p:cNvSpPr>
          <p:nvPr/>
        </p:nvSpPr>
        <p:spPr bwMode="auto">
          <a:xfrm>
            <a:off x="2225675" y="2427288"/>
            <a:ext cx="614363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642938"/>
            <a:r>
              <a:rPr lang="en-US" sz="1200"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FM/XM</a:t>
            </a:r>
          </a:p>
        </p:txBody>
      </p:sp>
      <p:sp>
        <p:nvSpPr>
          <p:cNvPr id="15393" name="Right Arrow 98"/>
          <p:cNvSpPr>
            <a:spLocks noChangeArrowheads="1"/>
          </p:cNvSpPr>
          <p:nvPr/>
        </p:nvSpPr>
        <p:spPr bwMode="auto">
          <a:xfrm>
            <a:off x="3733800" y="2847975"/>
            <a:ext cx="1524000" cy="99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algn="ctr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5394" name="Group 168"/>
          <p:cNvGrpSpPr>
            <a:grpSpLocks/>
          </p:cNvGrpSpPr>
          <p:nvPr/>
        </p:nvGrpSpPr>
        <p:grpSpPr bwMode="auto">
          <a:xfrm rot="-5400000">
            <a:off x="5847557" y="2258218"/>
            <a:ext cx="107950" cy="525463"/>
            <a:chOff x="5459" y="1315"/>
            <a:chExt cx="90" cy="477"/>
          </a:xfrm>
        </p:grpSpPr>
        <p:sp>
          <p:nvSpPr>
            <p:cNvPr id="15425" name="Line 169"/>
            <p:cNvSpPr>
              <a:spLocks noChangeAspect="1" noChangeShapeType="1"/>
            </p:cNvSpPr>
            <p:nvPr/>
          </p:nvSpPr>
          <p:spPr bwMode="auto">
            <a:xfrm>
              <a:off x="5504" y="1392"/>
              <a:ext cx="1" cy="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6" name="AutoShape 170"/>
            <p:cNvSpPr>
              <a:spLocks noChangeArrowheads="1"/>
            </p:cNvSpPr>
            <p:nvPr/>
          </p:nvSpPr>
          <p:spPr bwMode="auto">
            <a:xfrm flipV="1">
              <a:off x="5459" y="1315"/>
              <a:ext cx="90" cy="10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15395" name="Group 124"/>
          <p:cNvGrpSpPr>
            <a:grpSpLocks/>
          </p:cNvGrpSpPr>
          <p:nvPr/>
        </p:nvGrpSpPr>
        <p:grpSpPr bwMode="auto">
          <a:xfrm>
            <a:off x="6142038" y="2292350"/>
            <a:ext cx="627062" cy="403225"/>
            <a:chOff x="6371340" y="2556450"/>
            <a:chExt cx="795895" cy="643950"/>
          </a:xfrm>
        </p:grpSpPr>
        <p:sp>
          <p:nvSpPr>
            <p:cNvPr id="15423" name="Rectangle 122"/>
            <p:cNvSpPr>
              <a:spLocks noChangeArrowheads="1"/>
            </p:cNvSpPr>
            <p:nvPr/>
          </p:nvSpPr>
          <p:spPr bwMode="auto">
            <a:xfrm>
              <a:off x="6400800" y="2590800"/>
              <a:ext cx="685800" cy="609600"/>
            </a:xfrm>
            <a:prstGeom prst="rect">
              <a:avLst/>
            </a:prstGeom>
            <a:noFill/>
            <a:ln w="28575" algn="ctr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5424" name="TextBox 123"/>
            <p:cNvSpPr txBox="1">
              <a:spLocks noChangeArrowheads="1"/>
            </p:cNvSpPr>
            <p:nvPr/>
          </p:nvSpPr>
          <p:spPr bwMode="auto">
            <a:xfrm>
              <a:off x="6371340" y="2556450"/>
              <a:ext cx="795895" cy="638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cs typeface="Times New Roman" pitchFamily="18" charset="0"/>
                </a:rPr>
                <a:t>A/D</a:t>
              </a:r>
            </a:p>
          </p:txBody>
        </p:sp>
      </p:grpSp>
      <p:grpSp>
        <p:nvGrpSpPr>
          <p:cNvPr id="15396" name="Group 168"/>
          <p:cNvGrpSpPr>
            <a:grpSpLocks/>
          </p:cNvGrpSpPr>
          <p:nvPr/>
        </p:nvGrpSpPr>
        <p:grpSpPr bwMode="auto">
          <a:xfrm rot="-5400000">
            <a:off x="5847557" y="2867818"/>
            <a:ext cx="107950" cy="525463"/>
            <a:chOff x="5459" y="1315"/>
            <a:chExt cx="90" cy="477"/>
          </a:xfrm>
        </p:grpSpPr>
        <p:sp>
          <p:nvSpPr>
            <p:cNvPr id="15421" name="Line 169"/>
            <p:cNvSpPr>
              <a:spLocks noChangeAspect="1" noChangeShapeType="1"/>
            </p:cNvSpPr>
            <p:nvPr/>
          </p:nvSpPr>
          <p:spPr bwMode="auto">
            <a:xfrm>
              <a:off x="5504" y="1392"/>
              <a:ext cx="1" cy="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2" name="AutoShape 170"/>
            <p:cNvSpPr>
              <a:spLocks noChangeArrowheads="1"/>
            </p:cNvSpPr>
            <p:nvPr/>
          </p:nvSpPr>
          <p:spPr bwMode="auto">
            <a:xfrm flipV="1">
              <a:off x="5459" y="1315"/>
              <a:ext cx="90" cy="10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15397" name="Rectangle 129"/>
          <p:cNvSpPr>
            <a:spLocks noChangeArrowheads="1"/>
          </p:cNvSpPr>
          <p:nvPr/>
        </p:nvSpPr>
        <p:spPr bwMode="auto">
          <a:xfrm>
            <a:off x="6165850" y="2924175"/>
            <a:ext cx="539750" cy="381000"/>
          </a:xfrm>
          <a:prstGeom prst="rect">
            <a:avLst/>
          </a:prstGeom>
          <a:noFill/>
          <a:ln w="28575" algn="ctr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20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5398" name="TextBox 130"/>
          <p:cNvSpPr txBox="1">
            <a:spLocks noChangeArrowheads="1"/>
          </p:cNvSpPr>
          <p:nvPr/>
        </p:nvSpPr>
        <p:spPr bwMode="auto">
          <a:xfrm>
            <a:off x="6142038" y="2901950"/>
            <a:ext cx="627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A/D</a:t>
            </a:r>
          </a:p>
        </p:txBody>
      </p:sp>
      <p:sp>
        <p:nvSpPr>
          <p:cNvPr id="15399" name="TextBox 159"/>
          <p:cNvSpPr txBox="1">
            <a:spLocks noChangeArrowheads="1"/>
          </p:cNvSpPr>
          <p:nvPr/>
        </p:nvSpPr>
        <p:spPr bwMode="auto">
          <a:xfrm>
            <a:off x="7315200" y="3305175"/>
            <a:ext cx="669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DSP</a:t>
            </a:r>
          </a:p>
        </p:txBody>
      </p:sp>
      <p:grpSp>
        <p:nvGrpSpPr>
          <p:cNvPr id="15400" name="Group 168"/>
          <p:cNvGrpSpPr>
            <a:grpSpLocks/>
          </p:cNvGrpSpPr>
          <p:nvPr/>
        </p:nvGrpSpPr>
        <p:grpSpPr bwMode="auto">
          <a:xfrm rot="-5400000">
            <a:off x="5847557" y="3477418"/>
            <a:ext cx="107950" cy="525463"/>
            <a:chOff x="5459" y="1315"/>
            <a:chExt cx="90" cy="477"/>
          </a:xfrm>
        </p:grpSpPr>
        <p:sp>
          <p:nvSpPr>
            <p:cNvPr id="15419" name="Line 169"/>
            <p:cNvSpPr>
              <a:spLocks noChangeAspect="1" noChangeShapeType="1"/>
            </p:cNvSpPr>
            <p:nvPr/>
          </p:nvSpPr>
          <p:spPr bwMode="auto">
            <a:xfrm>
              <a:off x="5504" y="1392"/>
              <a:ext cx="1" cy="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0" name="AutoShape 170"/>
            <p:cNvSpPr>
              <a:spLocks noChangeArrowheads="1"/>
            </p:cNvSpPr>
            <p:nvPr/>
          </p:nvSpPr>
          <p:spPr bwMode="auto">
            <a:xfrm flipV="1">
              <a:off x="5459" y="1315"/>
              <a:ext cx="90" cy="10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15401" name="Group 134"/>
          <p:cNvGrpSpPr>
            <a:grpSpLocks/>
          </p:cNvGrpSpPr>
          <p:nvPr/>
        </p:nvGrpSpPr>
        <p:grpSpPr bwMode="auto">
          <a:xfrm>
            <a:off x="6142038" y="3511550"/>
            <a:ext cx="627062" cy="403225"/>
            <a:chOff x="6371340" y="2556450"/>
            <a:chExt cx="795895" cy="643950"/>
          </a:xfrm>
        </p:grpSpPr>
        <p:sp>
          <p:nvSpPr>
            <p:cNvPr id="15417" name="Rectangle 135"/>
            <p:cNvSpPr>
              <a:spLocks noChangeArrowheads="1"/>
            </p:cNvSpPr>
            <p:nvPr/>
          </p:nvSpPr>
          <p:spPr bwMode="auto">
            <a:xfrm>
              <a:off x="6400800" y="2590800"/>
              <a:ext cx="685800" cy="609600"/>
            </a:xfrm>
            <a:prstGeom prst="rect">
              <a:avLst/>
            </a:prstGeom>
            <a:noFill/>
            <a:ln w="28575" algn="ctr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5418" name="TextBox 136"/>
            <p:cNvSpPr txBox="1">
              <a:spLocks noChangeArrowheads="1"/>
            </p:cNvSpPr>
            <p:nvPr/>
          </p:nvSpPr>
          <p:spPr bwMode="auto">
            <a:xfrm>
              <a:off x="6371340" y="2556450"/>
              <a:ext cx="795895" cy="638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cs typeface="Times New Roman" pitchFamily="18" charset="0"/>
                </a:rPr>
                <a:t>A/D</a:t>
              </a:r>
            </a:p>
          </p:txBody>
        </p:sp>
      </p:grpSp>
      <p:grpSp>
        <p:nvGrpSpPr>
          <p:cNvPr id="15402" name="Group 168"/>
          <p:cNvGrpSpPr>
            <a:grpSpLocks/>
          </p:cNvGrpSpPr>
          <p:nvPr/>
        </p:nvGrpSpPr>
        <p:grpSpPr bwMode="auto">
          <a:xfrm rot="-5400000">
            <a:off x="5847557" y="4087018"/>
            <a:ext cx="107950" cy="525463"/>
            <a:chOff x="5459" y="1315"/>
            <a:chExt cx="90" cy="477"/>
          </a:xfrm>
        </p:grpSpPr>
        <p:sp>
          <p:nvSpPr>
            <p:cNvPr id="15415" name="Line 169"/>
            <p:cNvSpPr>
              <a:spLocks noChangeAspect="1" noChangeShapeType="1"/>
            </p:cNvSpPr>
            <p:nvPr/>
          </p:nvSpPr>
          <p:spPr bwMode="auto">
            <a:xfrm>
              <a:off x="5504" y="1392"/>
              <a:ext cx="1" cy="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AutoShape 170"/>
            <p:cNvSpPr>
              <a:spLocks noChangeArrowheads="1"/>
            </p:cNvSpPr>
            <p:nvPr/>
          </p:nvSpPr>
          <p:spPr bwMode="auto">
            <a:xfrm flipV="1">
              <a:off x="5459" y="1315"/>
              <a:ext cx="90" cy="10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15403" name="Group 140"/>
          <p:cNvGrpSpPr>
            <a:grpSpLocks/>
          </p:cNvGrpSpPr>
          <p:nvPr/>
        </p:nvGrpSpPr>
        <p:grpSpPr bwMode="auto">
          <a:xfrm>
            <a:off x="6142038" y="4121150"/>
            <a:ext cx="627062" cy="403225"/>
            <a:chOff x="6371340" y="2556450"/>
            <a:chExt cx="795895" cy="643950"/>
          </a:xfrm>
        </p:grpSpPr>
        <p:sp>
          <p:nvSpPr>
            <p:cNvPr id="15413" name="Rectangle 141"/>
            <p:cNvSpPr>
              <a:spLocks noChangeArrowheads="1"/>
            </p:cNvSpPr>
            <p:nvPr/>
          </p:nvSpPr>
          <p:spPr bwMode="auto">
            <a:xfrm>
              <a:off x="6400800" y="2590800"/>
              <a:ext cx="685800" cy="609600"/>
            </a:xfrm>
            <a:prstGeom prst="rect">
              <a:avLst/>
            </a:prstGeom>
            <a:noFill/>
            <a:ln w="28575" algn="ctr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5414" name="TextBox 142"/>
            <p:cNvSpPr txBox="1">
              <a:spLocks noChangeArrowheads="1"/>
            </p:cNvSpPr>
            <p:nvPr/>
          </p:nvSpPr>
          <p:spPr bwMode="auto">
            <a:xfrm>
              <a:off x="6371340" y="2556450"/>
              <a:ext cx="795895" cy="638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cs typeface="Times New Roman" pitchFamily="18" charset="0"/>
                </a:rPr>
                <a:t>A/D</a:t>
              </a:r>
            </a:p>
          </p:txBody>
        </p:sp>
      </p:grpSp>
      <p:grpSp>
        <p:nvGrpSpPr>
          <p:cNvPr id="15404" name="Group 155"/>
          <p:cNvGrpSpPr>
            <a:grpSpLocks/>
          </p:cNvGrpSpPr>
          <p:nvPr/>
        </p:nvGrpSpPr>
        <p:grpSpPr bwMode="auto">
          <a:xfrm>
            <a:off x="6705600" y="2541588"/>
            <a:ext cx="441325" cy="1830387"/>
            <a:chOff x="6248400" y="2133598"/>
            <a:chExt cx="440751" cy="1829999"/>
          </a:xfrm>
        </p:grpSpPr>
        <p:sp>
          <p:nvSpPr>
            <p:cNvPr id="15409" name="Line 169"/>
            <p:cNvSpPr>
              <a:spLocks noChangeAspect="1" noChangeShapeType="1"/>
            </p:cNvSpPr>
            <p:nvPr/>
          </p:nvSpPr>
          <p:spPr bwMode="auto">
            <a:xfrm rot="-5400000">
              <a:off x="6468178" y="1913820"/>
              <a:ext cx="1196" cy="4407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Line 169"/>
            <p:cNvSpPr>
              <a:spLocks noChangeAspect="1" noChangeShapeType="1"/>
            </p:cNvSpPr>
            <p:nvPr/>
          </p:nvSpPr>
          <p:spPr bwMode="auto">
            <a:xfrm rot="-5400000">
              <a:off x="6468178" y="2523421"/>
              <a:ext cx="1196" cy="4407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Line 169"/>
            <p:cNvSpPr>
              <a:spLocks noChangeAspect="1" noChangeShapeType="1"/>
            </p:cNvSpPr>
            <p:nvPr/>
          </p:nvSpPr>
          <p:spPr bwMode="auto">
            <a:xfrm rot="-5400000">
              <a:off x="6468178" y="3133022"/>
              <a:ext cx="1196" cy="4407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Line 169"/>
            <p:cNvSpPr>
              <a:spLocks noChangeAspect="1" noChangeShapeType="1"/>
            </p:cNvSpPr>
            <p:nvPr/>
          </p:nvSpPr>
          <p:spPr bwMode="auto">
            <a:xfrm rot="-5400000">
              <a:off x="6468178" y="3742623"/>
              <a:ext cx="1196" cy="4407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05" name="Rectangle 157"/>
          <p:cNvSpPr>
            <a:spLocks noChangeArrowheads="1"/>
          </p:cNvSpPr>
          <p:nvPr/>
        </p:nvSpPr>
        <p:spPr bwMode="auto">
          <a:xfrm>
            <a:off x="7162800" y="2390775"/>
            <a:ext cx="990600" cy="2133600"/>
          </a:xfrm>
          <a:prstGeom prst="rect">
            <a:avLst/>
          </a:prstGeom>
          <a:noFill/>
          <a:ln w="28575" algn="ctr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20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30" name="Text Box 48"/>
          <p:cNvSpPr txBox="1">
            <a:spLocks noChangeArrowheads="1"/>
          </p:cNvSpPr>
          <p:nvPr/>
        </p:nvSpPr>
        <p:spPr bwMode="auto">
          <a:xfrm>
            <a:off x="1219200" y="1609725"/>
            <a:ext cx="6873875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chemeClr val="bg2"/>
                </a:solidFill>
                <a:latin typeface="+mj-lt"/>
                <a:cs typeface="Times New Roman" pitchFamily="18" charset="0"/>
              </a:rPr>
              <a:t>Is this the solution to the device challenges?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990600" y="5767388"/>
            <a:ext cx="7891463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Today, this is not cost, size, or power efficient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  <a:latin typeface="ZapfDingbats" pitchFamily="82" charset="2"/>
            </a:endParaRPr>
          </a:p>
        </p:txBody>
      </p:sp>
      <p:sp>
        <p:nvSpPr>
          <p:cNvPr id="133" name="TextBox 132"/>
          <p:cNvSpPr txBox="1">
            <a:spLocks noChangeArrowheads="1"/>
          </p:cNvSpPr>
          <p:nvPr/>
        </p:nvSpPr>
        <p:spPr bwMode="auto">
          <a:xfrm>
            <a:off x="231775" y="6319838"/>
            <a:ext cx="883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Compressed sensing may be a solution for sparse signals</a:t>
            </a:r>
            <a:r>
              <a:rPr lang="en-US" i="1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 Wireless Systems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00250"/>
            <a:ext cx="7848600" cy="4476750"/>
          </a:xfrm>
        </p:spPr>
        <p:txBody>
          <a:bodyPr/>
          <a:lstStyle/>
          <a:p>
            <a:r>
              <a:rPr lang="en-US" sz="2800" dirty="0" smtClean="0"/>
              <a:t>Cellular Systems</a:t>
            </a:r>
          </a:p>
          <a:p>
            <a:r>
              <a:rPr lang="en-US" sz="2800" dirty="0" smtClean="0"/>
              <a:t>Wireless LANs</a:t>
            </a:r>
          </a:p>
          <a:p>
            <a:r>
              <a:rPr lang="en-US" sz="2800" dirty="0" smtClean="0"/>
              <a:t>Convergence of Cellular and </a:t>
            </a:r>
            <a:r>
              <a:rPr lang="en-US" sz="2800" dirty="0" err="1" smtClean="0"/>
              <a:t>WiFi</a:t>
            </a:r>
            <a:endParaRPr lang="en-US" sz="2800" dirty="0" smtClean="0"/>
          </a:p>
          <a:p>
            <a:r>
              <a:rPr lang="en-US" sz="2800" dirty="0" err="1" smtClean="0"/>
              <a:t>WiGig</a:t>
            </a:r>
            <a:r>
              <a:rPr lang="en-US" sz="2800" dirty="0" smtClean="0"/>
              <a:t> and Wireless HD</a:t>
            </a:r>
          </a:p>
          <a:p>
            <a:r>
              <a:rPr lang="en-US" sz="2800" dirty="0" smtClean="0"/>
              <a:t>Satellite Systems</a:t>
            </a:r>
          </a:p>
          <a:p>
            <a:r>
              <a:rPr lang="en-US" sz="2800" dirty="0" err="1" smtClean="0"/>
              <a:t>Zigbee</a:t>
            </a:r>
            <a:r>
              <a:rPr lang="en-US" sz="2800" dirty="0" smtClean="0"/>
              <a:t> radios</a:t>
            </a:r>
          </a:p>
        </p:txBody>
      </p:sp>
    </p:spTree>
    <p:extLst>
      <p:ext uri="{BB962C8B-B14F-4D97-AF65-F5344CB8AC3E}">
        <p14:creationId xmlns:p14="http://schemas.microsoft.com/office/powerpoint/2010/main" val="255053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Phones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715964" y="1936900"/>
            <a:ext cx="5737569" cy="3952875"/>
            <a:chOff x="7900162" y="1723421"/>
            <a:chExt cx="5737569" cy="395287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71953" y="2943622"/>
              <a:ext cx="1565778" cy="14306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7900162" y="1723421"/>
              <a:ext cx="5736239" cy="3952875"/>
              <a:chOff x="1605278" y="1931988"/>
              <a:chExt cx="5859147" cy="4249737"/>
            </a:xfrm>
          </p:grpSpPr>
          <p:pic>
            <p:nvPicPr>
              <p:cNvPr id="6" name="Picture 10" descr="KodakWiFiCamera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25346"/>
              <a:stretch>
                <a:fillRect/>
              </a:stretch>
            </p:blipFill>
            <p:spPr bwMode="auto">
              <a:xfrm>
                <a:off x="1605278" y="3572471"/>
                <a:ext cx="1444625" cy="862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8" descr="NokiaE9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992813" y="1989138"/>
                <a:ext cx="1471612" cy="1100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13" descr="playstation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924050" y="4592638"/>
                <a:ext cx="1423988" cy="15890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3" descr="Image-004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619500" y="2222501"/>
                <a:ext cx="1895475" cy="3684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Oval 7"/>
              <p:cNvSpPr>
                <a:spLocks/>
              </p:cNvSpPr>
              <p:nvPr/>
            </p:nvSpPr>
            <p:spPr bwMode="auto">
              <a:xfrm rot="8722276">
                <a:off x="2233613" y="3159125"/>
                <a:ext cx="4518025" cy="1219200"/>
              </a:xfrm>
              <a:prstGeom prst="ellips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 b="1" dirty="0">
                  <a:solidFill>
                    <a:prstClr val="black"/>
                  </a:solidFill>
                  <a:latin typeface="ZapfDingbats" pitchFamily="82" charset="2"/>
                </a:endParaRPr>
              </a:p>
            </p:txBody>
          </p:sp>
          <p:pic>
            <p:nvPicPr>
              <p:cNvPr id="11" name="Picture 9" descr="microsoft_zune_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866456" y="4958652"/>
                <a:ext cx="687388" cy="1220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1" descr="Notebook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712913" y="1931988"/>
                <a:ext cx="1550987" cy="1354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Oval 5"/>
              <p:cNvSpPr>
                <a:spLocks/>
              </p:cNvSpPr>
              <p:nvPr/>
            </p:nvSpPr>
            <p:spPr bwMode="auto">
              <a:xfrm rot="2091974">
                <a:off x="2244914" y="3103317"/>
                <a:ext cx="4344987" cy="1864482"/>
              </a:xfrm>
              <a:prstGeom prst="ellips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 b="1" dirty="0">
                  <a:solidFill>
                    <a:prstClr val="black"/>
                  </a:solidFill>
                  <a:latin typeface="ZapfDingbats" pitchFamily="82" charset="2"/>
                </a:endParaRPr>
              </a:p>
            </p:txBody>
          </p:sp>
          <p:sp>
            <p:nvSpPr>
              <p:cNvPr id="14" name="Oval 6"/>
              <p:cNvSpPr>
                <a:spLocks/>
              </p:cNvSpPr>
              <p:nvPr/>
            </p:nvSpPr>
            <p:spPr bwMode="auto">
              <a:xfrm rot="10800000">
                <a:off x="2636043" y="3489325"/>
                <a:ext cx="3574106" cy="1219200"/>
              </a:xfrm>
              <a:prstGeom prst="ellips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 b="1" dirty="0">
                  <a:solidFill>
                    <a:prstClr val="black"/>
                  </a:solidFill>
                  <a:latin typeface="ZapfDingbats" pitchFamily="82" charset="2"/>
                </a:endParaRPr>
              </a:p>
            </p:txBody>
          </p:sp>
        </p:grp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68325" y="5954713"/>
            <a:ext cx="81311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Much better performance and reliability than today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96797" y="6273225"/>
            <a:ext cx="86010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Calibri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0033CC"/>
                </a:solidFill>
                <a:latin typeface="Calibri"/>
                <a:cs typeface="Times New Roman" pitchFamily="18" charset="0"/>
              </a:rPr>
              <a:t>Gbps</a:t>
            </a:r>
            <a:r>
              <a:rPr lang="en-US" sz="2800" b="1" i="1" dirty="0">
                <a:solidFill>
                  <a:srgbClr val="0033CC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33CC"/>
                </a:solidFill>
                <a:latin typeface="Calibri"/>
                <a:cs typeface="Times New Roman" pitchFamily="18" charset="0"/>
              </a:rPr>
              <a:t>rates</a:t>
            </a:r>
            <a:r>
              <a:rPr lang="en-US" sz="2800" b="1" i="1" dirty="0">
                <a:solidFill>
                  <a:srgbClr val="0033CC"/>
                </a:solidFill>
                <a:latin typeface="Calibri"/>
                <a:cs typeface="Times New Roman" pitchFamily="18" charset="0"/>
              </a:rPr>
              <a:t>, low latency, 99% </a:t>
            </a:r>
            <a:r>
              <a:rPr lang="en-US" sz="2800" b="1" i="1" dirty="0" smtClean="0">
                <a:solidFill>
                  <a:srgbClr val="0033CC"/>
                </a:solidFill>
                <a:latin typeface="Calibri"/>
                <a:cs typeface="Times New Roman" pitchFamily="18" charset="0"/>
              </a:rPr>
              <a:t>coverage indoors and out </a:t>
            </a:r>
            <a:endParaRPr lang="en-US" sz="2800" b="1" i="1" dirty="0">
              <a:solidFill>
                <a:srgbClr val="0033CC"/>
              </a:solidFill>
              <a:latin typeface="Calibri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167897" y="1905000"/>
            <a:ext cx="6602412" cy="4120702"/>
            <a:chOff x="8080341" y="1723997"/>
            <a:chExt cx="6602412" cy="4120702"/>
          </a:xfrm>
        </p:grpSpPr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8080341" y="1723997"/>
              <a:ext cx="6602412" cy="3987896"/>
            </a:xfrm>
            <a:prstGeom prst="rect">
              <a:avLst/>
            </a:prstGeom>
            <a:solidFill>
              <a:sysClr val="window" lastClr="FFFFFF"/>
            </a:solidFill>
            <a:ln w="12700" algn="ctr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apfDingbats" pitchFamily="82" charset="2"/>
              </a:endParaRPr>
            </a:p>
          </p:txBody>
        </p:sp>
        <p:sp>
          <p:nvSpPr>
            <p:cNvPr id="20" name="Oval 3"/>
            <p:cNvSpPr>
              <a:spLocks noChangeArrowheads="1"/>
            </p:cNvSpPr>
            <p:nvPr/>
          </p:nvSpPr>
          <p:spPr bwMode="auto">
            <a:xfrm>
              <a:off x="10071955" y="2034119"/>
              <a:ext cx="1516653" cy="1533708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apfDingbats" pitchFamily="82" charset="2"/>
              </a:endParaRPr>
            </a:p>
          </p:txBody>
        </p:sp>
        <p:sp>
          <p:nvSpPr>
            <p:cNvPr id="21" name="Oval 4"/>
            <p:cNvSpPr>
              <a:spLocks noChangeArrowheads="1"/>
            </p:cNvSpPr>
            <p:nvPr/>
          </p:nvSpPr>
          <p:spPr bwMode="auto">
            <a:xfrm>
              <a:off x="8491814" y="2162718"/>
              <a:ext cx="1516653" cy="1533707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apfDingbats" pitchFamily="82" charset="2"/>
              </a:endParaRPr>
            </a:p>
          </p:txBody>
        </p:sp>
        <p:grpSp>
          <p:nvGrpSpPr>
            <p:cNvPr id="22" name="Group 5"/>
            <p:cNvGrpSpPr>
              <a:grpSpLocks/>
            </p:cNvGrpSpPr>
            <p:nvPr/>
          </p:nvGrpSpPr>
          <p:grpSpPr bwMode="auto">
            <a:xfrm>
              <a:off x="10618662" y="2839555"/>
              <a:ext cx="378576" cy="381735"/>
              <a:chOff x="2001" y="1747"/>
              <a:chExt cx="322" cy="282"/>
            </a:xfrm>
          </p:grpSpPr>
          <p:grpSp>
            <p:nvGrpSpPr>
              <p:cNvPr id="82" name="Group 6"/>
              <p:cNvGrpSpPr>
                <a:grpSpLocks/>
              </p:cNvGrpSpPr>
              <p:nvPr/>
            </p:nvGrpSpPr>
            <p:grpSpPr bwMode="auto">
              <a:xfrm>
                <a:off x="2001" y="1811"/>
                <a:ext cx="322" cy="218"/>
                <a:chOff x="2001" y="1728"/>
                <a:chExt cx="322" cy="218"/>
              </a:xfrm>
            </p:grpSpPr>
            <p:sp>
              <p:nvSpPr>
                <p:cNvPr id="84" name="Rectangle 7"/>
                <p:cNvSpPr>
                  <a:spLocks noChangeArrowheads="1"/>
                </p:cNvSpPr>
                <p:nvPr/>
              </p:nvSpPr>
              <p:spPr bwMode="auto">
                <a:xfrm>
                  <a:off x="2021" y="1746"/>
                  <a:ext cx="302" cy="200"/>
                </a:xfrm>
                <a:prstGeom prst="rect">
                  <a:avLst/>
                </a:prstGeom>
                <a:solidFill>
                  <a:srgbClr val="0F6FC6"/>
                </a:solidFill>
                <a:ln w="12700">
                  <a:solidFill>
                    <a:sysClr val="windowText" lastClr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ZapfDingbats" pitchFamily="82" charset="2"/>
                  </a:endParaRPr>
                </a:p>
              </p:txBody>
            </p:sp>
            <p:sp>
              <p:nvSpPr>
                <p:cNvPr id="8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001" y="1728"/>
                  <a:ext cx="268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Garamond" pitchFamily="18" charset="0"/>
                    </a:rPr>
                    <a:t>BS</a:t>
                  </a:r>
                </a:p>
              </p:txBody>
            </p:sp>
          </p:grpSp>
          <p:sp>
            <p:nvSpPr>
              <p:cNvPr id="83" name="Line 9"/>
              <p:cNvSpPr>
                <a:spLocks noChangeShapeType="1"/>
              </p:cNvSpPr>
              <p:nvPr/>
            </p:nvSpPr>
            <p:spPr bwMode="auto">
              <a:xfrm flipV="1">
                <a:off x="2258" y="1747"/>
                <a:ext cx="0" cy="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ZapfDingbats" pitchFamily="82" charset="2"/>
                </a:endParaRPr>
              </a:p>
            </p:txBody>
          </p:sp>
        </p:grpSp>
        <p:grpSp>
          <p:nvGrpSpPr>
            <p:cNvPr id="23" name="Group 10"/>
            <p:cNvGrpSpPr>
              <a:grpSpLocks/>
            </p:cNvGrpSpPr>
            <p:nvPr/>
          </p:nvGrpSpPr>
          <p:grpSpPr bwMode="auto">
            <a:xfrm>
              <a:off x="10297690" y="2486244"/>
              <a:ext cx="402090" cy="323527"/>
              <a:chOff x="2231" y="1386"/>
              <a:chExt cx="342" cy="239"/>
            </a:xfrm>
          </p:grpSpPr>
          <p:pic>
            <p:nvPicPr>
              <p:cNvPr id="80" name="Picture 11" descr="C:\Program Files\Common Files\Microsoft Shared\Clipart\cagcat50\tn00332_.wmf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231" y="1455"/>
                <a:ext cx="342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1" name="Line 12"/>
              <p:cNvSpPr>
                <a:spLocks noChangeShapeType="1"/>
              </p:cNvSpPr>
              <p:nvPr/>
            </p:nvSpPr>
            <p:spPr bwMode="auto">
              <a:xfrm flipV="1">
                <a:off x="2427" y="1386"/>
                <a:ext cx="0" cy="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ZapfDingbats" pitchFamily="82" charset="2"/>
                </a:endParaRPr>
              </a:p>
            </p:txBody>
          </p:sp>
        </p:grpSp>
        <p:grpSp>
          <p:nvGrpSpPr>
            <p:cNvPr id="24" name="Group 13"/>
            <p:cNvGrpSpPr>
              <a:grpSpLocks/>
            </p:cNvGrpSpPr>
            <p:nvPr/>
          </p:nvGrpSpPr>
          <p:grpSpPr bwMode="auto">
            <a:xfrm>
              <a:off x="9378292" y="3161725"/>
              <a:ext cx="402090" cy="323526"/>
              <a:chOff x="2231" y="1386"/>
              <a:chExt cx="342" cy="239"/>
            </a:xfrm>
          </p:grpSpPr>
          <p:pic>
            <p:nvPicPr>
              <p:cNvPr id="78" name="Picture 14" descr="C:\Program Files\Common Files\Microsoft Shared\Clipart\cagcat50\tn00332_.wmf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231" y="1455"/>
                <a:ext cx="342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9" name="Line 15"/>
              <p:cNvSpPr>
                <a:spLocks noChangeShapeType="1"/>
              </p:cNvSpPr>
              <p:nvPr/>
            </p:nvSpPr>
            <p:spPr bwMode="auto">
              <a:xfrm flipV="1">
                <a:off x="2427" y="1386"/>
                <a:ext cx="0" cy="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ZapfDingbats" pitchFamily="82" charset="2"/>
                </a:endParaRPr>
              </a:p>
            </p:txBody>
          </p:sp>
        </p:grpSp>
        <p:grpSp>
          <p:nvGrpSpPr>
            <p:cNvPr id="25" name="Group 16"/>
            <p:cNvGrpSpPr>
              <a:grpSpLocks/>
            </p:cNvGrpSpPr>
            <p:nvPr/>
          </p:nvGrpSpPr>
          <p:grpSpPr bwMode="auto">
            <a:xfrm>
              <a:off x="8979735" y="2721782"/>
              <a:ext cx="378576" cy="388504"/>
              <a:chOff x="2001" y="1747"/>
              <a:chExt cx="322" cy="287"/>
            </a:xfrm>
          </p:grpSpPr>
          <p:grpSp>
            <p:nvGrpSpPr>
              <p:cNvPr id="74" name="Group 17"/>
              <p:cNvGrpSpPr>
                <a:grpSpLocks/>
              </p:cNvGrpSpPr>
              <p:nvPr/>
            </p:nvGrpSpPr>
            <p:grpSpPr bwMode="auto">
              <a:xfrm>
                <a:off x="2001" y="1822"/>
                <a:ext cx="322" cy="212"/>
                <a:chOff x="2001" y="1739"/>
                <a:chExt cx="322" cy="212"/>
              </a:xfrm>
            </p:grpSpPr>
            <p:sp>
              <p:nvSpPr>
                <p:cNvPr id="76" name="Rectangle 18"/>
                <p:cNvSpPr>
                  <a:spLocks noChangeArrowheads="1"/>
                </p:cNvSpPr>
                <p:nvPr/>
              </p:nvSpPr>
              <p:spPr bwMode="auto">
                <a:xfrm>
                  <a:off x="2021" y="1746"/>
                  <a:ext cx="302" cy="200"/>
                </a:xfrm>
                <a:prstGeom prst="rect">
                  <a:avLst/>
                </a:prstGeom>
                <a:solidFill>
                  <a:srgbClr val="0F6FC6"/>
                </a:solidFill>
                <a:ln w="12700">
                  <a:solidFill>
                    <a:sysClr val="windowText" lastClr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ZapfDingbats" pitchFamily="82" charset="2"/>
                  </a:endParaRPr>
                </a:p>
              </p:txBody>
            </p:sp>
            <p:sp>
              <p:nvSpPr>
                <p:cNvPr id="7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001" y="1739"/>
                  <a:ext cx="268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Garamond" pitchFamily="18" charset="0"/>
                    </a:rPr>
                    <a:t>BS</a:t>
                  </a:r>
                </a:p>
              </p:txBody>
            </p:sp>
          </p:grpSp>
          <p:sp>
            <p:nvSpPr>
              <p:cNvPr id="75" name="Line 20"/>
              <p:cNvSpPr>
                <a:spLocks noChangeShapeType="1"/>
              </p:cNvSpPr>
              <p:nvPr/>
            </p:nvSpPr>
            <p:spPr bwMode="auto">
              <a:xfrm flipV="1">
                <a:off x="2258" y="1747"/>
                <a:ext cx="0" cy="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ZapfDingbats" pitchFamily="82" charset="2"/>
                </a:endParaRPr>
              </a:p>
            </p:txBody>
          </p:sp>
        </p:grp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9340670" y="2727197"/>
              <a:ext cx="248073" cy="408808"/>
            </a:xfrm>
            <a:custGeom>
              <a:avLst/>
              <a:gdLst>
                <a:gd name="T0" fmla="*/ 0 w 211"/>
                <a:gd name="T1" fmla="*/ 0 h 302"/>
                <a:gd name="T2" fmla="*/ 2147483647 w 211"/>
                <a:gd name="T3" fmla="*/ 2147483647 h 302"/>
                <a:gd name="T4" fmla="*/ 0 60000 65536"/>
                <a:gd name="T5" fmla="*/ 0 60000 65536"/>
                <a:gd name="T6" fmla="*/ 0 w 211"/>
                <a:gd name="T7" fmla="*/ 0 h 302"/>
                <a:gd name="T8" fmla="*/ 211 w 211"/>
                <a:gd name="T9" fmla="*/ 302 h 30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1" h="302">
                  <a:moveTo>
                    <a:pt x="0" y="0"/>
                  </a:moveTo>
                  <a:cubicBezTo>
                    <a:pt x="89" y="126"/>
                    <a:pt x="179" y="253"/>
                    <a:pt x="211" y="302"/>
                  </a:cubicBezTo>
                </a:path>
              </a:pathLst>
            </a:custGeom>
            <a:noFill/>
            <a:ln w="19050">
              <a:solidFill>
                <a:srgbClr val="0033CC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apfDingbats" pitchFamily="82" charset="2"/>
              </a:endParaRPr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 flipH="1" flipV="1">
              <a:off x="10609251" y="2493013"/>
              <a:ext cx="269235" cy="320820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apfDingbats" pitchFamily="82" charset="2"/>
              </a:endParaRPr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9000126" y="4176978"/>
              <a:ext cx="782607" cy="483260"/>
            </a:xfrm>
            <a:prstGeom prst="rect">
              <a:avLst/>
            </a:prstGeom>
            <a:noFill/>
            <a:ln w="28575">
              <a:solidFill>
                <a:srgbClr val="0033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apfDingbats" pitchFamily="82" charset="2"/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8808159" y="3098103"/>
              <a:ext cx="376224" cy="1386158"/>
            </a:xfrm>
            <a:custGeom>
              <a:avLst/>
              <a:gdLst>
                <a:gd name="T0" fmla="*/ 2147483647 w 320"/>
                <a:gd name="T1" fmla="*/ 0 h 1024"/>
                <a:gd name="T2" fmla="*/ 2147483647 w 320"/>
                <a:gd name="T3" fmla="*/ 2147483647 h 1024"/>
                <a:gd name="T4" fmla="*/ 2147483647 w 320"/>
                <a:gd name="T5" fmla="*/ 2147483647 h 1024"/>
                <a:gd name="T6" fmla="*/ 2147483647 w 320"/>
                <a:gd name="T7" fmla="*/ 2147483647 h 1024"/>
                <a:gd name="T8" fmla="*/ 2147483647 w 320"/>
                <a:gd name="T9" fmla="*/ 2147483647 h 1024"/>
                <a:gd name="T10" fmla="*/ 0 w 320"/>
                <a:gd name="T11" fmla="*/ 2147483647 h 1024"/>
                <a:gd name="T12" fmla="*/ 2147483647 w 320"/>
                <a:gd name="T13" fmla="*/ 2147483647 h 1024"/>
                <a:gd name="T14" fmla="*/ 2147483647 w 320"/>
                <a:gd name="T15" fmla="*/ 2147483647 h 10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0"/>
                <a:gd name="T25" fmla="*/ 0 h 1024"/>
                <a:gd name="T26" fmla="*/ 320 w 320"/>
                <a:gd name="T27" fmla="*/ 1024 h 10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0" h="1024">
                  <a:moveTo>
                    <a:pt x="320" y="0"/>
                  </a:moveTo>
                  <a:cubicBezTo>
                    <a:pt x="302" y="3"/>
                    <a:pt x="283" y="3"/>
                    <a:pt x="265" y="9"/>
                  </a:cubicBezTo>
                  <a:cubicBezTo>
                    <a:pt x="215" y="26"/>
                    <a:pt x="172" y="81"/>
                    <a:pt x="128" y="110"/>
                  </a:cubicBezTo>
                  <a:cubicBezTo>
                    <a:pt x="98" y="153"/>
                    <a:pt x="65" y="194"/>
                    <a:pt x="36" y="238"/>
                  </a:cubicBezTo>
                  <a:cubicBezTo>
                    <a:pt x="25" y="254"/>
                    <a:pt x="18" y="293"/>
                    <a:pt x="18" y="293"/>
                  </a:cubicBezTo>
                  <a:cubicBezTo>
                    <a:pt x="13" y="360"/>
                    <a:pt x="0" y="427"/>
                    <a:pt x="0" y="494"/>
                  </a:cubicBezTo>
                  <a:cubicBezTo>
                    <a:pt x="0" y="643"/>
                    <a:pt x="37" y="776"/>
                    <a:pt x="82" y="915"/>
                  </a:cubicBezTo>
                  <a:cubicBezTo>
                    <a:pt x="93" y="949"/>
                    <a:pt x="145" y="996"/>
                    <a:pt x="173" y="1024"/>
                  </a:cubicBezTo>
                </a:path>
              </a:pathLst>
            </a:custGeom>
            <a:noFill/>
            <a:ln w="19050">
              <a:solidFill>
                <a:srgbClr val="CC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apfDingbats" pitchFamily="82" charset="2"/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9685151" y="3123823"/>
              <a:ext cx="957020" cy="1063984"/>
            </a:xfrm>
            <a:custGeom>
              <a:avLst/>
              <a:gdLst>
                <a:gd name="T0" fmla="*/ 2147483647 w 814"/>
                <a:gd name="T1" fmla="*/ 0 h 786"/>
                <a:gd name="T2" fmla="*/ 2147483647 w 814"/>
                <a:gd name="T3" fmla="*/ 2147483647 h 786"/>
                <a:gd name="T4" fmla="*/ 2147483647 w 814"/>
                <a:gd name="T5" fmla="*/ 2147483647 h 786"/>
                <a:gd name="T6" fmla="*/ 2147483647 w 814"/>
                <a:gd name="T7" fmla="*/ 2147483647 h 786"/>
                <a:gd name="T8" fmla="*/ 2147483647 w 814"/>
                <a:gd name="T9" fmla="*/ 2147483647 h 786"/>
                <a:gd name="T10" fmla="*/ 2147483647 w 814"/>
                <a:gd name="T11" fmla="*/ 2147483647 h 786"/>
                <a:gd name="T12" fmla="*/ 2147483647 w 814"/>
                <a:gd name="T13" fmla="*/ 2147483647 h 786"/>
                <a:gd name="T14" fmla="*/ 2147483647 w 814"/>
                <a:gd name="T15" fmla="*/ 2147483647 h 786"/>
                <a:gd name="T16" fmla="*/ 0 w 814"/>
                <a:gd name="T17" fmla="*/ 2147483647 h 786"/>
                <a:gd name="T18" fmla="*/ 2147483647 w 814"/>
                <a:gd name="T19" fmla="*/ 2147483647 h 7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14"/>
                <a:gd name="T31" fmla="*/ 0 h 786"/>
                <a:gd name="T32" fmla="*/ 814 w 814"/>
                <a:gd name="T33" fmla="*/ 786 h 7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14" h="786">
                  <a:moveTo>
                    <a:pt x="814" y="0"/>
                  </a:moveTo>
                  <a:cubicBezTo>
                    <a:pt x="753" y="20"/>
                    <a:pt x="722" y="28"/>
                    <a:pt x="658" y="36"/>
                  </a:cubicBezTo>
                  <a:cubicBezTo>
                    <a:pt x="563" y="68"/>
                    <a:pt x="472" y="101"/>
                    <a:pt x="375" y="128"/>
                  </a:cubicBezTo>
                  <a:cubicBezTo>
                    <a:pt x="348" y="145"/>
                    <a:pt x="317" y="153"/>
                    <a:pt x="292" y="173"/>
                  </a:cubicBezTo>
                  <a:cubicBezTo>
                    <a:pt x="261" y="198"/>
                    <a:pt x="233" y="241"/>
                    <a:pt x="210" y="274"/>
                  </a:cubicBezTo>
                  <a:cubicBezTo>
                    <a:pt x="201" y="286"/>
                    <a:pt x="193" y="299"/>
                    <a:pt x="183" y="310"/>
                  </a:cubicBezTo>
                  <a:cubicBezTo>
                    <a:pt x="174" y="320"/>
                    <a:pt x="163" y="328"/>
                    <a:pt x="155" y="338"/>
                  </a:cubicBezTo>
                  <a:cubicBezTo>
                    <a:pt x="108" y="399"/>
                    <a:pt x="78" y="468"/>
                    <a:pt x="36" y="530"/>
                  </a:cubicBezTo>
                  <a:cubicBezTo>
                    <a:pt x="14" y="597"/>
                    <a:pt x="17" y="671"/>
                    <a:pt x="0" y="740"/>
                  </a:cubicBezTo>
                  <a:cubicBezTo>
                    <a:pt x="3" y="755"/>
                    <a:pt x="9" y="786"/>
                    <a:pt x="9" y="786"/>
                  </a:cubicBezTo>
                </a:path>
              </a:pathLst>
            </a:cu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apfDingbats" pitchFamily="82" charset="2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10410557" y="4308283"/>
              <a:ext cx="731285" cy="461601"/>
            </a:xfrm>
            <a:prstGeom prst="rect">
              <a:avLst/>
            </a:prstGeom>
            <a:noFill/>
            <a:ln w="28575">
              <a:solidFill>
                <a:srgbClr val="0033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apfDingbats" pitchFamily="82" charset="2"/>
              </a:endParaRPr>
            </a:p>
          </p:txBody>
        </p:sp>
        <p:sp>
          <p:nvSpPr>
            <p:cNvPr id="32" name="Text Box 29"/>
            <p:cNvSpPr txBox="1">
              <a:spLocks noChangeArrowheads="1"/>
            </p:cNvSpPr>
            <p:nvPr/>
          </p:nvSpPr>
          <p:spPr bwMode="auto">
            <a:xfrm>
              <a:off x="10381549" y="4325947"/>
              <a:ext cx="803321" cy="4516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itchFamily="18" charset="0"/>
                </a:rPr>
                <a:t>Phone</a:t>
              </a:r>
            </a:p>
            <a:p>
              <a:pPr marL="0" marR="0" lvl="0" indent="0" algn="ctr" defTabSz="91440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itchFamily="18" charset="0"/>
                </a:rPr>
                <a:t>System</a:t>
              </a: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11829625" y="4158026"/>
              <a:ext cx="856235" cy="502212"/>
            </a:xfrm>
            <a:prstGeom prst="rect">
              <a:avLst/>
            </a:prstGeom>
            <a:noFill/>
            <a:ln w="28575">
              <a:solidFill>
                <a:srgbClr val="0033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apfDingbats" pitchFamily="82" charset="2"/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12984166" y="4310991"/>
              <a:ext cx="1516653" cy="1533708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apfDingbats" pitchFamily="82" charset="2"/>
              </a:endParaRPr>
            </a:p>
          </p:txBody>
        </p:sp>
        <p:grpSp>
          <p:nvGrpSpPr>
            <p:cNvPr id="35" name="Group 34"/>
            <p:cNvGrpSpPr>
              <a:grpSpLocks/>
            </p:cNvGrpSpPr>
            <p:nvPr/>
          </p:nvGrpSpPr>
          <p:grpSpPr bwMode="auto">
            <a:xfrm>
              <a:off x="13503829" y="4987825"/>
              <a:ext cx="378576" cy="388504"/>
              <a:chOff x="2001" y="1747"/>
              <a:chExt cx="322" cy="287"/>
            </a:xfrm>
          </p:grpSpPr>
          <p:grpSp>
            <p:nvGrpSpPr>
              <p:cNvPr id="70" name="Group 35"/>
              <p:cNvGrpSpPr>
                <a:grpSpLocks/>
              </p:cNvGrpSpPr>
              <p:nvPr/>
            </p:nvGrpSpPr>
            <p:grpSpPr bwMode="auto">
              <a:xfrm>
                <a:off x="2001" y="1822"/>
                <a:ext cx="322" cy="212"/>
                <a:chOff x="2001" y="1739"/>
                <a:chExt cx="322" cy="212"/>
              </a:xfrm>
            </p:grpSpPr>
            <p:sp>
              <p:nvSpPr>
                <p:cNvPr id="72" name="Rectangle 36"/>
                <p:cNvSpPr>
                  <a:spLocks noChangeArrowheads="1"/>
                </p:cNvSpPr>
                <p:nvPr/>
              </p:nvSpPr>
              <p:spPr bwMode="auto">
                <a:xfrm>
                  <a:off x="2021" y="1746"/>
                  <a:ext cx="302" cy="200"/>
                </a:xfrm>
                <a:prstGeom prst="rect">
                  <a:avLst/>
                </a:prstGeom>
                <a:solidFill>
                  <a:srgbClr val="0F6FC6"/>
                </a:solidFill>
                <a:ln w="12700">
                  <a:solidFill>
                    <a:sysClr val="windowText" lastClr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ZapfDingbats" pitchFamily="82" charset="2"/>
                  </a:endParaRPr>
                </a:p>
              </p:txBody>
            </p:sp>
            <p:sp>
              <p:nvSpPr>
                <p:cNvPr id="73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001" y="1739"/>
                  <a:ext cx="268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Garamond" pitchFamily="18" charset="0"/>
                    </a:rPr>
                    <a:t>BS</a:t>
                  </a:r>
                </a:p>
              </p:txBody>
            </p:sp>
          </p:grpSp>
          <p:sp>
            <p:nvSpPr>
              <p:cNvPr id="71" name="Line 38"/>
              <p:cNvSpPr>
                <a:spLocks noChangeShapeType="1"/>
              </p:cNvSpPr>
              <p:nvPr/>
            </p:nvSpPr>
            <p:spPr bwMode="auto">
              <a:xfrm flipV="1">
                <a:off x="2258" y="1747"/>
                <a:ext cx="0" cy="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ZapfDingbats" pitchFamily="82" charset="2"/>
                </a:endParaRPr>
              </a:p>
            </p:txBody>
          </p:sp>
        </p:grpSp>
        <p:grpSp>
          <p:nvGrpSpPr>
            <p:cNvPr id="36" name="Group 39"/>
            <p:cNvGrpSpPr>
              <a:grpSpLocks/>
            </p:cNvGrpSpPr>
            <p:nvPr/>
          </p:nvGrpSpPr>
          <p:grpSpPr bwMode="auto">
            <a:xfrm>
              <a:off x="13182859" y="4634518"/>
              <a:ext cx="402090" cy="323526"/>
              <a:chOff x="2231" y="1386"/>
              <a:chExt cx="342" cy="239"/>
            </a:xfrm>
          </p:grpSpPr>
          <p:pic>
            <p:nvPicPr>
              <p:cNvPr id="68" name="Picture 40" descr="C:\Program Files\Common Files\Microsoft Shared\Clipart\cagcat50\tn00332_.wmf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231" y="1455"/>
                <a:ext cx="342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9" name="Line 41"/>
              <p:cNvSpPr>
                <a:spLocks noChangeShapeType="1"/>
              </p:cNvSpPr>
              <p:nvPr/>
            </p:nvSpPr>
            <p:spPr bwMode="auto">
              <a:xfrm flipV="1">
                <a:off x="2427" y="1386"/>
                <a:ext cx="0" cy="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ZapfDingbats" pitchFamily="82" charset="2"/>
                </a:endParaRPr>
              </a:p>
            </p:txBody>
          </p:sp>
        </p:grpSp>
        <p:sp>
          <p:nvSpPr>
            <p:cNvPr id="37" name="Line 42"/>
            <p:cNvSpPr>
              <a:spLocks noChangeShapeType="1"/>
            </p:cNvSpPr>
            <p:nvPr/>
          </p:nvSpPr>
          <p:spPr bwMode="auto">
            <a:xfrm flipH="1" flipV="1">
              <a:off x="13494420" y="4641286"/>
              <a:ext cx="269235" cy="320821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apfDingbats" pitchFamily="82" charset="2"/>
              </a:endParaRPr>
            </a:p>
          </p:txBody>
        </p:sp>
        <p:sp>
          <p:nvSpPr>
            <p:cNvPr id="38" name="Text Box 43"/>
            <p:cNvSpPr txBox="1">
              <a:spLocks noChangeArrowheads="1"/>
            </p:cNvSpPr>
            <p:nvPr/>
          </p:nvSpPr>
          <p:spPr bwMode="auto">
            <a:xfrm>
              <a:off x="8948258" y="1867209"/>
              <a:ext cx="935858" cy="31269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itchFamily="18" charset="0"/>
                </a:rPr>
                <a:t>San Francisco</a:t>
              </a:r>
            </a:p>
          </p:txBody>
        </p:sp>
        <p:sp>
          <p:nvSpPr>
            <p:cNvPr id="39" name="Text Box 44"/>
            <p:cNvSpPr txBox="1">
              <a:spLocks noChangeArrowheads="1"/>
            </p:cNvSpPr>
            <p:nvPr/>
          </p:nvSpPr>
          <p:spPr bwMode="auto">
            <a:xfrm>
              <a:off x="13253805" y="3994571"/>
              <a:ext cx="673582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itchFamily="18" charset="0"/>
                </a:rPr>
                <a:t>Paris</a:t>
              </a:r>
            </a:p>
          </p:txBody>
        </p:sp>
        <p:sp>
          <p:nvSpPr>
            <p:cNvPr id="40" name="Freeform 45"/>
            <p:cNvSpPr>
              <a:spLocks/>
            </p:cNvSpPr>
            <p:nvPr/>
          </p:nvSpPr>
          <p:spPr bwMode="auto">
            <a:xfrm>
              <a:off x="12318719" y="4657530"/>
              <a:ext cx="1302676" cy="632164"/>
            </a:xfrm>
            <a:custGeom>
              <a:avLst/>
              <a:gdLst>
                <a:gd name="T0" fmla="*/ 0 w 1108"/>
                <a:gd name="T1" fmla="*/ 0 h 467"/>
                <a:gd name="T2" fmla="*/ 2147483647 w 1108"/>
                <a:gd name="T3" fmla="*/ 2147483647 h 467"/>
                <a:gd name="T4" fmla="*/ 2147483647 w 1108"/>
                <a:gd name="T5" fmla="*/ 2147483647 h 467"/>
                <a:gd name="T6" fmla="*/ 2147483647 w 1108"/>
                <a:gd name="T7" fmla="*/ 2147483647 h 467"/>
                <a:gd name="T8" fmla="*/ 2147483647 w 1108"/>
                <a:gd name="T9" fmla="*/ 2147483647 h 467"/>
                <a:gd name="T10" fmla="*/ 2147483647 w 1108"/>
                <a:gd name="T11" fmla="*/ 2147483647 h 467"/>
                <a:gd name="T12" fmla="*/ 2147483647 w 1108"/>
                <a:gd name="T13" fmla="*/ 2147483647 h 467"/>
                <a:gd name="T14" fmla="*/ 2147483647 w 1108"/>
                <a:gd name="T15" fmla="*/ 2147483647 h 467"/>
                <a:gd name="T16" fmla="*/ 2147483647 w 1108"/>
                <a:gd name="T17" fmla="*/ 2147483647 h 467"/>
                <a:gd name="T18" fmla="*/ 2147483647 w 1108"/>
                <a:gd name="T19" fmla="*/ 2147483647 h 4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08"/>
                <a:gd name="T31" fmla="*/ 0 h 467"/>
                <a:gd name="T32" fmla="*/ 1108 w 1108"/>
                <a:gd name="T33" fmla="*/ 467 h 4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08" h="467">
                  <a:moveTo>
                    <a:pt x="0" y="0"/>
                  </a:moveTo>
                  <a:cubicBezTo>
                    <a:pt x="3" y="9"/>
                    <a:pt x="7" y="18"/>
                    <a:pt x="9" y="28"/>
                  </a:cubicBezTo>
                  <a:cubicBezTo>
                    <a:pt x="13" y="49"/>
                    <a:pt x="12" y="71"/>
                    <a:pt x="18" y="92"/>
                  </a:cubicBezTo>
                  <a:cubicBezTo>
                    <a:pt x="25" y="117"/>
                    <a:pt x="50" y="134"/>
                    <a:pt x="64" y="156"/>
                  </a:cubicBezTo>
                  <a:cubicBezTo>
                    <a:pt x="89" y="195"/>
                    <a:pt x="112" y="241"/>
                    <a:pt x="146" y="275"/>
                  </a:cubicBezTo>
                  <a:cubicBezTo>
                    <a:pt x="191" y="320"/>
                    <a:pt x="239" y="322"/>
                    <a:pt x="292" y="348"/>
                  </a:cubicBezTo>
                  <a:cubicBezTo>
                    <a:pt x="401" y="402"/>
                    <a:pt x="510" y="422"/>
                    <a:pt x="630" y="439"/>
                  </a:cubicBezTo>
                  <a:cubicBezTo>
                    <a:pt x="684" y="456"/>
                    <a:pt x="741" y="449"/>
                    <a:pt x="795" y="467"/>
                  </a:cubicBezTo>
                  <a:cubicBezTo>
                    <a:pt x="827" y="462"/>
                    <a:pt x="906" y="448"/>
                    <a:pt x="932" y="448"/>
                  </a:cubicBezTo>
                  <a:cubicBezTo>
                    <a:pt x="1108" y="448"/>
                    <a:pt x="930" y="458"/>
                    <a:pt x="1024" y="458"/>
                  </a:cubicBezTo>
                </a:path>
              </a:pathLst>
            </a:custGeom>
            <a:noFill/>
            <a:ln w="19050">
              <a:solidFill>
                <a:srgbClr val="CC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apfDingbats" pitchFamily="82" charset="2"/>
              </a:endParaRPr>
            </a:p>
          </p:txBody>
        </p:sp>
        <p:sp>
          <p:nvSpPr>
            <p:cNvPr id="41" name="Line 46"/>
            <p:cNvSpPr>
              <a:spLocks noChangeShapeType="1"/>
            </p:cNvSpPr>
            <p:nvPr/>
          </p:nvSpPr>
          <p:spPr bwMode="auto">
            <a:xfrm>
              <a:off x="9733354" y="4438236"/>
              <a:ext cx="656041" cy="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apfDingbats" pitchFamily="82" charset="2"/>
              </a:endParaRPr>
            </a:p>
          </p:txBody>
        </p:sp>
        <p:sp>
          <p:nvSpPr>
            <p:cNvPr id="42" name="Line 47"/>
            <p:cNvSpPr>
              <a:spLocks noChangeShapeType="1"/>
            </p:cNvSpPr>
            <p:nvPr/>
          </p:nvSpPr>
          <p:spPr bwMode="auto">
            <a:xfrm>
              <a:off x="11144194" y="4438236"/>
              <a:ext cx="656041" cy="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apfDingbats" pitchFamily="82" charset="2"/>
              </a:endParaRPr>
            </a:p>
          </p:txBody>
        </p:sp>
        <p:sp>
          <p:nvSpPr>
            <p:cNvPr id="43" name="Line 59"/>
            <p:cNvSpPr>
              <a:spLocks noChangeShapeType="1"/>
            </p:cNvSpPr>
            <p:nvPr/>
          </p:nvSpPr>
          <p:spPr bwMode="auto">
            <a:xfrm>
              <a:off x="9789787" y="4243307"/>
              <a:ext cx="225735" cy="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 type="triangle" w="med" len="med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apfDingbats" pitchFamily="82" charset="2"/>
              </a:endParaRPr>
            </a:p>
          </p:txBody>
        </p:sp>
        <p:sp>
          <p:nvSpPr>
            <p:cNvPr id="44" name="Line 60"/>
            <p:cNvSpPr>
              <a:spLocks noChangeShapeType="1"/>
            </p:cNvSpPr>
            <p:nvPr/>
          </p:nvSpPr>
          <p:spPr bwMode="auto">
            <a:xfrm flipV="1">
              <a:off x="10015522" y="3983402"/>
              <a:ext cx="0" cy="259904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apfDingbats" pitchFamily="82" charset="2"/>
              </a:endParaRPr>
            </a:p>
          </p:txBody>
        </p:sp>
        <p:sp>
          <p:nvSpPr>
            <p:cNvPr id="45" name="Line 61"/>
            <p:cNvSpPr>
              <a:spLocks noChangeShapeType="1"/>
            </p:cNvSpPr>
            <p:nvPr/>
          </p:nvSpPr>
          <p:spPr bwMode="auto">
            <a:xfrm>
              <a:off x="10015522" y="3983402"/>
              <a:ext cx="395036" cy="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apfDingbats" pitchFamily="82" charset="2"/>
              </a:endParaRPr>
            </a:p>
          </p:txBody>
        </p:sp>
        <p:sp>
          <p:nvSpPr>
            <p:cNvPr id="46" name="Text Box 29"/>
            <p:cNvSpPr txBox="1">
              <a:spLocks noChangeArrowheads="1"/>
            </p:cNvSpPr>
            <p:nvPr/>
          </p:nvSpPr>
          <p:spPr bwMode="auto">
            <a:xfrm>
              <a:off x="8937532" y="4231821"/>
              <a:ext cx="934790" cy="43704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itchFamily="18" charset="0"/>
                </a:rPr>
                <a:t>N</a:t>
              </a:r>
              <a:r>
                <a:rPr kumimoji="0" lang="en-US" sz="16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itchFamily="18" charset="0"/>
                </a:rPr>
                <a:t>th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itchFamily="18" charset="0"/>
                </a:rPr>
                <a:t>-Gen</a:t>
              </a:r>
            </a:p>
            <a:p>
              <a:pPr marL="0" marR="0" lvl="0" indent="0" algn="ctr" defTabSz="91440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itchFamily="18" charset="0"/>
                </a:rPr>
                <a:t>Cellular</a:t>
              </a:r>
            </a:p>
          </p:txBody>
        </p:sp>
        <p:sp>
          <p:nvSpPr>
            <p:cNvPr id="47" name="Text Box 29"/>
            <p:cNvSpPr txBox="1">
              <a:spLocks noChangeArrowheads="1"/>
            </p:cNvSpPr>
            <p:nvPr/>
          </p:nvSpPr>
          <p:spPr bwMode="auto">
            <a:xfrm>
              <a:off x="11781078" y="4232249"/>
              <a:ext cx="961053" cy="43704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itchFamily="18" charset="0"/>
                </a:rPr>
                <a:t>N</a:t>
              </a:r>
              <a:r>
                <a:rPr kumimoji="0" lang="en-US" sz="16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itchFamily="18" charset="0"/>
                </a:rPr>
                <a:t>th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itchFamily="18" charset="0"/>
                </a:rPr>
                <a:t>-Gen</a:t>
              </a:r>
            </a:p>
            <a:p>
              <a:pPr marL="0" marR="0" lvl="0" indent="0" algn="ctr" defTabSz="91440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itchFamily="18" charset="0"/>
                </a:rPr>
                <a:t>Cellular</a:t>
              </a:r>
            </a:p>
          </p:txBody>
        </p:sp>
        <p:grpSp>
          <p:nvGrpSpPr>
            <p:cNvPr id="48" name="Group 81"/>
            <p:cNvGrpSpPr>
              <a:grpSpLocks/>
            </p:cNvGrpSpPr>
            <p:nvPr/>
          </p:nvGrpSpPr>
          <p:grpSpPr bwMode="auto">
            <a:xfrm>
              <a:off x="10258120" y="3529718"/>
              <a:ext cx="1478234" cy="781273"/>
              <a:chOff x="64988" y="3032410"/>
              <a:chExt cx="1478426" cy="781040"/>
            </a:xfrm>
          </p:grpSpPr>
          <p:sp>
            <p:nvSpPr>
              <p:cNvPr id="66" name="Explosion 2 65"/>
              <p:cNvSpPr/>
              <p:nvPr/>
            </p:nvSpPr>
            <p:spPr bwMode="auto">
              <a:xfrm rot="719229">
                <a:off x="64465" y="3032875"/>
                <a:ext cx="1479742" cy="780817"/>
              </a:xfrm>
              <a:prstGeom prst="irregularSeal2">
                <a:avLst/>
              </a:prstGeom>
              <a:solidFill>
                <a:srgbClr val="FF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ZapfDingbats" pitchFamily="82" charset="2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83568" y="3285212"/>
                <a:ext cx="904993" cy="33803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itchFamily="18" charset="0"/>
                  </a:rPr>
                  <a:t>Internet</a:t>
                </a:r>
              </a:p>
            </p:txBody>
          </p:sp>
        </p:grpSp>
        <p:pic>
          <p:nvPicPr>
            <p:cNvPr id="49" name="Picture 4" descr="http://tbn2.google.com/images?q=tbn:6dGyszhYJVZHbM:http://www.global-b2b-network.com/direct/dbimage/50034985/Cordless_Phone.jp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9733354" y="4978917"/>
              <a:ext cx="865411" cy="865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Freeform 55"/>
            <p:cNvSpPr>
              <a:spLocks/>
            </p:cNvSpPr>
            <p:nvPr/>
          </p:nvSpPr>
          <p:spPr bwMode="auto">
            <a:xfrm>
              <a:off x="10410557" y="4763116"/>
              <a:ext cx="430306" cy="795958"/>
            </a:xfrm>
            <a:custGeom>
              <a:avLst/>
              <a:gdLst>
                <a:gd name="T0" fmla="*/ 0 w 366"/>
                <a:gd name="T1" fmla="*/ 2147483647 h 588"/>
                <a:gd name="T2" fmla="*/ 2147483647 w 366"/>
                <a:gd name="T3" fmla="*/ 2147483647 h 588"/>
                <a:gd name="T4" fmla="*/ 2147483647 w 366"/>
                <a:gd name="T5" fmla="*/ 2147483647 h 588"/>
                <a:gd name="T6" fmla="*/ 2147483647 w 366"/>
                <a:gd name="T7" fmla="*/ 2147483647 h 588"/>
                <a:gd name="T8" fmla="*/ 2147483647 w 366"/>
                <a:gd name="T9" fmla="*/ 2147483647 h 588"/>
                <a:gd name="T10" fmla="*/ 2147483647 w 366"/>
                <a:gd name="T11" fmla="*/ 2147483647 h 588"/>
                <a:gd name="T12" fmla="*/ 2147483647 w 366"/>
                <a:gd name="T13" fmla="*/ 2147483647 h 588"/>
                <a:gd name="T14" fmla="*/ 2147483647 w 366"/>
                <a:gd name="T15" fmla="*/ 2147483647 h 588"/>
                <a:gd name="T16" fmla="*/ 2147483647 w 366"/>
                <a:gd name="T17" fmla="*/ 2147483647 h 588"/>
                <a:gd name="T18" fmla="*/ 2147483647 w 366"/>
                <a:gd name="T19" fmla="*/ 2147483647 h 588"/>
                <a:gd name="T20" fmla="*/ 2147483647 w 366"/>
                <a:gd name="T21" fmla="*/ 0 h 5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6"/>
                <a:gd name="T34" fmla="*/ 0 h 588"/>
                <a:gd name="T35" fmla="*/ 366 w 366"/>
                <a:gd name="T36" fmla="*/ 588 h 5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6" h="588">
                  <a:moveTo>
                    <a:pt x="0" y="567"/>
                  </a:moveTo>
                  <a:cubicBezTo>
                    <a:pt x="18" y="573"/>
                    <a:pt x="36" y="588"/>
                    <a:pt x="55" y="586"/>
                  </a:cubicBezTo>
                  <a:cubicBezTo>
                    <a:pt x="74" y="584"/>
                    <a:pt x="92" y="573"/>
                    <a:pt x="110" y="567"/>
                  </a:cubicBezTo>
                  <a:cubicBezTo>
                    <a:pt x="119" y="564"/>
                    <a:pt x="138" y="558"/>
                    <a:pt x="138" y="558"/>
                  </a:cubicBezTo>
                  <a:cubicBezTo>
                    <a:pt x="158" y="528"/>
                    <a:pt x="163" y="497"/>
                    <a:pt x="183" y="467"/>
                  </a:cubicBezTo>
                  <a:cubicBezTo>
                    <a:pt x="191" y="416"/>
                    <a:pt x="182" y="388"/>
                    <a:pt x="192" y="339"/>
                  </a:cubicBezTo>
                  <a:cubicBezTo>
                    <a:pt x="189" y="330"/>
                    <a:pt x="182" y="321"/>
                    <a:pt x="183" y="311"/>
                  </a:cubicBezTo>
                  <a:cubicBezTo>
                    <a:pt x="186" y="284"/>
                    <a:pt x="210" y="212"/>
                    <a:pt x="220" y="183"/>
                  </a:cubicBezTo>
                  <a:cubicBezTo>
                    <a:pt x="237" y="131"/>
                    <a:pt x="217" y="148"/>
                    <a:pt x="247" y="110"/>
                  </a:cubicBezTo>
                  <a:cubicBezTo>
                    <a:pt x="265" y="87"/>
                    <a:pt x="269" y="93"/>
                    <a:pt x="293" y="74"/>
                  </a:cubicBezTo>
                  <a:cubicBezTo>
                    <a:pt x="321" y="51"/>
                    <a:pt x="335" y="17"/>
                    <a:pt x="366" y="0"/>
                  </a:cubicBezTo>
                </a:path>
              </a:pathLst>
            </a:custGeom>
            <a:noFill/>
            <a:ln w="19050">
              <a:solidFill>
                <a:srgbClr val="00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apfDingbats" pitchFamily="82" charset="2"/>
              </a:endParaRPr>
            </a:p>
          </p:txBody>
        </p:sp>
        <p:sp>
          <p:nvSpPr>
            <p:cNvPr id="51" name="Line 60"/>
            <p:cNvSpPr>
              <a:spLocks noChangeShapeType="1"/>
            </p:cNvSpPr>
            <p:nvPr/>
          </p:nvSpPr>
          <p:spPr bwMode="auto">
            <a:xfrm>
              <a:off x="12193665" y="3896656"/>
              <a:ext cx="0" cy="259904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apfDingbats" pitchFamily="82" charset="2"/>
              </a:endParaRPr>
            </a:p>
          </p:txBody>
        </p:sp>
        <p:sp>
          <p:nvSpPr>
            <p:cNvPr id="52" name="Line 61"/>
            <p:cNvSpPr>
              <a:spLocks noChangeShapeType="1"/>
            </p:cNvSpPr>
            <p:nvPr/>
          </p:nvSpPr>
          <p:spPr bwMode="auto">
            <a:xfrm flipH="1" flipV="1">
              <a:off x="11785693" y="3910724"/>
              <a:ext cx="395036" cy="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prstDash val="dash"/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apfDingbats" pitchFamily="82" charset="2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12299965" y="2012381"/>
              <a:ext cx="1667078" cy="1329829"/>
              <a:chOff x="7900162" y="1723421"/>
              <a:chExt cx="5736239" cy="3952875"/>
            </a:xfrm>
          </p:grpSpPr>
          <p:pic>
            <p:nvPicPr>
              <p:cNvPr id="55" name="Picture 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71953" y="3069751"/>
                <a:ext cx="1395429" cy="127498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6" name="Group 14"/>
              <p:cNvGrpSpPr>
                <a:grpSpLocks/>
              </p:cNvGrpSpPr>
              <p:nvPr/>
            </p:nvGrpSpPr>
            <p:grpSpPr bwMode="auto">
              <a:xfrm>
                <a:off x="7900162" y="1723421"/>
                <a:ext cx="5736239" cy="3952875"/>
                <a:chOff x="1605278" y="1931988"/>
                <a:chExt cx="5859147" cy="4249737"/>
              </a:xfrm>
            </p:grpSpPr>
            <p:pic>
              <p:nvPicPr>
                <p:cNvPr id="57" name="Picture 10" descr="KodakWiFiCamera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b="25346"/>
                <a:stretch>
                  <a:fillRect/>
                </a:stretch>
              </p:blipFill>
              <p:spPr bwMode="auto">
                <a:xfrm>
                  <a:off x="1605278" y="3572471"/>
                  <a:ext cx="1444625" cy="8620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8" name="Picture 8" descr="NokiaE90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992813" y="1989138"/>
                  <a:ext cx="1471612" cy="11001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9" name="Picture 13" descr="playstation3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924050" y="4592638"/>
                  <a:ext cx="1423988" cy="158908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" name="Picture 3" descr="Image-0047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619500" y="2222501"/>
                  <a:ext cx="1895475" cy="36845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1" name="Oval 7"/>
                <p:cNvSpPr>
                  <a:spLocks/>
                </p:cNvSpPr>
                <p:nvPr/>
              </p:nvSpPr>
              <p:spPr bwMode="auto">
                <a:xfrm rot="8722276">
                  <a:off x="2233613" y="3159125"/>
                  <a:ext cx="4518025" cy="1219200"/>
                </a:xfrm>
                <a:prstGeom prst="ellips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ZapfDingbats" pitchFamily="82" charset="2"/>
                  </a:endParaRPr>
                </a:p>
              </p:txBody>
            </p:sp>
            <p:pic>
              <p:nvPicPr>
                <p:cNvPr id="62" name="Picture 9" descr="microsoft_zune_2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5866456" y="4958652"/>
                  <a:ext cx="687388" cy="12207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3" name="Picture 11" descr="Notebook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1712913" y="1931988"/>
                  <a:ext cx="1550987" cy="13541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4" name="Oval 5"/>
                <p:cNvSpPr>
                  <a:spLocks/>
                </p:cNvSpPr>
                <p:nvPr/>
              </p:nvSpPr>
              <p:spPr bwMode="auto">
                <a:xfrm rot="2091974">
                  <a:off x="2244914" y="3103317"/>
                  <a:ext cx="4344987" cy="1864482"/>
                </a:xfrm>
                <a:prstGeom prst="ellips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ZapfDingbats" pitchFamily="82" charset="2"/>
                  </a:endParaRPr>
                </a:p>
              </p:txBody>
            </p:sp>
            <p:sp>
              <p:nvSpPr>
                <p:cNvPr id="65" name="Oval 6"/>
                <p:cNvSpPr>
                  <a:spLocks/>
                </p:cNvSpPr>
                <p:nvPr/>
              </p:nvSpPr>
              <p:spPr bwMode="auto">
                <a:xfrm rot="10800000">
                  <a:off x="2636043" y="3489325"/>
                  <a:ext cx="3574106" cy="1219200"/>
                </a:xfrm>
                <a:prstGeom prst="ellips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ZapfDingbats" pitchFamily="82" charset="2"/>
                  </a:endParaRPr>
                </a:p>
              </p:txBody>
            </p:sp>
          </p:grpSp>
        </p:grpSp>
        <p:sp>
          <p:nvSpPr>
            <p:cNvPr id="54" name="TextBox 53"/>
            <p:cNvSpPr txBox="1"/>
            <p:nvPr/>
          </p:nvSpPr>
          <p:spPr>
            <a:xfrm>
              <a:off x="11520977" y="3459429"/>
              <a:ext cx="2926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LTE backbone is  </a:t>
              </a:r>
              <a:r>
                <a:rPr kumimoji="0" lang="en-US" sz="18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the Internet</a:t>
              </a:r>
            </a:p>
          </p:txBody>
        </p:sp>
      </p:grpSp>
      <p:sp>
        <p:nvSpPr>
          <p:cNvPr id="86" name="Text Box 48"/>
          <p:cNvSpPr txBox="1">
            <a:spLocks noChangeArrowheads="1"/>
          </p:cNvSpPr>
          <p:nvPr/>
        </p:nvSpPr>
        <p:spPr bwMode="auto">
          <a:xfrm>
            <a:off x="568325" y="1610380"/>
            <a:ext cx="5089855" cy="523220"/>
          </a:xfrm>
          <a:prstGeom prst="rect">
            <a:avLst/>
          </a:prstGeom>
          <a:solidFill>
            <a:sysClr val="window" lastClr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Everything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 wireless in one device</a:t>
            </a: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Calibri"/>
              <a:cs typeface="Times New Roman" pitchFamily="18" charset="0"/>
            </a:endParaRPr>
          </a:p>
        </p:txBody>
      </p:sp>
      <p:sp>
        <p:nvSpPr>
          <p:cNvPr id="17" name="Text Box 48"/>
          <p:cNvSpPr txBox="1">
            <a:spLocks noChangeArrowheads="1"/>
          </p:cNvSpPr>
          <p:nvPr/>
        </p:nvSpPr>
        <p:spPr bwMode="auto">
          <a:xfrm>
            <a:off x="456385" y="1600200"/>
            <a:ext cx="8574078" cy="523220"/>
          </a:xfrm>
          <a:prstGeom prst="rect">
            <a:avLst/>
          </a:prstGeom>
          <a:solidFill>
            <a:sysClr val="window" lastClr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Burden for this performance is on the backbone network</a:t>
            </a:r>
          </a:p>
        </p:txBody>
      </p:sp>
    </p:spTree>
    <p:extLst>
      <p:ext uri="{BB962C8B-B14F-4D97-AF65-F5344CB8AC3E}">
        <p14:creationId xmlns:p14="http://schemas.microsoft.com/office/powerpoint/2010/main" val="247899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59"/>
          <p:cNvSpPr>
            <a:spLocks noChangeShapeType="1"/>
          </p:cNvSpPr>
          <p:nvPr/>
        </p:nvSpPr>
        <p:spPr bwMode="auto">
          <a:xfrm flipH="1">
            <a:off x="5943600" y="4916488"/>
            <a:ext cx="928688" cy="808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285750"/>
            <a:ext cx="8520113" cy="11430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 smtClean="0"/>
              <a:t>Cellular Systems:</a:t>
            </a:r>
            <a:br>
              <a:rPr lang="en-US" sz="4400" smtClean="0"/>
            </a:br>
            <a:r>
              <a:rPr lang="en-US" sz="4000" smtClean="0"/>
              <a:t>Reuse channels to maximize capacity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534400" cy="898525"/>
          </a:xfrm>
          <a:noFill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000" dirty="0" smtClean="0"/>
              <a:t>Geographic region divided into cells</a:t>
            </a:r>
          </a:p>
          <a:p>
            <a:pPr>
              <a:lnSpc>
                <a:spcPct val="60000"/>
              </a:lnSpc>
            </a:pPr>
            <a:r>
              <a:rPr lang="en-US" sz="2000" dirty="0" smtClean="0"/>
              <a:t>Frequency/timeslots/codes reused at spatially-separated locations.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Co-channel interference between same color cells (reuse 1 common now).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Base stations/MTSOs coordinate handoff and control functions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Shrinking cell size increases capacity, as well as networking burden</a:t>
            </a:r>
          </a:p>
        </p:txBody>
      </p:sp>
      <p:sp>
        <p:nvSpPr>
          <p:cNvPr id="23557" name="Line 4"/>
          <p:cNvSpPr>
            <a:spLocks noChangeShapeType="1"/>
          </p:cNvSpPr>
          <p:nvPr/>
        </p:nvSpPr>
        <p:spPr bwMode="auto">
          <a:xfrm>
            <a:off x="3868738" y="4795838"/>
            <a:ext cx="0" cy="1143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Line 5"/>
          <p:cNvSpPr>
            <a:spLocks noChangeShapeType="1"/>
          </p:cNvSpPr>
          <p:nvPr/>
        </p:nvSpPr>
        <p:spPr bwMode="auto">
          <a:xfrm>
            <a:off x="5341938" y="4768850"/>
            <a:ext cx="0" cy="1143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3559" name="Group 6"/>
          <p:cNvGrpSpPr>
            <a:grpSpLocks/>
          </p:cNvGrpSpPr>
          <p:nvPr/>
        </p:nvGrpSpPr>
        <p:grpSpPr bwMode="auto">
          <a:xfrm>
            <a:off x="990600" y="3276600"/>
            <a:ext cx="5246688" cy="3303588"/>
            <a:chOff x="412" y="1834"/>
            <a:chExt cx="3305" cy="2081"/>
          </a:xfrm>
        </p:grpSpPr>
        <p:grpSp>
          <p:nvGrpSpPr>
            <p:cNvPr id="23564" name="Group 7"/>
            <p:cNvGrpSpPr>
              <a:grpSpLocks/>
            </p:cNvGrpSpPr>
            <p:nvPr/>
          </p:nvGrpSpPr>
          <p:grpSpPr bwMode="auto">
            <a:xfrm>
              <a:off x="412" y="1834"/>
              <a:ext cx="3305" cy="2081"/>
              <a:chOff x="412" y="1834"/>
              <a:chExt cx="3305" cy="2081"/>
            </a:xfrm>
          </p:grpSpPr>
          <p:sp>
            <p:nvSpPr>
              <p:cNvPr id="23566" name="AutoShape 8"/>
              <p:cNvSpPr>
                <a:spLocks noChangeArrowheads="1"/>
              </p:cNvSpPr>
              <p:nvPr/>
            </p:nvSpPr>
            <p:spPr bwMode="auto">
              <a:xfrm>
                <a:off x="2289" y="3394"/>
                <a:ext cx="816" cy="514"/>
              </a:xfrm>
              <a:prstGeom prst="hexagon">
                <a:avLst>
                  <a:gd name="adj" fmla="val 39681"/>
                  <a:gd name="vf" fmla="val 115470"/>
                </a:avLst>
              </a:prstGeom>
              <a:solidFill>
                <a:srgbClr val="00867A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7" name="AutoShape 9"/>
              <p:cNvSpPr>
                <a:spLocks noChangeArrowheads="1"/>
              </p:cNvSpPr>
              <p:nvPr/>
            </p:nvSpPr>
            <p:spPr bwMode="auto">
              <a:xfrm>
                <a:off x="2291" y="2874"/>
                <a:ext cx="815" cy="515"/>
              </a:xfrm>
              <a:prstGeom prst="hexagon">
                <a:avLst>
                  <a:gd name="adj" fmla="val 39556"/>
                  <a:gd name="vf" fmla="val 115470"/>
                </a:avLst>
              </a:prstGeom>
              <a:solidFill>
                <a:srgbClr val="330099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8" name="AutoShape 10"/>
              <p:cNvSpPr>
                <a:spLocks noChangeArrowheads="1"/>
              </p:cNvSpPr>
              <p:nvPr/>
            </p:nvSpPr>
            <p:spPr bwMode="auto">
              <a:xfrm>
                <a:off x="1065" y="2352"/>
                <a:ext cx="815" cy="515"/>
              </a:xfrm>
              <a:prstGeom prst="hexagon">
                <a:avLst>
                  <a:gd name="adj" fmla="val 39556"/>
                  <a:gd name="vf" fmla="val 115470"/>
                </a:avLst>
              </a:prstGeom>
              <a:solidFill>
                <a:schemeClr val="accent1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9" name="AutoShape 11"/>
              <p:cNvSpPr>
                <a:spLocks noChangeArrowheads="1"/>
              </p:cNvSpPr>
              <p:nvPr/>
            </p:nvSpPr>
            <p:spPr bwMode="auto">
              <a:xfrm>
                <a:off x="459" y="3139"/>
                <a:ext cx="814" cy="514"/>
              </a:xfrm>
              <a:prstGeom prst="hexagon">
                <a:avLst>
                  <a:gd name="adj" fmla="val 39584"/>
                  <a:gd name="vf" fmla="val 115470"/>
                </a:avLst>
              </a:prstGeom>
              <a:solidFill>
                <a:schemeClr val="accent1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0" name="AutoShape 12"/>
              <p:cNvSpPr>
                <a:spLocks noChangeArrowheads="1"/>
              </p:cNvSpPr>
              <p:nvPr/>
            </p:nvSpPr>
            <p:spPr bwMode="auto">
              <a:xfrm>
                <a:off x="460" y="2613"/>
                <a:ext cx="814" cy="514"/>
              </a:xfrm>
              <a:prstGeom prst="hexagon">
                <a:avLst>
                  <a:gd name="adj" fmla="val 39584"/>
                  <a:gd name="vf" fmla="val 115470"/>
                </a:avLst>
              </a:prstGeom>
              <a:solidFill>
                <a:srgbClr val="00867A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1" name="AutoShape 13"/>
              <p:cNvSpPr>
                <a:spLocks noChangeArrowheads="1"/>
              </p:cNvSpPr>
              <p:nvPr/>
            </p:nvSpPr>
            <p:spPr bwMode="auto">
              <a:xfrm>
                <a:off x="458" y="2095"/>
                <a:ext cx="814" cy="513"/>
              </a:xfrm>
              <a:prstGeom prst="hexagon">
                <a:avLst>
                  <a:gd name="adj" fmla="val 39661"/>
                  <a:gd name="vf" fmla="val 115470"/>
                </a:avLst>
              </a:prstGeom>
              <a:solidFill>
                <a:srgbClr val="330099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2" name="Oval 14"/>
              <p:cNvSpPr>
                <a:spLocks noChangeArrowheads="1"/>
              </p:cNvSpPr>
              <p:nvPr/>
            </p:nvSpPr>
            <p:spPr bwMode="auto">
              <a:xfrm>
                <a:off x="850" y="2334"/>
                <a:ext cx="29" cy="34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3" name="Oval 15"/>
              <p:cNvSpPr>
                <a:spLocks noChangeArrowheads="1"/>
              </p:cNvSpPr>
              <p:nvPr/>
            </p:nvSpPr>
            <p:spPr bwMode="auto">
              <a:xfrm>
                <a:off x="853" y="2853"/>
                <a:ext cx="27" cy="34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4" name="Oval 16"/>
              <p:cNvSpPr>
                <a:spLocks noChangeArrowheads="1"/>
              </p:cNvSpPr>
              <p:nvPr/>
            </p:nvSpPr>
            <p:spPr bwMode="auto">
              <a:xfrm>
                <a:off x="851" y="3378"/>
                <a:ext cx="28" cy="34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5" name="Oval 17"/>
              <p:cNvSpPr>
                <a:spLocks noChangeArrowheads="1"/>
              </p:cNvSpPr>
              <p:nvPr/>
            </p:nvSpPr>
            <p:spPr bwMode="auto">
              <a:xfrm>
                <a:off x="1459" y="2592"/>
                <a:ext cx="29" cy="33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6" name="AutoShape 18"/>
              <p:cNvSpPr>
                <a:spLocks noChangeArrowheads="1"/>
              </p:cNvSpPr>
              <p:nvPr/>
            </p:nvSpPr>
            <p:spPr bwMode="auto">
              <a:xfrm>
                <a:off x="1071" y="1834"/>
                <a:ext cx="815" cy="516"/>
              </a:xfrm>
              <a:prstGeom prst="hexagon">
                <a:avLst>
                  <a:gd name="adj" fmla="val 39479"/>
                  <a:gd name="vf" fmla="val 115470"/>
                </a:avLst>
              </a:prstGeom>
              <a:solidFill>
                <a:srgbClr val="00867A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7" name="AutoShape 19"/>
              <p:cNvSpPr>
                <a:spLocks noChangeArrowheads="1"/>
              </p:cNvSpPr>
              <p:nvPr/>
            </p:nvSpPr>
            <p:spPr bwMode="auto">
              <a:xfrm>
                <a:off x="1683" y="2097"/>
                <a:ext cx="815" cy="514"/>
              </a:xfrm>
              <a:prstGeom prst="hexagon">
                <a:avLst>
                  <a:gd name="adj" fmla="val 39633"/>
                  <a:gd name="vf" fmla="val 115470"/>
                </a:avLst>
              </a:prstGeom>
              <a:solidFill>
                <a:srgbClr val="330099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8" name="AutoShape 20"/>
              <p:cNvSpPr>
                <a:spLocks noChangeArrowheads="1"/>
              </p:cNvSpPr>
              <p:nvPr/>
            </p:nvSpPr>
            <p:spPr bwMode="auto">
              <a:xfrm>
                <a:off x="2292" y="1834"/>
                <a:ext cx="815" cy="516"/>
              </a:xfrm>
              <a:prstGeom prst="hexagon">
                <a:avLst>
                  <a:gd name="adj" fmla="val 39479"/>
                  <a:gd name="vf" fmla="val 115470"/>
                </a:avLst>
              </a:prstGeom>
              <a:solidFill>
                <a:srgbClr val="00867A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9" name="Oval 21"/>
              <p:cNvSpPr>
                <a:spLocks noChangeArrowheads="1"/>
              </p:cNvSpPr>
              <p:nvPr/>
            </p:nvSpPr>
            <p:spPr bwMode="auto">
              <a:xfrm>
                <a:off x="2685" y="2074"/>
                <a:ext cx="27" cy="33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0" name="Oval 22"/>
              <p:cNvSpPr>
                <a:spLocks noChangeArrowheads="1"/>
              </p:cNvSpPr>
              <p:nvPr/>
            </p:nvSpPr>
            <p:spPr bwMode="auto">
              <a:xfrm>
                <a:off x="1464" y="2074"/>
                <a:ext cx="28" cy="33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1" name="Oval 23"/>
              <p:cNvSpPr>
                <a:spLocks noChangeArrowheads="1"/>
              </p:cNvSpPr>
              <p:nvPr/>
            </p:nvSpPr>
            <p:spPr bwMode="auto">
              <a:xfrm>
                <a:off x="2077" y="2337"/>
                <a:ext cx="27" cy="34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2" name="AutoShape 24"/>
              <p:cNvSpPr>
                <a:spLocks noChangeArrowheads="1"/>
              </p:cNvSpPr>
              <p:nvPr/>
            </p:nvSpPr>
            <p:spPr bwMode="auto">
              <a:xfrm>
                <a:off x="1069" y="2881"/>
                <a:ext cx="815" cy="513"/>
              </a:xfrm>
              <a:prstGeom prst="hexagon">
                <a:avLst>
                  <a:gd name="adj" fmla="val 39710"/>
                  <a:gd name="vf" fmla="val 115470"/>
                </a:avLst>
              </a:prstGeom>
              <a:solidFill>
                <a:srgbClr val="330099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3" name="AutoShape 25"/>
              <p:cNvSpPr>
                <a:spLocks noChangeArrowheads="1"/>
              </p:cNvSpPr>
              <p:nvPr/>
            </p:nvSpPr>
            <p:spPr bwMode="auto">
              <a:xfrm>
                <a:off x="1683" y="3136"/>
                <a:ext cx="815" cy="515"/>
              </a:xfrm>
              <a:prstGeom prst="hexagon">
                <a:avLst>
                  <a:gd name="adj" fmla="val 39556"/>
                  <a:gd name="vf" fmla="val 115470"/>
                </a:avLst>
              </a:prstGeom>
              <a:solidFill>
                <a:schemeClr val="accent1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4" name="Oval 26"/>
              <p:cNvSpPr>
                <a:spLocks noChangeArrowheads="1"/>
              </p:cNvSpPr>
              <p:nvPr/>
            </p:nvSpPr>
            <p:spPr bwMode="auto">
              <a:xfrm>
                <a:off x="1462" y="3120"/>
                <a:ext cx="28" cy="34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5" name="Oval 27"/>
              <p:cNvSpPr>
                <a:spLocks noChangeArrowheads="1"/>
              </p:cNvSpPr>
              <p:nvPr/>
            </p:nvSpPr>
            <p:spPr bwMode="auto">
              <a:xfrm>
                <a:off x="2684" y="3114"/>
                <a:ext cx="28" cy="34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6" name="AutoShape 28"/>
              <p:cNvSpPr>
                <a:spLocks noChangeArrowheads="1"/>
              </p:cNvSpPr>
              <p:nvPr/>
            </p:nvSpPr>
            <p:spPr bwMode="auto">
              <a:xfrm>
                <a:off x="1069" y="3399"/>
                <a:ext cx="815" cy="516"/>
              </a:xfrm>
              <a:prstGeom prst="hexagon">
                <a:avLst>
                  <a:gd name="adj" fmla="val 39479"/>
                  <a:gd name="vf" fmla="val 115470"/>
                </a:avLst>
              </a:prstGeom>
              <a:solidFill>
                <a:srgbClr val="00867A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7" name="Oval 29"/>
              <p:cNvSpPr>
                <a:spLocks noChangeArrowheads="1"/>
              </p:cNvSpPr>
              <p:nvPr/>
            </p:nvSpPr>
            <p:spPr bwMode="auto">
              <a:xfrm>
                <a:off x="1462" y="3641"/>
                <a:ext cx="28" cy="33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8" name="Oval 30"/>
              <p:cNvSpPr>
                <a:spLocks noChangeArrowheads="1"/>
              </p:cNvSpPr>
              <p:nvPr/>
            </p:nvSpPr>
            <p:spPr bwMode="auto">
              <a:xfrm>
                <a:off x="2077" y="3376"/>
                <a:ext cx="27" cy="34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9" name="Oval 31"/>
              <p:cNvSpPr>
                <a:spLocks noChangeArrowheads="1"/>
              </p:cNvSpPr>
              <p:nvPr/>
            </p:nvSpPr>
            <p:spPr bwMode="auto">
              <a:xfrm>
                <a:off x="2682" y="3634"/>
                <a:ext cx="28" cy="34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0" name="AutoShape 32"/>
              <p:cNvSpPr>
                <a:spLocks noChangeArrowheads="1"/>
              </p:cNvSpPr>
              <p:nvPr/>
            </p:nvSpPr>
            <p:spPr bwMode="auto">
              <a:xfrm>
                <a:off x="1680" y="2613"/>
                <a:ext cx="814" cy="515"/>
              </a:xfrm>
              <a:prstGeom prst="hexagon">
                <a:avLst>
                  <a:gd name="adj" fmla="val 39507"/>
                  <a:gd name="vf" fmla="val 115470"/>
                </a:avLst>
              </a:prstGeom>
              <a:solidFill>
                <a:srgbClr val="00867A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1" name="AutoShape 33"/>
              <p:cNvSpPr>
                <a:spLocks noChangeArrowheads="1"/>
              </p:cNvSpPr>
              <p:nvPr/>
            </p:nvSpPr>
            <p:spPr bwMode="auto">
              <a:xfrm>
                <a:off x="2292" y="2353"/>
                <a:ext cx="815" cy="514"/>
              </a:xfrm>
              <a:prstGeom prst="hexagon">
                <a:avLst>
                  <a:gd name="adj" fmla="val 39633"/>
                  <a:gd name="vf" fmla="val 115470"/>
                </a:avLst>
              </a:prstGeom>
              <a:solidFill>
                <a:schemeClr val="accent1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2" name="Oval 34"/>
              <p:cNvSpPr>
                <a:spLocks noChangeArrowheads="1"/>
              </p:cNvSpPr>
              <p:nvPr/>
            </p:nvSpPr>
            <p:spPr bwMode="auto">
              <a:xfrm>
                <a:off x="2073" y="2854"/>
                <a:ext cx="28" cy="34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3" name="Oval 35"/>
              <p:cNvSpPr>
                <a:spLocks noChangeArrowheads="1"/>
              </p:cNvSpPr>
              <p:nvPr/>
            </p:nvSpPr>
            <p:spPr bwMode="auto">
              <a:xfrm>
                <a:off x="2685" y="2593"/>
                <a:ext cx="27" cy="33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4" name="AutoShape 36"/>
              <p:cNvSpPr>
                <a:spLocks noChangeArrowheads="1"/>
              </p:cNvSpPr>
              <p:nvPr/>
            </p:nvSpPr>
            <p:spPr bwMode="auto">
              <a:xfrm>
                <a:off x="2902" y="3137"/>
                <a:ext cx="815" cy="514"/>
              </a:xfrm>
              <a:prstGeom prst="hexagon">
                <a:avLst>
                  <a:gd name="adj" fmla="val 39633"/>
                  <a:gd name="vf" fmla="val 115470"/>
                </a:avLst>
              </a:prstGeom>
              <a:solidFill>
                <a:schemeClr val="accent1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5" name="AutoShape 37"/>
              <p:cNvSpPr>
                <a:spLocks noChangeArrowheads="1"/>
              </p:cNvSpPr>
              <p:nvPr/>
            </p:nvSpPr>
            <p:spPr bwMode="auto">
              <a:xfrm>
                <a:off x="2899" y="2618"/>
                <a:ext cx="815" cy="515"/>
              </a:xfrm>
              <a:prstGeom prst="hexagon">
                <a:avLst>
                  <a:gd name="adj" fmla="val 39556"/>
                  <a:gd name="vf" fmla="val 115470"/>
                </a:avLst>
              </a:prstGeom>
              <a:solidFill>
                <a:srgbClr val="00867A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6" name="AutoShape 38"/>
              <p:cNvSpPr>
                <a:spLocks noChangeArrowheads="1"/>
              </p:cNvSpPr>
              <p:nvPr/>
            </p:nvSpPr>
            <p:spPr bwMode="auto">
              <a:xfrm>
                <a:off x="2900" y="2097"/>
                <a:ext cx="815" cy="514"/>
              </a:xfrm>
              <a:prstGeom prst="hexagon">
                <a:avLst>
                  <a:gd name="adj" fmla="val 39633"/>
                  <a:gd name="vf" fmla="val 115470"/>
                </a:avLst>
              </a:prstGeom>
              <a:solidFill>
                <a:srgbClr val="330099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7" name="Oval 39"/>
              <p:cNvSpPr>
                <a:spLocks noChangeArrowheads="1"/>
              </p:cNvSpPr>
              <p:nvPr/>
            </p:nvSpPr>
            <p:spPr bwMode="auto">
              <a:xfrm>
                <a:off x="3293" y="2858"/>
                <a:ext cx="28" cy="34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8" name="Oval 40"/>
              <p:cNvSpPr>
                <a:spLocks noChangeArrowheads="1"/>
              </p:cNvSpPr>
              <p:nvPr/>
            </p:nvSpPr>
            <p:spPr bwMode="auto">
              <a:xfrm>
                <a:off x="3294" y="2337"/>
                <a:ext cx="28" cy="34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9" name="Oval 41"/>
              <p:cNvSpPr>
                <a:spLocks noChangeArrowheads="1"/>
              </p:cNvSpPr>
              <p:nvPr/>
            </p:nvSpPr>
            <p:spPr bwMode="auto">
              <a:xfrm>
                <a:off x="3295" y="3377"/>
                <a:ext cx="28" cy="34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0" name="Rectangle 42"/>
              <p:cNvSpPr>
                <a:spLocks noChangeArrowheads="1"/>
              </p:cNvSpPr>
              <p:nvPr/>
            </p:nvSpPr>
            <p:spPr bwMode="auto">
              <a:xfrm>
                <a:off x="1182" y="2370"/>
                <a:ext cx="59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/>
                <a:r>
                  <a:rPr lang="en-US" sz="1200">
                    <a:latin typeface="Arial Black" pitchFamily="34" charset="0"/>
                  </a:rPr>
                  <a:t>BASE</a:t>
                </a:r>
              </a:p>
              <a:p>
                <a:pPr algn="ctr"/>
                <a:r>
                  <a:rPr lang="en-US" sz="1200">
                    <a:latin typeface="Arial Black" pitchFamily="34" charset="0"/>
                  </a:rPr>
                  <a:t>STATION</a:t>
                </a:r>
              </a:p>
            </p:txBody>
          </p:sp>
          <p:sp>
            <p:nvSpPr>
              <p:cNvPr id="23601" name="Line 43"/>
              <p:cNvSpPr>
                <a:spLocks noChangeShapeType="1"/>
              </p:cNvSpPr>
              <p:nvPr/>
            </p:nvSpPr>
            <p:spPr bwMode="auto">
              <a:xfrm>
                <a:off x="1603" y="2728"/>
                <a:ext cx="0" cy="7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2" name="Line 44"/>
              <p:cNvSpPr>
                <a:spLocks noChangeShapeType="1"/>
              </p:cNvSpPr>
              <p:nvPr/>
            </p:nvSpPr>
            <p:spPr bwMode="auto">
              <a:xfrm>
                <a:off x="2248" y="2642"/>
                <a:ext cx="0" cy="7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3" name="Line 45"/>
              <p:cNvSpPr>
                <a:spLocks noChangeShapeType="1"/>
              </p:cNvSpPr>
              <p:nvPr/>
            </p:nvSpPr>
            <p:spPr bwMode="auto">
              <a:xfrm>
                <a:off x="412" y="3043"/>
                <a:ext cx="73" cy="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4" name="Freeform 46"/>
              <p:cNvSpPr>
                <a:spLocks/>
              </p:cNvSpPr>
              <p:nvPr/>
            </p:nvSpPr>
            <p:spPr bwMode="auto">
              <a:xfrm>
                <a:off x="1467" y="2646"/>
                <a:ext cx="132" cy="64"/>
              </a:xfrm>
              <a:custGeom>
                <a:avLst/>
                <a:gdLst>
                  <a:gd name="T0" fmla="*/ 0 w 132"/>
                  <a:gd name="T1" fmla="*/ 0 h 64"/>
                  <a:gd name="T2" fmla="*/ 6 w 132"/>
                  <a:gd name="T3" fmla="*/ 0 h 64"/>
                  <a:gd name="T4" fmla="*/ 12 w 132"/>
                  <a:gd name="T5" fmla="*/ 2 h 64"/>
                  <a:gd name="T6" fmla="*/ 17 w 132"/>
                  <a:gd name="T7" fmla="*/ 2 h 64"/>
                  <a:gd name="T8" fmla="*/ 17 w 132"/>
                  <a:gd name="T9" fmla="*/ 10 h 64"/>
                  <a:gd name="T10" fmla="*/ 22 w 132"/>
                  <a:gd name="T11" fmla="*/ 7 h 64"/>
                  <a:gd name="T12" fmla="*/ 27 w 132"/>
                  <a:gd name="T13" fmla="*/ 5 h 64"/>
                  <a:gd name="T14" fmla="*/ 31 w 132"/>
                  <a:gd name="T15" fmla="*/ 13 h 64"/>
                  <a:gd name="T16" fmla="*/ 33 w 132"/>
                  <a:gd name="T17" fmla="*/ 21 h 64"/>
                  <a:gd name="T18" fmla="*/ 38 w 132"/>
                  <a:gd name="T19" fmla="*/ 23 h 64"/>
                  <a:gd name="T20" fmla="*/ 43 w 132"/>
                  <a:gd name="T21" fmla="*/ 21 h 64"/>
                  <a:gd name="T22" fmla="*/ 45 w 132"/>
                  <a:gd name="T23" fmla="*/ 28 h 64"/>
                  <a:gd name="T24" fmla="*/ 50 w 132"/>
                  <a:gd name="T25" fmla="*/ 26 h 64"/>
                  <a:gd name="T26" fmla="*/ 61 w 132"/>
                  <a:gd name="T27" fmla="*/ 21 h 64"/>
                  <a:gd name="T28" fmla="*/ 64 w 132"/>
                  <a:gd name="T29" fmla="*/ 28 h 64"/>
                  <a:gd name="T30" fmla="*/ 66 w 132"/>
                  <a:gd name="T31" fmla="*/ 36 h 64"/>
                  <a:gd name="T32" fmla="*/ 73 w 132"/>
                  <a:gd name="T33" fmla="*/ 34 h 64"/>
                  <a:gd name="T34" fmla="*/ 78 w 132"/>
                  <a:gd name="T35" fmla="*/ 31 h 64"/>
                  <a:gd name="T36" fmla="*/ 82 w 132"/>
                  <a:gd name="T37" fmla="*/ 39 h 64"/>
                  <a:gd name="T38" fmla="*/ 89 w 132"/>
                  <a:gd name="T39" fmla="*/ 44 h 64"/>
                  <a:gd name="T40" fmla="*/ 99 w 132"/>
                  <a:gd name="T41" fmla="*/ 42 h 64"/>
                  <a:gd name="T42" fmla="*/ 103 w 132"/>
                  <a:gd name="T43" fmla="*/ 49 h 64"/>
                  <a:gd name="T44" fmla="*/ 110 w 132"/>
                  <a:gd name="T45" fmla="*/ 55 h 64"/>
                  <a:gd name="T46" fmla="*/ 117 w 132"/>
                  <a:gd name="T47" fmla="*/ 55 h 64"/>
                  <a:gd name="T48" fmla="*/ 131 w 132"/>
                  <a:gd name="T49" fmla="*/ 63 h 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2"/>
                  <a:gd name="T76" fmla="*/ 0 h 64"/>
                  <a:gd name="T77" fmla="*/ 132 w 132"/>
                  <a:gd name="T78" fmla="*/ 64 h 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2" h="64">
                    <a:moveTo>
                      <a:pt x="0" y="0"/>
                    </a:moveTo>
                    <a:lnTo>
                      <a:pt x="6" y="0"/>
                    </a:lnTo>
                    <a:lnTo>
                      <a:pt x="12" y="2"/>
                    </a:lnTo>
                    <a:lnTo>
                      <a:pt x="17" y="2"/>
                    </a:lnTo>
                    <a:lnTo>
                      <a:pt x="17" y="10"/>
                    </a:lnTo>
                    <a:lnTo>
                      <a:pt x="22" y="7"/>
                    </a:lnTo>
                    <a:lnTo>
                      <a:pt x="27" y="5"/>
                    </a:lnTo>
                    <a:lnTo>
                      <a:pt x="31" y="13"/>
                    </a:lnTo>
                    <a:lnTo>
                      <a:pt x="33" y="21"/>
                    </a:lnTo>
                    <a:lnTo>
                      <a:pt x="38" y="23"/>
                    </a:lnTo>
                    <a:lnTo>
                      <a:pt x="43" y="21"/>
                    </a:lnTo>
                    <a:lnTo>
                      <a:pt x="45" y="28"/>
                    </a:lnTo>
                    <a:lnTo>
                      <a:pt x="50" y="26"/>
                    </a:lnTo>
                    <a:lnTo>
                      <a:pt x="61" y="21"/>
                    </a:lnTo>
                    <a:lnTo>
                      <a:pt x="64" y="28"/>
                    </a:lnTo>
                    <a:lnTo>
                      <a:pt x="66" y="36"/>
                    </a:lnTo>
                    <a:lnTo>
                      <a:pt x="73" y="34"/>
                    </a:lnTo>
                    <a:lnTo>
                      <a:pt x="78" y="31"/>
                    </a:lnTo>
                    <a:lnTo>
                      <a:pt x="82" y="39"/>
                    </a:lnTo>
                    <a:lnTo>
                      <a:pt x="89" y="44"/>
                    </a:lnTo>
                    <a:lnTo>
                      <a:pt x="99" y="42"/>
                    </a:lnTo>
                    <a:lnTo>
                      <a:pt x="103" y="49"/>
                    </a:lnTo>
                    <a:lnTo>
                      <a:pt x="110" y="55"/>
                    </a:lnTo>
                    <a:lnTo>
                      <a:pt x="117" y="55"/>
                    </a:lnTo>
                    <a:lnTo>
                      <a:pt x="131" y="63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5" name="Freeform 47"/>
              <p:cNvSpPr>
                <a:spLocks/>
              </p:cNvSpPr>
              <p:nvPr/>
            </p:nvSpPr>
            <p:spPr bwMode="auto">
              <a:xfrm>
                <a:off x="2103" y="2896"/>
                <a:ext cx="160" cy="82"/>
              </a:xfrm>
              <a:custGeom>
                <a:avLst/>
                <a:gdLst>
                  <a:gd name="T0" fmla="*/ 0 w 160"/>
                  <a:gd name="T1" fmla="*/ 0 h 82"/>
                  <a:gd name="T2" fmla="*/ 8 w 160"/>
                  <a:gd name="T3" fmla="*/ 1 h 82"/>
                  <a:gd name="T4" fmla="*/ 15 w 160"/>
                  <a:gd name="T5" fmla="*/ 4 h 82"/>
                  <a:gd name="T6" fmla="*/ 22 w 160"/>
                  <a:gd name="T7" fmla="*/ 5 h 82"/>
                  <a:gd name="T8" fmla="*/ 21 w 160"/>
                  <a:gd name="T9" fmla="*/ 12 h 82"/>
                  <a:gd name="T10" fmla="*/ 28 w 160"/>
                  <a:gd name="T11" fmla="*/ 11 h 82"/>
                  <a:gd name="T12" fmla="*/ 35 w 160"/>
                  <a:gd name="T13" fmla="*/ 9 h 82"/>
                  <a:gd name="T14" fmla="*/ 38 w 160"/>
                  <a:gd name="T15" fmla="*/ 17 h 82"/>
                  <a:gd name="T16" fmla="*/ 39 w 160"/>
                  <a:gd name="T17" fmla="*/ 25 h 82"/>
                  <a:gd name="T18" fmla="*/ 46 w 160"/>
                  <a:gd name="T19" fmla="*/ 28 h 82"/>
                  <a:gd name="T20" fmla="*/ 52 w 160"/>
                  <a:gd name="T21" fmla="*/ 27 h 82"/>
                  <a:gd name="T22" fmla="*/ 54 w 160"/>
                  <a:gd name="T23" fmla="*/ 34 h 82"/>
                  <a:gd name="T24" fmla="*/ 61 w 160"/>
                  <a:gd name="T25" fmla="*/ 33 h 82"/>
                  <a:gd name="T26" fmla="*/ 75 w 160"/>
                  <a:gd name="T27" fmla="*/ 30 h 82"/>
                  <a:gd name="T28" fmla="*/ 78 w 160"/>
                  <a:gd name="T29" fmla="*/ 38 h 82"/>
                  <a:gd name="T30" fmla="*/ 79 w 160"/>
                  <a:gd name="T31" fmla="*/ 45 h 82"/>
                  <a:gd name="T32" fmla="*/ 89 w 160"/>
                  <a:gd name="T33" fmla="*/ 44 h 82"/>
                  <a:gd name="T34" fmla="*/ 96 w 160"/>
                  <a:gd name="T35" fmla="*/ 42 h 82"/>
                  <a:gd name="T36" fmla="*/ 99 w 160"/>
                  <a:gd name="T37" fmla="*/ 50 h 82"/>
                  <a:gd name="T38" fmla="*/ 107 w 160"/>
                  <a:gd name="T39" fmla="*/ 56 h 82"/>
                  <a:gd name="T40" fmla="*/ 121 w 160"/>
                  <a:gd name="T41" fmla="*/ 55 h 82"/>
                  <a:gd name="T42" fmla="*/ 124 w 160"/>
                  <a:gd name="T43" fmla="*/ 64 h 82"/>
                  <a:gd name="T44" fmla="*/ 133 w 160"/>
                  <a:gd name="T45" fmla="*/ 69 h 82"/>
                  <a:gd name="T46" fmla="*/ 141 w 160"/>
                  <a:gd name="T47" fmla="*/ 71 h 82"/>
                  <a:gd name="T48" fmla="*/ 159 w 160"/>
                  <a:gd name="T49" fmla="*/ 81 h 8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0"/>
                  <a:gd name="T76" fmla="*/ 0 h 82"/>
                  <a:gd name="T77" fmla="*/ 160 w 160"/>
                  <a:gd name="T78" fmla="*/ 82 h 8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0" h="82">
                    <a:moveTo>
                      <a:pt x="0" y="0"/>
                    </a:moveTo>
                    <a:lnTo>
                      <a:pt x="8" y="1"/>
                    </a:lnTo>
                    <a:lnTo>
                      <a:pt x="15" y="4"/>
                    </a:lnTo>
                    <a:lnTo>
                      <a:pt x="22" y="5"/>
                    </a:lnTo>
                    <a:lnTo>
                      <a:pt x="21" y="12"/>
                    </a:lnTo>
                    <a:lnTo>
                      <a:pt x="28" y="11"/>
                    </a:lnTo>
                    <a:lnTo>
                      <a:pt x="35" y="9"/>
                    </a:lnTo>
                    <a:lnTo>
                      <a:pt x="38" y="17"/>
                    </a:lnTo>
                    <a:lnTo>
                      <a:pt x="39" y="25"/>
                    </a:lnTo>
                    <a:lnTo>
                      <a:pt x="46" y="28"/>
                    </a:lnTo>
                    <a:lnTo>
                      <a:pt x="52" y="27"/>
                    </a:lnTo>
                    <a:lnTo>
                      <a:pt x="54" y="34"/>
                    </a:lnTo>
                    <a:lnTo>
                      <a:pt x="61" y="33"/>
                    </a:lnTo>
                    <a:lnTo>
                      <a:pt x="75" y="30"/>
                    </a:lnTo>
                    <a:lnTo>
                      <a:pt x="78" y="38"/>
                    </a:lnTo>
                    <a:lnTo>
                      <a:pt x="79" y="45"/>
                    </a:lnTo>
                    <a:lnTo>
                      <a:pt x="89" y="44"/>
                    </a:lnTo>
                    <a:lnTo>
                      <a:pt x="96" y="42"/>
                    </a:lnTo>
                    <a:lnTo>
                      <a:pt x="99" y="50"/>
                    </a:lnTo>
                    <a:lnTo>
                      <a:pt x="107" y="56"/>
                    </a:lnTo>
                    <a:lnTo>
                      <a:pt x="121" y="55"/>
                    </a:lnTo>
                    <a:lnTo>
                      <a:pt x="124" y="64"/>
                    </a:lnTo>
                    <a:lnTo>
                      <a:pt x="133" y="69"/>
                    </a:lnTo>
                    <a:lnTo>
                      <a:pt x="141" y="71"/>
                    </a:lnTo>
                    <a:lnTo>
                      <a:pt x="159" y="81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6" name="Freeform 48"/>
              <p:cNvSpPr>
                <a:spLocks/>
              </p:cNvSpPr>
              <p:nvPr/>
            </p:nvSpPr>
            <p:spPr bwMode="auto">
              <a:xfrm>
                <a:off x="2111" y="2659"/>
                <a:ext cx="142" cy="191"/>
              </a:xfrm>
              <a:custGeom>
                <a:avLst/>
                <a:gdLst>
                  <a:gd name="T0" fmla="*/ 136 w 142"/>
                  <a:gd name="T1" fmla="*/ 0 h 191"/>
                  <a:gd name="T2" fmla="*/ 141 w 142"/>
                  <a:gd name="T3" fmla="*/ 18 h 191"/>
                  <a:gd name="T4" fmla="*/ 136 w 142"/>
                  <a:gd name="T5" fmla="*/ 31 h 191"/>
                  <a:gd name="T6" fmla="*/ 116 w 142"/>
                  <a:gd name="T7" fmla="*/ 31 h 191"/>
                  <a:gd name="T8" fmla="*/ 102 w 142"/>
                  <a:gd name="T9" fmla="*/ 31 h 191"/>
                  <a:gd name="T10" fmla="*/ 102 w 142"/>
                  <a:gd name="T11" fmla="*/ 45 h 191"/>
                  <a:gd name="T12" fmla="*/ 106 w 142"/>
                  <a:gd name="T13" fmla="*/ 58 h 191"/>
                  <a:gd name="T14" fmla="*/ 92 w 142"/>
                  <a:gd name="T15" fmla="*/ 63 h 191"/>
                  <a:gd name="T16" fmla="*/ 92 w 142"/>
                  <a:gd name="T17" fmla="*/ 76 h 191"/>
                  <a:gd name="T18" fmla="*/ 82 w 142"/>
                  <a:gd name="T19" fmla="*/ 113 h 191"/>
                  <a:gd name="T20" fmla="*/ 68 w 142"/>
                  <a:gd name="T21" fmla="*/ 117 h 191"/>
                  <a:gd name="T22" fmla="*/ 63 w 142"/>
                  <a:gd name="T23" fmla="*/ 131 h 191"/>
                  <a:gd name="T24" fmla="*/ 48 w 142"/>
                  <a:gd name="T25" fmla="*/ 135 h 191"/>
                  <a:gd name="T26" fmla="*/ 48 w 142"/>
                  <a:gd name="T27" fmla="*/ 149 h 191"/>
                  <a:gd name="T28" fmla="*/ 34 w 142"/>
                  <a:gd name="T29" fmla="*/ 149 h 191"/>
                  <a:gd name="T30" fmla="*/ 29 w 142"/>
                  <a:gd name="T31" fmla="*/ 162 h 191"/>
                  <a:gd name="T32" fmla="*/ 19 w 142"/>
                  <a:gd name="T33" fmla="*/ 180 h 191"/>
                  <a:gd name="T34" fmla="*/ 4 w 142"/>
                  <a:gd name="T35" fmla="*/ 185 h 191"/>
                  <a:gd name="T36" fmla="*/ 0 w 142"/>
                  <a:gd name="T37" fmla="*/ 190 h 19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2"/>
                  <a:gd name="T58" fmla="*/ 0 h 191"/>
                  <a:gd name="T59" fmla="*/ 142 w 142"/>
                  <a:gd name="T60" fmla="*/ 191 h 19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2" h="191">
                    <a:moveTo>
                      <a:pt x="136" y="0"/>
                    </a:moveTo>
                    <a:lnTo>
                      <a:pt x="141" y="18"/>
                    </a:lnTo>
                    <a:lnTo>
                      <a:pt x="136" y="31"/>
                    </a:lnTo>
                    <a:lnTo>
                      <a:pt x="116" y="31"/>
                    </a:lnTo>
                    <a:lnTo>
                      <a:pt x="102" y="31"/>
                    </a:lnTo>
                    <a:lnTo>
                      <a:pt x="102" y="45"/>
                    </a:lnTo>
                    <a:lnTo>
                      <a:pt x="106" y="58"/>
                    </a:lnTo>
                    <a:lnTo>
                      <a:pt x="92" y="63"/>
                    </a:lnTo>
                    <a:lnTo>
                      <a:pt x="92" y="76"/>
                    </a:lnTo>
                    <a:lnTo>
                      <a:pt x="82" y="113"/>
                    </a:lnTo>
                    <a:lnTo>
                      <a:pt x="68" y="117"/>
                    </a:lnTo>
                    <a:lnTo>
                      <a:pt x="63" y="131"/>
                    </a:lnTo>
                    <a:lnTo>
                      <a:pt x="48" y="135"/>
                    </a:lnTo>
                    <a:lnTo>
                      <a:pt x="48" y="149"/>
                    </a:lnTo>
                    <a:lnTo>
                      <a:pt x="34" y="149"/>
                    </a:lnTo>
                    <a:lnTo>
                      <a:pt x="29" y="162"/>
                    </a:lnTo>
                    <a:lnTo>
                      <a:pt x="19" y="180"/>
                    </a:lnTo>
                    <a:lnTo>
                      <a:pt x="4" y="185"/>
                    </a:lnTo>
                    <a:lnTo>
                      <a:pt x="0" y="19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7" name="Freeform 49"/>
              <p:cNvSpPr>
                <a:spLocks/>
              </p:cNvSpPr>
              <p:nvPr/>
            </p:nvSpPr>
            <p:spPr bwMode="auto">
              <a:xfrm>
                <a:off x="3220" y="2899"/>
                <a:ext cx="59" cy="63"/>
              </a:xfrm>
              <a:custGeom>
                <a:avLst/>
                <a:gdLst>
                  <a:gd name="T0" fmla="*/ 58 w 59"/>
                  <a:gd name="T1" fmla="*/ 0 h 63"/>
                  <a:gd name="T2" fmla="*/ 58 w 59"/>
                  <a:gd name="T3" fmla="*/ 17 h 63"/>
                  <a:gd name="T4" fmla="*/ 58 w 59"/>
                  <a:gd name="T5" fmla="*/ 0 h 63"/>
                  <a:gd name="T6" fmla="*/ 38 w 59"/>
                  <a:gd name="T7" fmla="*/ 13 h 63"/>
                  <a:gd name="T8" fmla="*/ 38 w 59"/>
                  <a:gd name="T9" fmla="*/ 26 h 63"/>
                  <a:gd name="T10" fmla="*/ 29 w 59"/>
                  <a:gd name="T11" fmla="*/ 39 h 63"/>
                  <a:gd name="T12" fmla="*/ 29 w 59"/>
                  <a:gd name="T13" fmla="*/ 53 h 63"/>
                  <a:gd name="T14" fmla="*/ 14 w 59"/>
                  <a:gd name="T15" fmla="*/ 44 h 63"/>
                  <a:gd name="T16" fmla="*/ 9 w 59"/>
                  <a:gd name="T17" fmla="*/ 57 h 63"/>
                  <a:gd name="T18" fmla="*/ 0 w 59"/>
                  <a:gd name="T19" fmla="*/ 62 h 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63"/>
                  <a:gd name="T32" fmla="*/ 59 w 59"/>
                  <a:gd name="T33" fmla="*/ 63 h 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63">
                    <a:moveTo>
                      <a:pt x="58" y="0"/>
                    </a:moveTo>
                    <a:lnTo>
                      <a:pt x="58" y="17"/>
                    </a:lnTo>
                    <a:lnTo>
                      <a:pt x="58" y="0"/>
                    </a:lnTo>
                    <a:lnTo>
                      <a:pt x="38" y="13"/>
                    </a:lnTo>
                    <a:lnTo>
                      <a:pt x="38" y="26"/>
                    </a:lnTo>
                    <a:lnTo>
                      <a:pt x="29" y="39"/>
                    </a:lnTo>
                    <a:lnTo>
                      <a:pt x="29" y="53"/>
                    </a:lnTo>
                    <a:lnTo>
                      <a:pt x="14" y="44"/>
                    </a:lnTo>
                    <a:lnTo>
                      <a:pt x="9" y="57"/>
                    </a:lnTo>
                    <a:lnTo>
                      <a:pt x="0" y="62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65" name="Freeform 50"/>
            <p:cNvSpPr>
              <a:spLocks/>
            </p:cNvSpPr>
            <p:nvPr/>
          </p:nvSpPr>
          <p:spPr bwMode="auto">
            <a:xfrm>
              <a:off x="2724" y="2978"/>
              <a:ext cx="476" cy="144"/>
            </a:xfrm>
            <a:custGeom>
              <a:avLst/>
              <a:gdLst>
                <a:gd name="T0" fmla="*/ 0 w 476"/>
                <a:gd name="T1" fmla="*/ 143 h 144"/>
                <a:gd name="T2" fmla="*/ 36 w 476"/>
                <a:gd name="T3" fmla="*/ 131 h 144"/>
                <a:gd name="T4" fmla="*/ 64 w 476"/>
                <a:gd name="T5" fmla="*/ 123 h 144"/>
                <a:gd name="T6" fmla="*/ 72 w 476"/>
                <a:gd name="T7" fmla="*/ 123 h 144"/>
                <a:gd name="T8" fmla="*/ 95 w 476"/>
                <a:gd name="T9" fmla="*/ 128 h 144"/>
                <a:gd name="T10" fmla="*/ 114 w 476"/>
                <a:gd name="T11" fmla="*/ 114 h 144"/>
                <a:gd name="T12" fmla="*/ 122 w 476"/>
                <a:gd name="T13" fmla="*/ 112 h 144"/>
                <a:gd name="T14" fmla="*/ 164 w 476"/>
                <a:gd name="T15" fmla="*/ 114 h 144"/>
                <a:gd name="T16" fmla="*/ 187 w 476"/>
                <a:gd name="T17" fmla="*/ 89 h 144"/>
                <a:gd name="T18" fmla="*/ 209 w 476"/>
                <a:gd name="T19" fmla="*/ 84 h 144"/>
                <a:gd name="T20" fmla="*/ 254 w 476"/>
                <a:gd name="T21" fmla="*/ 61 h 144"/>
                <a:gd name="T22" fmla="*/ 285 w 476"/>
                <a:gd name="T23" fmla="*/ 61 h 144"/>
                <a:gd name="T24" fmla="*/ 307 w 476"/>
                <a:gd name="T25" fmla="*/ 42 h 144"/>
                <a:gd name="T26" fmla="*/ 338 w 476"/>
                <a:gd name="T27" fmla="*/ 42 h 144"/>
                <a:gd name="T28" fmla="*/ 357 w 476"/>
                <a:gd name="T29" fmla="*/ 22 h 144"/>
                <a:gd name="T30" fmla="*/ 421 w 476"/>
                <a:gd name="T31" fmla="*/ 22 h 144"/>
                <a:gd name="T32" fmla="*/ 427 w 476"/>
                <a:gd name="T33" fmla="*/ 5 h 144"/>
                <a:gd name="T34" fmla="*/ 452 w 476"/>
                <a:gd name="T35" fmla="*/ 0 h 144"/>
                <a:gd name="T36" fmla="*/ 461 w 476"/>
                <a:gd name="T37" fmla="*/ 2 h 144"/>
                <a:gd name="T38" fmla="*/ 475 w 476"/>
                <a:gd name="T39" fmla="*/ 0 h 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76"/>
                <a:gd name="T61" fmla="*/ 0 h 144"/>
                <a:gd name="T62" fmla="*/ 476 w 476"/>
                <a:gd name="T63" fmla="*/ 144 h 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76" h="144">
                  <a:moveTo>
                    <a:pt x="0" y="143"/>
                  </a:moveTo>
                  <a:lnTo>
                    <a:pt x="36" y="131"/>
                  </a:lnTo>
                  <a:lnTo>
                    <a:pt x="64" y="123"/>
                  </a:lnTo>
                  <a:lnTo>
                    <a:pt x="72" y="123"/>
                  </a:lnTo>
                  <a:lnTo>
                    <a:pt x="95" y="128"/>
                  </a:lnTo>
                  <a:lnTo>
                    <a:pt x="114" y="114"/>
                  </a:lnTo>
                  <a:lnTo>
                    <a:pt x="122" y="112"/>
                  </a:lnTo>
                  <a:lnTo>
                    <a:pt x="164" y="114"/>
                  </a:lnTo>
                  <a:lnTo>
                    <a:pt x="187" y="89"/>
                  </a:lnTo>
                  <a:lnTo>
                    <a:pt x="209" y="84"/>
                  </a:lnTo>
                  <a:lnTo>
                    <a:pt x="254" y="61"/>
                  </a:lnTo>
                  <a:lnTo>
                    <a:pt x="285" y="61"/>
                  </a:lnTo>
                  <a:lnTo>
                    <a:pt x="307" y="42"/>
                  </a:lnTo>
                  <a:lnTo>
                    <a:pt x="338" y="42"/>
                  </a:lnTo>
                  <a:lnTo>
                    <a:pt x="357" y="22"/>
                  </a:lnTo>
                  <a:lnTo>
                    <a:pt x="421" y="22"/>
                  </a:lnTo>
                  <a:lnTo>
                    <a:pt x="427" y="5"/>
                  </a:lnTo>
                  <a:lnTo>
                    <a:pt x="452" y="0"/>
                  </a:lnTo>
                  <a:lnTo>
                    <a:pt x="461" y="2"/>
                  </a:lnTo>
                  <a:lnTo>
                    <a:pt x="475" y="0"/>
                  </a:lnTo>
                </a:path>
              </a:pathLst>
            </a:custGeom>
            <a:noFill/>
            <a:ln w="12700" cap="rnd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60" name="Rectangle 55"/>
          <p:cNvSpPr>
            <a:spLocks noChangeArrowheads="1"/>
          </p:cNvSpPr>
          <p:nvPr/>
        </p:nvSpPr>
        <p:spPr bwMode="auto">
          <a:xfrm>
            <a:off x="6872288" y="4229100"/>
            <a:ext cx="1295400" cy="838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Text Box 56"/>
          <p:cNvSpPr txBox="1">
            <a:spLocks noChangeArrowheads="1"/>
          </p:cNvSpPr>
          <p:nvPr/>
        </p:nvSpPr>
        <p:spPr bwMode="auto">
          <a:xfrm>
            <a:off x="7024688" y="4421188"/>
            <a:ext cx="10810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MTSO</a:t>
            </a:r>
          </a:p>
        </p:txBody>
      </p:sp>
      <p:sp>
        <p:nvSpPr>
          <p:cNvPr id="23562" name="Line 57"/>
          <p:cNvSpPr>
            <a:spLocks noChangeShapeType="1"/>
          </p:cNvSpPr>
          <p:nvPr/>
        </p:nvSpPr>
        <p:spPr bwMode="auto">
          <a:xfrm flipH="1" flipV="1">
            <a:off x="6170613" y="4229100"/>
            <a:ext cx="701675" cy="238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Line 58"/>
          <p:cNvSpPr>
            <a:spLocks noChangeShapeType="1"/>
          </p:cNvSpPr>
          <p:nvPr/>
        </p:nvSpPr>
        <p:spPr bwMode="auto">
          <a:xfrm flipH="1">
            <a:off x="6170613" y="4730750"/>
            <a:ext cx="701675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4G/LTE Cellular 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Much higher data rates than 3G (50-100 Mbps)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3G systems has 384 Kbps peak rates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Greater spectral efficiency (bits/s/Hz)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Through MIMO, adaptive techniques, “ICIC”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Flexible use of up to 100 MHz of spectrum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20 MHz spectrum allocation common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Low packet latency (&lt;5ms).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Reduced cost-per-bit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Support for multimedia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All IP network</a:t>
            </a:r>
          </a:p>
        </p:txBody>
      </p:sp>
    </p:spTree>
    <p:extLst>
      <p:ext uri="{BB962C8B-B14F-4D97-AF65-F5344CB8AC3E}">
        <p14:creationId xmlns:p14="http://schemas.microsoft.com/office/powerpoint/2010/main" val="218577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23738" y="495463"/>
            <a:ext cx="8695443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Garamond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Garamond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Garamond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Garamond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Garamond" pitchFamily="18" charset="0"/>
              </a:defRPr>
            </a:lvl9pPr>
          </a:lstStyle>
          <a:p>
            <a:r>
              <a:rPr lang="en-US" sz="4400" dirty="0" smtClean="0">
                <a:latin typeface="+mn-lt"/>
                <a:cs typeface="Arial" pitchFamily="34" charset="0"/>
              </a:rPr>
              <a:t>Careful what you wish for…</a:t>
            </a:r>
            <a:endParaRPr lang="en-US" sz="4400" dirty="0">
              <a:latin typeface="+mn-lt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228077" y="903344"/>
            <a:ext cx="475488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2800" b="1" kern="0" dirty="0">
              <a:solidFill>
                <a:srgbClr val="DBF5F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89089" y="6531426"/>
            <a:ext cx="1905000" cy="457200"/>
          </a:xfrm>
        </p:spPr>
        <p:txBody>
          <a:bodyPr/>
          <a:lstStyle/>
          <a:p>
            <a:pPr>
              <a:defRPr/>
            </a:pPr>
            <a:fld id="{4F3127CF-11B0-4258-B9F5-C7693F408F69}" type="slidenum">
              <a:rPr lang="en-GB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15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991" y="1658513"/>
            <a:ext cx="4167158" cy="412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 rot="20087531">
            <a:off x="1032565" y="2469768"/>
            <a:ext cx="2608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/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Exponential Mobile Data Growth</a:t>
            </a:r>
          </a:p>
        </p:txBody>
      </p:sp>
      <p:sp>
        <p:nvSpPr>
          <p:cNvPr id="17" name="TextBox 16"/>
          <p:cNvSpPr txBox="1"/>
          <p:nvPr/>
        </p:nvSpPr>
        <p:spPr>
          <a:xfrm rot="505561">
            <a:off x="1814713" y="4240179"/>
            <a:ext cx="2753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Leading to massive spectrum deficit</a:t>
            </a:r>
            <a:endParaRPr lang="en-US" sz="1600" b="1" dirty="0" smtClean="0">
              <a:solidFill>
                <a:srgbClr val="1EA4C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0095" y="6001512"/>
            <a:ext cx="8487774" cy="707886"/>
          </a:xfrm>
          <a:prstGeom prst="rect">
            <a:avLst/>
          </a:prstGeom>
          <a:solidFill>
            <a:srgbClr val="FFFFCC"/>
          </a:solidFill>
          <a:ln w="57150" cmpd="dbl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Growth in mobile data, massive </a:t>
            </a:r>
            <a:r>
              <a:rPr lang="en-US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pectrum </a:t>
            </a:r>
            <a:r>
              <a:rPr lang="en-US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eficit and stagnant </a:t>
            </a:r>
            <a:r>
              <a:rPr lang="en-US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evenues require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technical</a:t>
            </a: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political</a:t>
            </a: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breakthroughs for ongoing success of cellular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9218" y="1703755"/>
            <a:ext cx="4359963" cy="40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6665339" y="5737978"/>
            <a:ext cx="248177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Source: Unstrung Pyramid Research 2010</a:t>
            </a:r>
            <a:endParaRPr lang="en-US" sz="1050" b="1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20262" y="5668047"/>
            <a:ext cx="829073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Source: FCC</a:t>
            </a:r>
            <a:endParaRPr lang="en-US" sz="1050" b="1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0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sz="4400" dirty="0" smtClean="0"/>
              <a:t>Rethinking “Cells” in Cellular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4336868"/>
            <a:ext cx="8943975" cy="259733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500" dirty="0" smtClean="0"/>
              <a:t>Traditional cellular design “interference-limited”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000" dirty="0" smtClean="0"/>
              <a:t>MIMO/multiuser detection can remove interference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000" dirty="0" smtClean="0"/>
              <a:t>Cooperating BSs form a MIMO array: what is a cell?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000" dirty="0" smtClean="0"/>
              <a:t>Relays change cell shape and boundaries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000" dirty="0" smtClean="0"/>
              <a:t>Distributed antennas move BS towards cell boundary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000" dirty="0" err="1" smtClean="0"/>
              <a:t>Femtocells</a:t>
            </a:r>
            <a:r>
              <a:rPr lang="en-US" sz="3000" dirty="0" smtClean="0"/>
              <a:t> create a cell within a cell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/>
              <a:t>Mobile cooperation via relays, virtual MIMO, network coding.</a:t>
            </a:r>
          </a:p>
        </p:txBody>
      </p:sp>
      <p:grpSp>
        <p:nvGrpSpPr>
          <p:cNvPr id="2" name="Group 161"/>
          <p:cNvGrpSpPr>
            <a:grpSpLocks/>
          </p:cNvGrpSpPr>
          <p:nvPr/>
        </p:nvGrpSpPr>
        <p:grpSpPr bwMode="auto">
          <a:xfrm>
            <a:off x="2644125" y="1763966"/>
            <a:ext cx="230706" cy="286916"/>
            <a:chOff x="4131511" y="2844436"/>
            <a:chExt cx="200025" cy="241664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4130372" y="2844474"/>
              <a:ext cx="66663" cy="120651"/>
              <a:chOff x="5127" y="3283"/>
              <a:chExt cx="54" cy="85"/>
            </a:xfrm>
          </p:grpSpPr>
          <p:sp>
            <p:nvSpPr>
              <p:cNvPr id="19566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7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4195904" y="2844474"/>
              <a:ext cx="66663" cy="120651"/>
              <a:chOff x="5127" y="3283"/>
              <a:chExt cx="54" cy="85"/>
            </a:xfrm>
          </p:grpSpPr>
          <p:sp>
            <p:nvSpPr>
              <p:cNvPr id="19564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5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4263722" y="2844474"/>
              <a:ext cx="66663" cy="120651"/>
              <a:chOff x="5127" y="3283"/>
              <a:chExt cx="54" cy="85"/>
            </a:xfrm>
          </p:grpSpPr>
          <p:sp>
            <p:nvSpPr>
              <p:cNvPr id="19562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3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4143051" y="2971533"/>
              <a:ext cx="171176" cy="11456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9461" name="Freeform 4"/>
          <p:cNvSpPr>
            <a:spLocks/>
          </p:cNvSpPr>
          <p:nvPr/>
        </p:nvSpPr>
        <p:spPr bwMode="auto">
          <a:xfrm>
            <a:off x="1978626" y="1419666"/>
            <a:ext cx="1583886" cy="975517"/>
          </a:xfrm>
          <a:custGeom>
            <a:avLst/>
            <a:gdLst>
              <a:gd name="T0" fmla="*/ 2147483647 w 613"/>
              <a:gd name="T1" fmla="*/ 2147483647 h 531"/>
              <a:gd name="T2" fmla="*/ 0 w 613"/>
              <a:gd name="T3" fmla="*/ 2147483647 h 531"/>
              <a:gd name="T4" fmla="*/ 2147483647 w 613"/>
              <a:gd name="T5" fmla="*/ 0 h 531"/>
              <a:gd name="T6" fmla="*/ 2147483647 w 613"/>
              <a:gd name="T7" fmla="*/ 0 h 531"/>
              <a:gd name="T8" fmla="*/ 2147483647 w 613"/>
              <a:gd name="T9" fmla="*/ 2147483647 h 531"/>
              <a:gd name="T10" fmla="*/ 2147483647 w 613"/>
              <a:gd name="T11" fmla="*/ 2147483647 h 531"/>
              <a:gd name="T12" fmla="*/ 2147483647 w 613"/>
              <a:gd name="T13" fmla="*/ 2147483647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3"/>
              <a:gd name="T22" fmla="*/ 0 h 531"/>
              <a:gd name="T23" fmla="*/ 613 w 613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3" h="531">
                <a:moveTo>
                  <a:pt x="153" y="530"/>
                </a:moveTo>
                <a:lnTo>
                  <a:pt x="0" y="264"/>
                </a:lnTo>
                <a:lnTo>
                  <a:pt x="153" y="0"/>
                </a:lnTo>
                <a:lnTo>
                  <a:pt x="459" y="0"/>
                </a:lnTo>
                <a:lnTo>
                  <a:pt x="612" y="264"/>
                </a:lnTo>
                <a:lnTo>
                  <a:pt x="459" y="530"/>
                </a:lnTo>
                <a:lnTo>
                  <a:pt x="153" y="53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Freeform 5"/>
          <p:cNvSpPr>
            <a:spLocks/>
          </p:cNvSpPr>
          <p:nvPr/>
        </p:nvSpPr>
        <p:spPr bwMode="auto">
          <a:xfrm>
            <a:off x="3165433" y="1904237"/>
            <a:ext cx="1586104" cy="981894"/>
          </a:xfrm>
          <a:custGeom>
            <a:avLst/>
            <a:gdLst>
              <a:gd name="T0" fmla="*/ 2147483647 w 614"/>
              <a:gd name="T1" fmla="*/ 2147483647 h 532"/>
              <a:gd name="T2" fmla="*/ 0 w 614"/>
              <a:gd name="T3" fmla="*/ 2147483647 h 532"/>
              <a:gd name="T4" fmla="*/ 2147483647 w 614"/>
              <a:gd name="T5" fmla="*/ 0 h 532"/>
              <a:gd name="T6" fmla="*/ 2147483647 w 614"/>
              <a:gd name="T7" fmla="*/ 0 h 532"/>
              <a:gd name="T8" fmla="*/ 2147483647 w 614"/>
              <a:gd name="T9" fmla="*/ 2147483647 h 532"/>
              <a:gd name="T10" fmla="*/ 2147483647 w 614"/>
              <a:gd name="T11" fmla="*/ 2147483647 h 532"/>
              <a:gd name="T12" fmla="*/ 2147483647 w 614"/>
              <a:gd name="T13" fmla="*/ 2147483647 h 5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4"/>
              <a:gd name="T22" fmla="*/ 0 h 532"/>
              <a:gd name="T23" fmla="*/ 614 w 614"/>
              <a:gd name="T24" fmla="*/ 532 h 5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4" h="532">
                <a:moveTo>
                  <a:pt x="153" y="531"/>
                </a:moveTo>
                <a:lnTo>
                  <a:pt x="0" y="265"/>
                </a:lnTo>
                <a:lnTo>
                  <a:pt x="153" y="0"/>
                </a:lnTo>
                <a:lnTo>
                  <a:pt x="459" y="0"/>
                </a:lnTo>
                <a:lnTo>
                  <a:pt x="613" y="265"/>
                </a:lnTo>
                <a:lnTo>
                  <a:pt x="459" y="531"/>
                </a:lnTo>
                <a:lnTo>
                  <a:pt x="153" y="53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Freeform 6"/>
          <p:cNvSpPr>
            <a:spLocks/>
          </p:cNvSpPr>
          <p:nvPr/>
        </p:nvSpPr>
        <p:spPr bwMode="auto">
          <a:xfrm>
            <a:off x="3165433" y="2886131"/>
            <a:ext cx="1586104" cy="973393"/>
          </a:xfrm>
          <a:custGeom>
            <a:avLst/>
            <a:gdLst>
              <a:gd name="T0" fmla="*/ 2147483647 w 614"/>
              <a:gd name="T1" fmla="*/ 2147483647 h 531"/>
              <a:gd name="T2" fmla="*/ 0 w 614"/>
              <a:gd name="T3" fmla="*/ 2147483647 h 531"/>
              <a:gd name="T4" fmla="*/ 2147483647 w 614"/>
              <a:gd name="T5" fmla="*/ 0 h 531"/>
              <a:gd name="T6" fmla="*/ 2147483647 w 614"/>
              <a:gd name="T7" fmla="*/ 0 h 531"/>
              <a:gd name="T8" fmla="*/ 2147483647 w 614"/>
              <a:gd name="T9" fmla="*/ 2147483647 h 531"/>
              <a:gd name="T10" fmla="*/ 2147483647 w 614"/>
              <a:gd name="T11" fmla="*/ 2147483647 h 531"/>
              <a:gd name="T12" fmla="*/ 2147483647 w 614"/>
              <a:gd name="T13" fmla="*/ 2147483647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4"/>
              <a:gd name="T22" fmla="*/ 0 h 531"/>
              <a:gd name="T23" fmla="*/ 614 w 614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4" h="531">
                <a:moveTo>
                  <a:pt x="153" y="530"/>
                </a:moveTo>
                <a:lnTo>
                  <a:pt x="0" y="265"/>
                </a:lnTo>
                <a:lnTo>
                  <a:pt x="153" y="0"/>
                </a:lnTo>
                <a:lnTo>
                  <a:pt x="459" y="0"/>
                </a:lnTo>
                <a:lnTo>
                  <a:pt x="613" y="265"/>
                </a:lnTo>
                <a:lnTo>
                  <a:pt x="459" y="530"/>
                </a:lnTo>
                <a:lnTo>
                  <a:pt x="153" y="53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Freeform 7"/>
          <p:cNvSpPr>
            <a:spLocks/>
          </p:cNvSpPr>
          <p:nvPr/>
        </p:nvSpPr>
        <p:spPr bwMode="auto">
          <a:xfrm>
            <a:off x="796258" y="1904237"/>
            <a:ext cx="1579450" cy="981894"/>
          </a:xfrm>
          <a:custGeom>
            <a:avLst/>
            <a:gdLst>
              <a:gd name="T0" fmla="*/ 2147483647 w 613"/>
              <a:gd name="T1" fmla="*/ 2147483647 h 532"/>
              <a:gd name="T2" fmla="*/ 0 w 613"/>
              <a:gd name="T3" fmla="*/ 2147483647 h 532"/>
              <a:gd name="T4" fmla="*/ 2147483647 w 613"/>
              <a:gd name="T5" fmla="*/ 0 h 532"/>
              <a:gd name="T6" fmla="*/ 2147483647 w 613"/>
              <a:gd name="T7" fmla="*/ 0 h 532"/>
              <a:gd name="T8" fmla="*/ 2147483647 w 613"/>
              <a:gd name="T9" fmla="*/ 2147483647 h 532"/>
              <a:gd name="T10" fmla="*/ 2147483647 w 613"/>
              <a:gd name="T11" fmla="*/ 2147483647 h 532"/>
              <a:gd name="T12" fmla="*/ 2147483647 w 613"/>
              <a:gd name="T13" fmla="*/ 2147483647 h 5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3"/>
              <a:gd name="T22" fmla="*/ 0 h 532"/>
              <a:gd name="T23" fmla="*/ 613 w 613"/>
              <a:gd name="T24" fmla="*/ 532 h 5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3" h="532">
                <a:moveTo>
                  <a:pt x="153" y="531"/>
                </a:moveTo>
                <a:lnTo>
                  <a:pt x="0" y="265"/>
                </a:lnTo>
                <a:lnTo>
                  <a:pt x="153" y="0"/>
                </a:lnTo>
                <a:lnTo>
                  <a:pt x="459" y="0"/>
                </a:lnTo>
                <a:lnTo>
                  <a:pt x="612" y="265"/>
                </a:lnTo>
                <a:lnTo>
                  <a:pt x="459" y="531"/>
                </a:lnTo>
                <a:lnTo>
                  <a:pt x="153" y="53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Freeform 8"/>
          <p:cNvSpPr>
            <a:spLocks/>
          </p:cNvSpPr>
          <p:nvPr/>
        </p:nvSpPr>
        <p:spPr bwMode="auto">
          <a:xfrm>
            <a:off x="796258" y="2886131"/>
            <a:ext cx="1579450" cy="973393"/>
          </a:xfrm>
          <a:custGeom>
            <a:avLst/>
            <a:gdLst>
              <a:gd name="T0" fmla="*/ 2147483647 w 613"/>
              <a:gd name="T1" fmla="*/ 2147483647 h 531"/>
              <a:gd name="T2" fmla="*/ 0 w 613"/>
              <a:gd name="T3" fmla="*/ 2147483647 h 531"/>
              <a:gd name="T4" fmla="*/ 2147483647 w 613"/>
              <a:gd name="T5" fmla="*/ 0 h 531"/>
              <a:gd name="T6" fmla="*/ 2147483647 w 613"/>
              <a:gd name="T7" fmla="*/ 0 h 531"/>
              <a:gd name="T8" fmla="*/ 2147483647 w 613"/>
              <a:gd name="T9" fmla="*/ 2147483647 h 531"/>
              <a:gd name="T10" fmla="*/ 2147483647 w 613"/>
              <a:gd name="T11" fmla="*/ 2147483647 h 531"/>
              <a:gd name="T12" fmla="*/ 2147483647 w 613"/>
              <a:gd name="T13" fmla="*/ 2147483647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3"/>
              <a:gd name="T22" fmla="*/ 0 h 531"/>
              <a:gd name="T23" fmla="*/ 613 w 613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3" h="531">
                <a:moveTo>
                  <a:pt x="153" y="530"/>
                </a:moveTo>
                <a:lnTo>
                  <a:pt x="0" y="265"/>
                </a:lnTo>
                <a:lnTo>
                  <a:pt x="153" y="0"/>
                </a:lnTo>
                <a:lnTo>
                  <a:pt x="459" y="0"/>
                </a:lnTo>
                <a:lnTo>
                  <a:pt x="612" y="265"/>
                </a:lnTo>
                <a:lnTo>
                  <a:pt x="459" y="530"/>
                </a:lnTo>
                <a:lnTo>
                  <a:pt x="153" y="53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Freeform 9"/>
          <p:cNvSpPr>
            <a:spLocks/>
          </p:cNvSpPr>
          <p:nvPr/>
        </p:nvSpPr>
        <p:spPr bwMode="auto">
          <a:xfrm>
            <a:off x="1978626" y="3366451"/>
            <a:ext cx="1583886" cy="981894"/>
          </a:xfrm>
          <a:custGeom>
            <a:avLst/>
            <a:gdLst>
              <a:gd name="T0" fmla="*/ 2147483647 w 613"/>
              <a:gd name="T1" fmla="*/ 2147483647 h 531"/>
              <a:gd name="T2" fmla="*/ 0 w 613"/>
              <a:gd name="T3" fmla="*/ 2147483647 h 531"/>
              <a:gd name="T4" fmla="*/ 2147483647 w 613"/>
              <a:gd name="T5" fmla="*/ 0 h 531"/>
              <a:gd name="T6" fmla="*/ 2147483647 w 613"/>
              <a:gd name="T7" fmla="*/ 0 h 531"/>
              <a:gd name="T8" fmla="*/ 2147483647 w 613"/>
              <a:gd name="T9" fmla="*/ 2147483647 h 531"/>
              <a:gd name="T10" fmla="*/ 2147483647 w 613"/>
              <a:gd name="T11" fmla="*/ 2147483647 h 531"/>
              <a:gd name="T12" fmla="*/ 2147483647 w 613"/>
              <a:gd name="T13" fmla="*/ 2147483647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3"/>
              <a:gd name="T22" fmla="*/ 0 h 531"/>
              <a:gd name="T23" fmla="*/ 613 w 613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3" h="531">
                <a:moveTo>
                  <a:pt x="153" y="530"/>
                </a:moveTo>
                <a:lnTo>
                  <a:pt x="0" y="264"/>
                </a:lnTo>
                <a:lnTo>
                  <a:pt x="153" y="0"/>
                </a:lnTo>
                <a:lnTo>
                  <a:pt x="459" y="0"/>
                </a:lnTo>
                <a:lnTo>
                  <a:pt x="612" y="264"/>
                </a:lnTo>
                <a:lnTo>
                  <a:pt x="459" y="530"/>
                </a:lnTo>
                <a:lnTo>
                  <a:pt x="153" y="53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Freeform 10"/>
          <p:cNvSpPr>
            <a:spLocks/>
          </p:cNvSpPr>
          <p:nvPr/>
        </p:nvSpPr>
        <p:spPr bwMode="auto">
          <a:xfrm>
            <a:off x="1978626" y="2395183"/>
            <a:ext cx="1583886" cy="977643"/>
          </a:xfrm>
          <a:custGeom>
            <a:avLst/>
            <a:gdLst>
              <a:gd name="T0" fmla="*/ 2147483647 w 613"/>
              <a:gd name="T1" fmla="*/ 2147483647 h 531"/>
              <a:gd name="T2" fmla="*/ 0 w 613"/>
              <a:gd name="T3" fmla="*/ 2147483647 h 531"/>
              <a:gd name="T4" fmla="*/ 2147483647 w 613"/>
              <a:gd name="T5" fmla="*/ 0 h 531"/>
              <a:gd name="T6" fmla="*/ 2147483647 w 613"/>
              <a:gd name="T7" fmla="*/ 0 h 531"/>
              <a:gd name="T8" fmla="*/ 2147483647 w 613"/>
              <a:gd name="T9" fmla="*/ 2147483647 h 531"/>
              <a:gd name="T10" fmla="*/ 2147483647 w 613"/>
              <a:gd name="T11" fmla="*/ 2147483647 h 531"/>
              <a:gd name="T12" fmla="*/ 2147483647 w 613"/>
              <a:gd name="T13" fmla="*/ 2147483647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3"/>
              <a:gd name="T22" fmla="*/ 0 h 531"/>
              <a:gd name="T23" fmla="*/ 613 w 613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3" h="531">
                <a:moveTo>
                  <a:pt x="153" y="530"/>
                </a:moveTo>
                <a:lnTo>
                  <a:pt x="0" y="265"/>
                </a:lnTo>
                <a:lnTo>
                  <a:pt x="153" y="0"/>
                </a:lnTo>
                <a:lnTo>
                  <a:pt x="459" y="0"/>
                </a:lnTo>
                <a:lnTo>
                  <a:pt x="612" y="265"/>
                </a:lnTo>
                <a:lnTo>
                  <a:pt x="459" y="530"/>
                </a:lnTo>
                <a:lnTo>
                  <a:pt x="153" y="53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8" name="Freeform 11"/>
          <p:cNvSpPr>
            <a:spLocks/>
          </p:cNvSpPr>
          <p:nvPr/>
        </p:nvSpPr>
        <p:spPr bwMode="auto">
          <a:xfrm>
            <a:off x="3419572" y="3228305"/>
            <a:ext cx="422449" cy="428794"/>
          </a:xfrm>
          <a:custGeom>
            <a:avLst/>
            <a:gdLst>
              <a:gd name="T0" fmla="*/ 2147483647 w 246"/>
              <a:gd name="T1" fmla="*/ 2147483647 h 295"/>
              <a:gd name="T2" fmla="*/ 2147483647 w 246"/>
              <a:gd name="T3" fmla="*/ 2147483647 h 295"/>
              <a:gd name="T4" fmla="*/ 2147483647 w 246"/>
              <a:gd name="T5" fmla="*/ 2147483647 h 295"/>
              <a:gd name="T6" fmla="*/ 2147483647 w 246"/>
              <a:gd name="T7" fmla="*/ 2147483647 h 295"/>
              <a:gd name="T8" fmla="*/ 2147483647 w 246"/>
              <a:gd name="T9" fmla="*/ 2147483647 h 295"/>
              <a:gd name="T10" fmla="*/ 2147483647 w 246"/>
              <a:gd name="T11" fmla="*/ 0 h 295"/>
              <a:gd name="T12" fmla="*/ 0 w 246"/>
              <a:gd name="T13" fmla="*/ 2147483647 h 295"/>
              <a:gd name="T14" fmla="*/ 2147483647 w 246"/>
              <a:gd name="T15" fmla="*/ 2147483647 h 295"/>
              <a:gd name="T16" fmla="*/ 2147483647 w 246"/>
              <a:gd name="T17" fmla="*/ 2147483647 h 295"/>
              <a:gd name="T18" fmla="*/ 2147483647 w 246"/>
              <a:gd name="T19" fmla="*/ 2147483647 h 295"/>
              <a:gd name="T20" fmla="*/ 2147483647 w 246"/>
              <a:gd name="T21" fmla="*/ 2147483647 h 295"/>
              <a:gd name="T22" fmla="*/ 2147483647 w 246"/>
              <a:gd name="T23" fmla="*/ 2147483647 h 295"/>
              <a:gd name="T24" fmla="*/ 2147483647 w 246"/>
              <a:gd name="T25" fmla="*/ 2147483647 h 295"/>
              <a:gd name="T26" fmla="*/ 2147483647 w 246"/>
              <a:gd name="T27" fmla="*/ 2147483647 h 295"/>
              <a:gd name="T28" fmla="*/ 2147483647 w 246"/>
              <a:gd name="T29" fmla="*/ 2147483647 h 295"/>
              <a:gd name="T30" fmla="*/ 2147483647 w 246"/>
              <a:gd name="T31" fmla="*/ 2147483647 h 295"/>
              <a:gd name="T32" fmla="*/ 2147483647 w 246"/>
              <a:gd name="T33" fmla="*/ 2147483647 h 295"/>
              <a:gd name="T34" fmla="*/ 2147483647 w 246"/>
              <a:gd name="T35" fmla="*/ 2147483647 h 295"/>
              <a:gd name="T36" fmla="*/ 2147483647 w 246"/>
              <a:gd name="T37" fmla="*/ 2147483647 h 295"/>
              <a:gd name="T38" fmla="*/ 2147483647 w 246"/>
              <a:gd name="T39" fmla="*/ 2147483647 h 295"/>
              <a:gd name="T40" fmla="*/ 2147483647 w 246"/>
              <a:gd name="T41" fmla="*/ 2147483647 h 295"/>
              <a:gd name="T42" fmla="*/ 2147483647 w 246"/>
              <a:gd name="T43" fmla="*/ 2147483647 h 295"/>
              <a:gd name="T44" fmla="*/ 2147483647 w 246"/>
              <a:gd name="T45" fmla="*/ 2147483647 h 295"/>
              <a:gd name="T46" fmla="*/ 2147483647 w 246"/>
              <a:gd name="T47" fmla="*/ 2147483647 h 295"/>
              <a:gd name="T48" fmla="*/ 2147483647 w 246"/>
              <a:gd name="T49" fmla="*/ 2147483647 h 295"/>
              <a:gd name="T50" fmla="*/ 2147483647 w 246"/>
              <a:gd name="T51" fmla="*/ 2147483647 h 295"/>
              <a:gd name="T52" fmla="*/ 2147483647 w 246"/>
              <a:gd name="T53" fmla="*/ 2147483647 h 295"/>
              <a:gd name="T54" fmla="*/ 2147483647 w 246"/>
              <a:gd name="T55" fmla="*/ 2147483647 h 295"/>
              <a:gd name="T56" fmla="*/ 2147483647 w 246"/>
              <a:gd name="T57" fmla="*/ 2147483647 h 295"/>
              <a:gd name="T58" fmla="*/ 2147483647 w 246"/>
              <a:gd name="T59" fmla="*/ 2147483647 h 295"/>
              <a:gd name="T60" fmla="*/ 2147483647 w 246"/>
              <a:gd name="T61" fmla="*/ 2147483647 h 295"/>
              <a:gd name="T62" fmla="*/ 2147483647 w 246"/>
              <a:gd name="T63" fmla="*/ 2147483647 h 295"/>
              <a:gd name="T64" fmla="*/ 2147483647 w 246"/>
              <a:gd name="T65" fmla="*/ 2147483647 h 295"/>
              <a:gd name="T66" fmla="*/ 2147483647 w 246"/>
              <a:gd name="T67" fmla="*/ 2147483647 h 295"/>
              <a:gd name="T68" fmla="*/ 2147483647 w 246"/>
              <a:gd name="T69" fmla="*/ 2147483647 h 295"/>
              <a:gd name="T70" fmla="*/ 2147483647 w 246"/>
              <a:gd name="T71" fmla="*/ 2147483647 h 295"/>
              <a:gd name="T72" fmla="*/ 2147483647 w 246"/>
              <a:gd name="T73" fmla="*/ 2147483647 h 295"/>
              <a:gd name="T74" fmla="*/ 2147483647 w 246"/>
              <a:gd name="T75" fmla="*/ 2147483647 h 295"/>
              <a:gd name="T76" fmla="*/ 2147483647 w 246"/>
              <a:gd name="T77" fmla="*/ 2147483647 h 295"/>
              <a:gd name="T78" fmla="*/ 2147483647 w 246"/>
              <a:gd name="T79" fmla="*/ 2147483647 h 295"/>
              <a:gd name="T80" fmla="*/ 2147483647 w 246"/>
              <a:gd name="T81" fmla="*/ 2147483647 h 29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46"/>
              <a:gd name="T124" fmla="*/ 0 h 295"/>
              <a:gd name="T125" fmla="*/ 246 w 246"/>
              <a:gd name="T126" fmla="*/ 295 h 29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46" h="295">
                <a:moveTo>
                  <a:pt x="140" y="125"/>
                </a:moveTo>
                <a:lnTo>
                  <a:pt x="155" y="114"/>
                </a:lnTo>
                <a:lnTo>
                  <a:pt x="140" y="50"/>
                </a:lnTo>
                <a:lnTo>
                  <a:pt x="144" y="51"/>
                </a:lnTo>
                <a:lnTo>
                  <a:pt x="132" y="2"/>
                </a:lnTo>
                <a:lnTo>
                  <a:pt x="119" y="0"/>
                </a:lnTo>
                <a:lnTo>
                  <a:pt x="0" y="83"/>
                </a:lnTo>
                <a:lnTo>
                  <a:pt x="27" y="193"/>
                </a:lnTo>
                <a:lnTo>
                  <a:pt x="36" y="197"/>
                </a:lnTo>
                <a:lnTo>
                  <a:pt x="33" y="200"/>
                </a:lnTo>
                <a:lnTo>
                  <a:pt x="33" y="216"/>
                </a:lnTo>
                <a:lnTo>
                  <a:pt x="31" y="217"/>
                </a:lnTo>
                <a:lnTo>
                  <a:pt x="30" y="217"/>
                </a:lnTo>
                <a:lnTo>
                  <a:pt x="30" y="219"/>
                </a:lnTo>
                <a:lnTo>
                  <a:pt x="29" y="222"/>
                </a:lnTo>
                <a:lnTo>
                  <a:pt x="30" y="227"/>
                </a:lnTo>
                <a:lnTo>
                  <a:pt x="32" y="232"/>
                </a:lnTo>
                <a:lnTo>
                  <a:pt x="35" y="235"/>
                </a:lnTo>
                <a:lnTo>
                  <a:pt x="38" y="235"/>
                </a:lnTo>
                <a:lnTo>
                  <a:pt x="39" y="236"/>
                </a:lnTo>
                <a:lnTo>
                  <a:pt x="40" y="235"/>
                </a:lnTo>
                <a:lnTo>
                  <a:pt x="44" y="233"/>
                </a:lnTo>
                <a:lnTo>
                  <a:pt x="44" y="237"/>
                </a:lnTo>
                <a:lnTo>
                  <a:pt x="126" y="294"/>
                </a:lnTo>
                <a:lnTo>
                  <a:pt x="245" y="210"/>
                </a:lnTo>
                <a:lnTo>
                  <a:pt x="245" y="200"/>
                </a:lnTo>
                <a:lnTo>
                  <a:pt x="210" y="176"/>
                </a:lnTo>
                <a:lnTo>
                  <a:pt x="210" y="171"/>
                </a:lnTo>
                <a:lnTo>
                  <a:pt x="164" y="138"/>
                </a:lnTo>
                <a:lnTo>
                  <a:pt x="158" y="143"/>
                </a:lnTo>
                <a:lnTo>
                  <a:pt x="158" y="137"/>
                </a:lnTo>
                <a:lnTo>
                  <a:pt x="157" y="136"/>
                </a:lnTo>
                <a:lnTo>
                  <a:pt x="157" y="133"/>
                </a:lnTo>
                <a:lnTo>
                  <a:pt x="157" y="131"/>
                </a:lnTo>
                <a:lnTo>
                  <a:pt x="156" y="130"/>
                </a:lnTo>
                <a:lnTo>
                  <a:pt x="155" y="129"/>
                </a:lnTo>
                <a:lnTo>
                  <a:pt x="154" y="129"/>
                </a:lnTo>
                <a:lnTo>
                  <a:pt x="150" y="131"/>
                </a:lnTo>
                <a:lnTo>
                  <a:pt x="140" y="125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Freeform 12"/>
          <p:cNvSpPr>
            <a:spLocks/>
          </p:cNvSpPr>
          <p:nvPr/>
        </p:nvSpPr>
        <p:spPr bwMode="auto">
          <a:xfrm>
            <a:off x="3593569" y="3253809"/>
            <a:ext cx="323876" cy="44632"/>
          </a:xfrm>
          <a:custGeom>
            <a:avLst/>
            <a:gdLst>
              <a:gd name="T0" fmla="*/ 2147483647 w 126"/>
              <a:gd name="T1" fmla="*/ 2147483647 h 26"/>
              <a:gd name="T2" fmla="*/ 2147483647 w 126"/>
              <a:gd name="T3" fmla="*/ 2147483647 h 26"/>
              <a:gd name="T4" fmla="*/ 2147483647 w 126"/>
              <a:gd name="T5" fmla="*/ 2147483647 h 26"/>
              <a:gd name="T6" fmla="*/ 2147483647 w 126"/>
              <a:gd name="T7" fmla="*/ 2147483647 h 26"/>
              <a:gd name="T8" fmla="*/ 2147483647 w 126"/>
              <a:gd name="T9" fmla="*/ 2147483647 h 26"/>
              <a:gd name="T10" fmla="*/ 0 w 126"/>
              <a:gd name="T11" fmla="*/ 0 h 26"/>
              <a:gd name="T12" fmla="*/ 2147483647 w 126"/>
              <a:gd name="T13" fmla="*/ 2147483647 h 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26"/>
              <a:gd name="T23" fmla="*/ 126 w 126"/>
              <a:gd name="T24" fmla="*/ 26 h 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26">
                <a:moveTo>
                  <a:pt x="125" y="25"/>
                </a:moveTo>
                <a:lnTo>
                  <a:pt x="84" y="24"/>
                </a:lnTo>
                <a:lnTo>
                  <a:pt x="98" y="11"/>
                </a:lnTo>
                <a:lnTo>
                  <a:pt x="45" y="10"/>
                </a:lnTo>
                <a:lnTo>
                  <a:pt x="54" y="1"/>
                </a:lnTo>
                <a:lnTo>
                  <a:pt x="0" y="0"/>
                </a:lnTo>
                <a:lnTo>
                  <a:pt x="125" y="25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9473" name="Picture 41" descr="C:\Program Files\Common Files\Microsoft Shared\Clipart\cagcat50\TN00332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6689" y="2514200"/>
            <a:ext cx="525743" cy="28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Line 42"/>
          <p:cNvSpPr>
            <a:spLocks noChangeShapeType="1"/>
          </p:cNvSpPr>
          <p:nvPr/>
        </p:nvSpPr>
        <p:spPr bwMode="auto">
          <a:xfrm flipH="1">
            <a:off x="2191586" y="2458942"/>
            <a:ext cx="2219" cy="82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1499467" y="3153920"/>
            <a:ext cx="230706" cy="286916"/>
            <a:chOff x="4131511" y="2844436"/>
            <a:chExt cx="200025" cy="241664"/>
          </a:xfrm>
        </p:grpSpPr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4130372" y="2844474"/>
              <a:ext cx="66663" cy="120651"/>
              <a:chOff x="5127" y="3283"/>
              <a:chExt cx="54" cy="85"/>
            </a:xfrm>
          </p:grpSpPr>
          <p:sp>
            <p:nvSpPr>
              <p:cNvPr id="19553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4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4195904" y="2844474"/>
              <a:ext cx="66663" cy="120651"/>
              <a:chOff x="5127" y="3283"/>
              <a:chExt cx="54" cy="85"/>
            </a:xfrm>
          </p:grpSpPr>
          <p:sp>
            <p:nvSpPr>
              <p:cNvPr id="19551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2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31"/>
            <p:cNvGrpSpPr>
              <a:grpSpLocks/>
            </p:cNvGrpSpPr>
            <p:nvPr/>
          </p:nvGrpSpPr>
          <p:grpSpPr bwMode="auto">
            <a:xfrm>
              <a:off x="4263722" y="2844474"/>
              <a:ext cx="66663" cy="120651"/>
              <a:chOff x="5127" y="3283"/>
              <a:chExt cx="54" cy="85"/>
            </a:xfrm>
          </p:grpSpPr>
          <p:sp>
            <p:nvSpPr>
              <p:cNvPr id="19549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0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3" name="Rectangle 82"/>
            <p:cNvSpPr/>
            <p:nvPr/>
          </p:nvSpPr>
          <p:spPr>
            <a:xfrm>
              <a:off x="4143051" y="2971533"/>
              <a:ext cx="171176" cy="11456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" name="Group 95"/>
          <p:cNvGrpSpPr>
            <a:grpSpLocks/>
          </p:cNvGrpSpPr>
          <p:nvPr/>
        </p:nvGrpSpPr>
        <p:grpSpPr bwMode="auto">
          <a:xfrm>
            <a:off x="2697365" y="3715002"/>
            <a:ext cx="230706" cy="286916"/>
            <a:chOff x="4131511" y="2844436"/>
            <a:chExt cx="200025" cy="241664"/>
          </a:xfrm>
        </p:grpSpPr>
        <p:grpSp>
          <p:nvGrpSpPr>
            <p:cNvPr id="11" name="Group 31"/>
            <p:cNvGrpSpPr>
              <a:grpSpLocks/>
            </p:cNvGrpSpPr>
            <p:nvPr/>
          </p:nvGrpSpPr>
          <p:grpSpPr bwMode="auto">
            <a:xfrm>
              <a:off x="4130372" y="2844474"/>
              <a:ext cx="66663" cy="120651"/>
              <a:chOff x="5127" y="3283"/>
              <a:chExt cx="54" cy="85"/>
            </a:xfrm>
          </p:grpSpPr>
          <p:sp>
            <p:nvSpPr>
              <p:cNvPr id="19543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4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4195904" y="2844474"/>
              <a:ext cx="66663" cy="120651"/>
              <a:chOff x="5127" y="3283"/>
              <a:chExt cx="54" cy="85"/>
            </a:xfrm>
          </p:grpSpPr>
          <p:sp>
            <p:nvSpPr>
              <p:cNvPr id="19541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2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31"/>
            <p:cNvGrpSpPr>
              <a:grpSpLocks/>
            </p:cNvGrpSpPr>
            <p:nvPr/>
          </p:nvGrpSpPr>
          <p:grpSpPr bwMode="auto">
            <a:xfrm>
              <a:off x="4263722" y="2844474"/>
              <a:ext cx="66663" cy="120651"/>
              <a:chOff x="5127" y="3283"/>
              <a:chExt cx="54" cy="85"/>
            </a:xfrm>
          </p:grpSpPr>
          <p:sp>
            <p:nvSpPr>
              <p:cNvPr id="19539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0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4" name="Rectangle 93"/>
            <p:cNvSpPr/>
            <p:nvPr/>
          </p:nvSpPr>
          <p:spPr>
            <a:xfrm>
              <a:off x="4143051" y="2971533"/>
              <a:ext cx="171176" cy="11456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4" name="Group 106"/>
          <p:cNvGrpSpPr>
            <a:grpSpLocks/>
          </p:cNvGrpSpPr>
          <p:nvPr/>
        </p:nvGrpSpPr>
        <p:grpSpPr bwMode="auto">
          <a:xfrm>
            <a:off x="3868642" y="3230431"/>
            <a:ext cx="230706" cy="286916"/>
            <a:chOff x="4131511" y="2844436"/>
            <a:chExt cx="200025" cy="241664"/>
          </a:xfrm>
        </p:grpSpPr>
        <p:grpSp>
          <p:nvGrpSpPr>
            <p:cNvPr id="15" name="Group 31"/>
            <p:cNvGrpSpPr>
              <a:grpSpLocks/>
            </p:cNvGrpSpPr>
            <p:nvPr/>
          </p:nvGrpSpPr>
          <p:grpSpPr bwMode="auto">
            <a:xfrm>
              <a:off x="4130372" y="2844474"/>
              <a:ext cx="66663" cy="120651"/>
              <a:chOff x="5127" y="3283"/>
              <a:chExt cx="54" cy="85"/>
            </a:xfrm>
          </p:grpSpPr>
          <p:sp>
            <p:nvSpPr>
              <p:cNvPr id="19533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4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31"/>
            <p:cNvGrpSpPr>
              <a:grpSpLocks/>
            </p:cNvGrpSpPr>
            <p:nvPr/>
          </p:nvGrpSpPr>
          <p:grpSpPr bwMode="auto">
            <a:xfrm>
              <a:off x="4195904" y="2844474"/>
              <a:ext cx="66663" cy="120651"/>
              <a:chOff x="5127" y="3283"/>
              <a:chExt cx="54" cy="85"/>
            </a:xfrm>
          </p:grpSpPr>
          <p:sp>
            <p:nvSpPr>
              <p:cNvPr id="19531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2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31"/>
            <p:cNvGrpSpPr>
              <a:grpSpLocks/>
            </p:cNvGrpSpPr>
            <p:nvPr/>
          </p:nvGrpSpPr>
          <p:grpSpPr bwMode="auto">
            <a:xfrm>
              <a:off x="4263722" y="2844474"/>
              <a:ext cx="66663" cy="120651"/>
              <a:chOff x="5127" y="3283"/>
              <a:chExt cx="54" cy="85"/>
            </a:xfrm>
          </p:grpSpPr>
          <p:sp>
            <p:nvSpPr>
              <p:cNvPr id="19529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0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5" name="Rectangle 104"/>
            <p:cNvSpPr/>
            <p:nvPr/>
          </p:nvSpPr>
          <p:spPr>
            <a:xfrm>
              <a:off x="4143051" y="2971533"/>
              <a:ext cx="171176" cy="11456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8" name="Group 117"/>
          <p:cNvGrpSpPr>
            <a:grpSpLocks/>
          </p:cNvGrpSpPr>
          <p:nvPr/>
        </p:nvGrpSpPr>
        <p:grpSpPr bwMode="auto">
          <a:xfrm>
            <a:off x="3868642" y="2286793"/>
            <a:ext cx="230706" cy="286916"/>
            <a:chOff x="4131511" y="2844436"/>
            <a:chExt cx="200025" cy="241664"/>
          </a:xfrm>
        </p:grpSpPr>
        <p:grpSp>
          <p:nvGrpSpPr>
            <p:cNvPr id="19" name="Group 31"/>
            <p:cNvGrpSpPr>
              <a:grpSpLocks/>
            </p:cNvGrpSpPr>
            <p:nvPr/>
          </p:nvGrpSpPr>
          <p:grpSpPr bwMode="auto">
            <a:xfrm>
              <a:off x="4130372" y="2844474"/>
              <a:ext cx="66663" cy="120651"/>
              <a:chOff x="5127" y="3283"/>
              <a:chExt cx="54" cy="85"/>
            </a:xfrm>
          </p:grpSpPr>
          <p:sp>
            <p:nvSpPr>
              <p:cNvPr id="19523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4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4195904" y="2844474"/>
              <a:ext cx="66663" cy="120651"/>
              <a:chOff x="5127" y="3283"/>
              <a:chExt cx="54" cy="85"/>
            </a:xfrm>
          </p:grpSpPr>
          <p:sp>
            <p:nvSpPr>
              <p:cNvPr id="19521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2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31"/>
            <p:cNvGrpSpPr>
              <a:grpSpLocks/>
            </p:cNvGrpSpPr>
            <p:nvPr/>
          </p:nvGrpSpPr>
          <p:grpSpPr bwMode="auto">
            <a:xfrm>
              <a:off x="4263722" y="2844474"/>
              <a:ext cx="66663" cy="120651"/>
              <a:chOff x="5127" y="3283"/>
              <a:chExt cx="54" cy="85"/>
            </a:xfrm>
          </p:grpSpPr>
          <p:sp>
            <p:nvSpPr>
              <p:cNvPr id="19519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0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4143051" y="2971533"/>
              <a:ext cx="171176" cy="11456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2" name="Group 176"/>
          <p:cNvGrpSpPr>
            <a:grpSpLocks/>
          </p:cNvGrpSpPr>
          <p:nvPr/>
        </p:nvGrpSpPr>
        <p:grpSpPr bwMode="auto">
          <a:xfrm>
            <a:off x="1379678" y="2299545"/>
            <a:ext cx="230706" cy="286916"/>
            <a:chOff x="4131511" y="2844436"/>
            <a:chExt cx="200025" cy="241664"/>
          </a:xfrm>
        </p:grpSpPr>
        <p:grpSp>
          <p:nvGrpSpPr>
            <p:cNvPr id="23" name="Group 31"/>
            <p:cNvGrpSpPr>
              <a:grpSpLocks/>
            </p:cNvGrpSpPr>
            <p:nvPr/>
          </p:nvGrpSpPr>
          <p:grpSpPr bwMode="auto">
            <a:xfrm>
              <a:off x="4130372" y="2844474"/>
              <a:ext cx="66663" cy="120651"/>
              <a:chOff x="5127" y="3283"/>
              <a:chExt cx="54" cy="85"/>
            </a:xfrm>
          </p:grpSpPr>
          <p:sp>
            <p:nvSpPr>
              <p:cNvPr id="19513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4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31"/>
            <p:cNvGrpSpPr>
              <a:grpSpLocks/>
            </p:cNvGrpSpPr>
            <p:nvPr/>
          </p:nvGrpSpPr>
          <p:grpSpPr bwMode="auto">
            <a:xfrm>
              <a:off x="4195904" y="2844474"/>
              <a:ext cx="66663" cy="120651"/>
              <a:chOff x="5127" y="3283"/>
              <a:chExt cx="54" cy="85"/>
            </a:xfrm>
          </p:grpSpPr>
          <p:sp>
            <p:nvSpPr>
              <p:cNvPr id="19511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2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" name="Group 31"/>
            <p:cNvGrpSpPr>
              <a:grpSpLocks/>
            </p:cNvGrpSpPr>
            <p:nvPr/>
          </p:nvGrpSpPr>
          <p:grpSpPr bwMode="auto">
            <a:xfrm>
              <a:off x="4263722" y="2844474"/>
              <a:ext cx="66663" cy="120651"/>
              <a:chOff x="5127" y="3283"/>
              <a:chExt cx="54" cy="85"/>
            </a:xfrm>
          </p:grpSpPr>
          <p:sp>
            <p:nvSpPr>
              <p:cNvPr id="19509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0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7" name="Rectangle 126"/>
            <p:cNvSpPr/>
            <p:nvPr/>
          </p:nvSpPr>
          <p:spPr>
            <a:xfrm>
              <a:off x="4143051" y="2971533"/>
              <a:ext cx="171176" cy="11456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6" name="Group 187"/>
          <p:cNvGrpSpPr>
            <a:grpSpLocks/>
          </p:cNvGrpSpPr>
          <p:nvPr/>
        </p:nvGrpSpPr>
        <p:grpSpPr bwMode="auto">
          <a:xfrm>
            <a:off x="2659654" y="2760737"/>
            <a:ext cx="230706" cy="284792"/>
            <a:chOff x="4131511" y="2844436"/>
            <a:chExt cx="200025" cy="241664"/>
          </a:xfrm>
        </p:grpSpPr>
        <p:grpSp>
          <p:nvGrpSpPr>
            <p:cNvPr id="27" name="Group 31"/>
            <p:cNvGrpSpPr>
              <a:grpSpLocks/>
            </p:cNvGrpSpPr>
            <p:nvPr/>
          </p:nvGrpSpPr>
          <p:grpSpPr bwMode="auto">
            <a:xfrm>
              <a:off x="4130372" y="2844474"/>
              <a:ext cx="66663" cy="120651"/>
              <a:chOff x="5127" y="3283"/>
              <a:chExt cx="54" cy="85"/>
            </a:xfrm>
          </p:grpSpPr>
          <p:sp>
            <p:nvSpPr>
              <p:cNvPr id="19503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4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" name="Group 31"/>
            <p:cNvGrpSpPr>
              <a:grpSpLocks/>
            </p:cNvGrpSpPr>
            <p:nvPr/>
          </p:nvGrpSpPr>
          <p:grpSpPr bwMode="auto">
            <a:xfrm>
              <a:off x="4195904" y="2844474"/>
              <a:ext cx="66663" cy="120651"/>
              <a:chOff x="5127" y="3283"/>
              <a:chExt cx="54" cy="85"/>
            </a:xfrm>
          </p:grpSpPr>
          <p:sp>
            <p:nvSpPr>
              <p:cNvPr id="19501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2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" name="Group 31"/>
            <p:cNvGrpSpPr>
              <a:grpSpLocks/>
            </p:cNvGrpSpPr>
            <p:nvPr/>
          </p:nvGrpSpPr>
          <p:grpSpPr bwMode="auto">
            <a:xfrm>
              <a:off x="4263722" y="2844474"/>
              <a:ext cx="66663" cy="120651"/>
              <a:chOff x="5127" y="3283"/>
              <a:chExt cx="54" cy="85"/>
            </a:xfrm>
          </p:grpSpPr>
          <p:sp>
            <p:nvSpPr>
              <p:cNvPr id="19499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0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8" name="Rectangle 137"/>
            <p:cNvSpPr/>
            <p:nvPr/>
          </p:nvSpPr>
          <p:spPr>
            <a:xfrm>
              <a:off x="4143051" y="2972482"/>
              <a:ext cx="171175" cy="11361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" name="Group 147"/>
          <p:cNvGrpSpPr/>
          <p:nvPr/>
        </p:nvGrpSpPr>
        <p:grpSpPr>
          <a:xfrm>
            <a:off x="3071499" y="3189187"/>
            <a:ext cx="527962" cy="337924"/>
            <a:chOff x="4220080" y="3422125"/>
            <a:chExt cx="527962" cy="337924"/>
          </a:xfrm>
        </p:grpSpPr>
        <p:pic>
          <p:nvPicPr>
            <p:cNvPr id="19471" name="Picture 14" descr="C:\Program Files\Common Files\Microsoft Shared\Clipart\cagcat50\TN00332_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20080" y="3479508"/>
              <a:ext cx="527962" cy="280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2" name="Line 15"/>
            <p:cNvSpPr>
              <a:spLocks noChangeShapeType="1"/>
            </p:cNvSpPr>
            <p:nvPr/>
          </p:nvSpPr>
          <p:spPr bwMode="auto">
            <a:xfrm flipH="1">
              <a:off x="4623815" y="3422125"/>
              <a:ext cx="2218" cy="850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Line 15"/>
            <p:cNvSpPr>
              <a:spLocks noChangeShapeType="1"/>
            </p:cNvSpPr>
            <p:nvPr/>
          </p:nvSpPr>
          <p:spPr bwMode="auto">
            <a:xfrm flipH="1">
              <a:off x="4563920" y="3422125"/>
              <a:ext cx="2219" cy="850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83" name="Line 42"/>
          <p:cNvSpPr>
            <a:spLocks noChangeShapeType="1"/>
          </p:cNvSpPr>
          <p:nvPr/>
        </p:nvSpPr>
        <p:spPr bwMode="auto">
          <a:xfrm flipH="1">
            <a:off x="2120599" y="2458942"/>
            <a:ext cx="2219" cy="82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9485" name="Picture 41" descr="C:\Program Files\Common Files\Microsoft Shared\Clipart\cagcat50\TN00332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088" y="3158170"/>
            <a:ext cx="525743" cy="28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6" name="Line 15"/>
          <p:cNvSpPr>
            <a:spLocks noChangeShapeType="1"/>
          </p:cNvSpPr>
          <p:nvPr/>
        </p:nvSpPr>
        <p:spPr bwMode="auto">
          <a:xfrm flipH="1">
            <a:off x="2686274" y="3090161"/>
            <a:ext cx="2218" cy="850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1" name="Group 115"/>
          <p:cNvGrpSpPr/>
          <p:nvPr/>
        </p:nvGrpSpPr>
        <p:grpSpPr>
          <a:xfrm>
            <a:off x="4070797" y="1982859"/>
            <a:ext cx="1376612" cy="677541"/>
            <a:chOff x="1720640" y="2349688"/>
            <a:chExt cx="985146" cy="506094"/>
          </a:xfrm>
        </p:grpSpPr>
        <p:grpSp>
          <p:nvGrpSpPr>
            <p:cNvPr id="32" name="Group 113"/>
            <p:cNvGrpSpPr/>
            <p:nvPr/>
          </p:nvGrpSpPr>
          <p:grpSpPr>
            <a:xfrm>
              <a:off x="1720640" y="2384705"/>
              <a:ext cx="441403" cy="471077"/>
              <a:chOff x="396797" y="4446346"/>
              <a:chExt cx="441403" cy="471077"/>
            </a:xfrm>
          </p:grpSpPr>
          <p:sp>
            <p:nvSpPr>
              <p:cNvPr id="115" name="Oval 114"/>
              <p:cNvSpPr/>
              <p:nvPr/>
            </p:nvSpPr>
            <p:spPr>
              <a:xfrm>
                <a:off x="396797" y="4446346"/>
                <a:ext cx="441403" cy="471077"/>
              </a:xfrm>
              <a:prstGeom prst="ellipse">
                <a:avLst/>
              </a:prstGeom>
              <a:noFill/>
              <a:ln w="28575">
                <a:solidFill>
                  <a:srgbClr val="99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 flipH="1">
                <a:off x="568323" y="4648200"/>
                <a:ext cx="117475" cy="103974"/>
              </a:xfrm>
              <a:prstGeom prst="rect">
                <a:avLst/>
              </a:prstGeom>
              <a:solidFill>
                <a:srgbClr val="99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cxnSp>
            <p:nvCxnSpPr>
              <p:cNvPr id="118" name="Straight Connector 117"/>
              <p:cNvCxnSpPr/>
              <p:nvPr/>
            </p:nvCxnSpPr>
            <p:spPr>
              <a:xfrm rot="5400000">
                <a:off x="566928" y="4618195"/>
                <a:ext cx="110122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4" name="TextBox 113"/>
            <p:cNvSpPr txBox="1"/>
            <p:nvPr/>
          </p:nvSpPr>
          <p:spPr>
            <a:xfrm>
              <a:off x="2188555" y="2349688"/>
              <a:ext cx="517231" cy="252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rgbClr val="990000"/>
                  </a:solidFill>
                  <a:latin typeface="+mj-lt"/>
                </a:rPr>
                <a:t>Femto</a:t>
              </a:r>
              <a:endParaRPr lang="en-US" sz="1600" b="1" dirty="0" smtClean="0">
                <a:solidFill>
                  <a:srgbClr val="990000"/>
                </a:solidFill>
                <a:latin typeface="+mj-lt"/>
              </a:endParaRPr>
            </a:p>
          </p:txBody>
        </p:sp>
      </p:grpSp>
      <p:grpSp>
        <p:nvGrpSpPr>
          <p:cNvPr id="33" name="Group 136"/>
          <p:cNvGrpSpPr/>
          <p:nvPr/>
        </p:nvGrpSpPr>
        <p:grpSpPr>
          <a:xfrm>
            <a:off x="3265482" y="2243412"/>
            <a:ext cx="821002" cy="597735"/>
            <a:chOff x="3375186" y="2321860"/>
            <a:chExt cx="587533" cy="446478"/>
          </a:xfrm>
        </p:grpSpPr>
        <p:grpSp>
          <p:nvGrpSpPr>
            <p:cNvPr id="34" name="Group 132"/>
            <p:cNvGrpSpPr/>
            <p:nvPr/>
          </p:nvGrpSpPr>
          <p:grpSpPr>
            <a:xfrm>
              <a:off x="3375186" y="2321860"/>
              <a:ext cx="587533" cy="446478"/>
              <a:chOff x="3397131" y="2321860"/>
              <a:chExt cx="587533" cy="446478"/>
            </a:xfrm>
          </p:grpSpPr>
          <p:sp>
            <p:nvSpPr>
              <p:cNvPr id="123" name="Rectangle 122"/>
              <p:cNvSpPr/>
              <p:nvPr/>
            </p:nvSpPr>
            <p:spPr bwMode="auto">
              <a:xfrm>
                <a:off x="3557847" y="2434538"/>
                <a:ext cx="103078" cy="64822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35" name="Group 131"/>
              <p:cNvGrpSpPr/>
              <p:nvPr/>
            </p:nvGrpSpPr>
            <p:grpSpPr>
              <a:xfrm>
                <a:off x="3397131" y="2321860"/>
                <a:ext cx="587533" cy="446478"/>
                <a:chOff x="3397131" y="2321860"/>
                <a:chExt cx="587533" cy="446478"/>
              </a:xfrm>
            </p:grpSpPr>
            <p:grpSp>
              <p:nvGrpSpPr>
                <p:cNvPr id="36" name="Group 31"/>
                <p:cNvGrpSpPr>
                  <a:grpSpLocks/>
                </p:cNvGrpSpPr>
                <p:nvPr/>
              </p:nvGrpSpPr>
              <p:grpSpPr bwMode="auto">
                <a:xfrm>
                  <a:off x="3579888" y="2321860"/>
                  <a:ext cx="55023" cy="106995"/>
                  <a:chOff x="5127" y="3283"/>
                  <a:chExt cx="54" cy="85"/>
                </a:xfrm>
                <a:solidFill>
                  <a:srgbClr val="7030A0"/>
                </a:solidFill>
              </p:grpSpPr>
              <p:sp>
                <p:nvSpPr>
                  <p:cNvPr id="126" name="Line 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53" y="3323"/>
                    <a:ext cx="2" cy="45"/>
                  </a:xfrm>
                  <a:prstGeom prst="line">
                    <a:avLst/>
                  </a:prstGeom>
                  <a:grpFill/>
                  <a:ln w="12700">
                    <a:solidFill>
                      <a:srgbClr val="7030A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" name="AutoShape 3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127" y="3283"/>
                    <a:ext cx="54" cy="63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12700">
                    <a:solidFill>
                      <a:srgbClr val="7030A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1" name="TextBox 130"/>
                <p:cNvSpPr txBox="1"/>
                <p:nvPr/>
              </p:nvSpPr>
              <p:spPr>
                <a:xfrm>
                  <a:off x="3397131" y="2460561"/>
                  <a:ext cx="58753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7030A0"/>
                      </a:solidFill>
                      <a:latin typeface="+mj-lt"/>
                    </a:rPr>
                    <a:t>Relay</a:t>
                  </a:r>
                  <a:endParaRPr lang="en-US" sz="1400" dirty="0">
                    <a:solidFill>
                      <a:srgbClr val="7030A0"/>
                    </a:solidFill>
                    <a:latin typeface="+mj-lt"/>
                  </a:endParaRPr>
                </a:p>
              </p:txBody>
            </p:sp>
          </p:grpSp>
        </p:grpSp>
        <p:cxnSp>
          <p:nvCxnSpPr>
            <p:cNvPr id="136" name="Straight Connector 135"/>
            <p:cNvCxnSpPr>
              <a:stCxn id="128" idx="4"/>
              <a:endCxn id="19524" idx="2"/>
            </p:cNvCxnSpPr>
            <p:nvPr/>
          </p:nvCxnSpPr>
          <p:spPr>
            <a:xfrm rot="16200000" flipH="1">
              <a:off x="3698898" y="2235928"/>
              <a:ext cx="21054" cy="192919"/>
            </a:xfrm>
            <a:prstGeom prst="line">
              <a:avLst/>
            </a:prstGeom>
            <a:ln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161"/>
          <p:cNvGrpSpPr/>
          <p:nvPr/>
        </p:nvGrpSpPr>
        <p:grpSpPr>
          <a:xfrm>
            <a:off x="3493721" y="3022613"/>
            <a:ext cx="1212537" cy="769648"/>
            <a:chOff x="4499565" y="3218558"/>
            <a:chExt cx="1212537" cy="769648"/>
          </a:xfrm>
        </p:grpSpPr>
        <p:grpSp>
          <p:nvGrpSpPr>
            <p:cNvPr id="38" name="Group 141"/>
            <p:cNvGrpSpPr/>
            <p:nvPr/>
          </p:nvGrpSpPr>
          <p:grpSpPr>
            <a:xfrm>
              <a:off x="5235687" y="3218558"/>
              <a:ext cx="144038" cy="237685"/>
              <a:chOff x="6989724" y="2896505"/>
              <a:chExt cx="144038" cy="237685"/>
            </a:xfrm>
          </p:grpSpPr>
          <p:sp>
            <p:nvSpPr>
              <p:cNvPr id="134" name="Rectangle 133"/>
              <p:cNvSpPr/>
              <p:nvPr/>
            </p:nvSpPr>
            <p:spPr bwMode="auto">
              <a:xfrm>
                <a:off x="6989724" y="3047408"/>
                <a:ext cx="144038" cy="86782"/>
              </a:xfrm>
              <a:prstGeom prst="rec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39" name="Group 31"/>
              <p:cNvGrpSpPr>
                <a:grpSpLocks/>
              </p:cNvGrpSpPr>
              <p:nvPr/>
            </p:nvGrpSpPr>
            <p:grpSpPr bwMode="auto">
              <a:xfrm>
                <a:off x="7020922" y="2896505"/>
                <a:ext cx="76892" cy="143241"/>
                <a:chOff x="5127" y="3283"/>
                <a:chExt cx="54" cy="85"/>
              </a:xfrm>
              <a:solidFill>
                <a:srgbClr val="7030A0"/>
              </a:solidFill>
            </p:grpSpPr>
            <p:sp>
              <p:nvSpPr>
                <p:cNvPr id="140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5153" y="3323"/>
                  <a:ext cx="2" cy="45"/>
                </a:xfrm>
                <a:prstGeom prst="line">
                  <a:avLst/>
                </a:prstGeom>
                <a:grpFill/>
                <a:ln w="12700">
                  <a:solidFill>
                    <a:srgbClr val="7030A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AutoShape 33"/>
                <p:cNvSpPr>
                  <a:spLocks noChangeArrowheads="1"/>
                </p:cNvSpPr>
                <p:nvPr/>
              </p:nvSpPr>
              <p:spPr bwMode="auto">
                <a:xfrm flipV="1">
                  <a:off x="5127" y="3283"/>
                  <a:ext cx="54" cy="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CC00"/>
                </a:solidFill>
                <a:ln w="12700">
                  <a:solidFill>
                    <a:srgbClr val="00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9" name="TextBox 138"/>
            <p:cNvSpPr txBox="1"/>
            <p:nvPr/>
          </p:nvSpPr>
          <p:spPr>
            <a:xfrm>
              <a:off x="5223891" y="3467560"/>
              <a:ext cx="488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CC00"/>
                  </a:solidFill>
                  <a:latin typeface="+mj-lt"/>
                </a:rPr>
                <a:t>DAS</a:t>
              </a:r>
              <a:endParaRPr lang="en-US" sz="1400" dirty="0">
                <a:solidFill>
                  <a:srgbClr val="00CC00"/>
                </a:solidFill>
                <a:latin typeface="+mj-lt"/>
              </a:endParaRPr>
            </a:p>
          </p:txBody>
        </p:sp>
        <p:grpSp>
          <p:nvGrpSpPr>
            <p:cNvPr id="40" name="Group 142"/>
            <p:cNvGrpSpPr/>
            <p:nvPr/>
          </p:nvGrpSpPr>
          <p:grpSpPr>
            <a:xfrm>
              <a:off x="5175302" y="3750521"/>
              <a:ext cx="144038" cy="237685"/>
              <a:chOff x="6989724" y="2896505"/>
              <a:chExt cx="144038" cy="237685"/>
            </a:xfrm>
          </p:grpSpPr>
          <p:sp>
            <p:nvSpPr>
              <p:cNvPr id="144" name="Rectangle 143"/>
              <p:cNvSpPr/>
              <p:nvPr/>
            </p:nvSpPr>
            <p:spPr bwMode="auto">
              <a:xfrm>
                <a:off x="6989724" y="3047408"/>
                <a:ext cx="144038" cy="86782"/>
              </a:xfrm>
              <a:prstGeom prst="rec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1" name="Group 31"/>
              <p:cNvGrpSpPr>
                <a:grpSpLocks/>
              </p:cNvGrpSpPr>
              <p:nvPr/>
            </p:nvGrpSpPr>
            <p:grpSpPr bwMode="auto">
              <a:xfrm>
                <a:off x="7021302" y="2896467"/>
                <a:ext cx="76896" cy="143240"/>
                <a:chOff x="5127" y="3283"/>
                <a:chExt cx="54" cy="85"/>
              </a:xfrm>
              <a:solidFill>
                <a:srgbClr val="7030A0"/>
              </a:solidFill>
            </p:grpSpPr>
            <p:sp>
              <p:nvSpPr>
                <p:cNvPr id="146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5153" y="3323"/>
                  <a:ext cx="2" cy="45"/>
                </a:xfrm>
                <a:prstGeom prst="line">
                  <a:avLst/>
                </a:prstGeom>
                <a:grpFill/>
                <a:ln w="12700">
                  <a:solidFill>
                    <a:srgbClr val="7030A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AutoShape 33"/>
                <p:cNvSpPr>
                  <a:spLocks noChangeArrowheads="1"/>
                </p:cNvSpPr>
                <p:nvPr/>
              </p:nvSpPr>
              <p:spPr bwMode="auto">
                <a:xfrm flipV="1">
                  <a:off x="5127" y="3283"/>
                  <a:ext cx="54" cy="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CC00"/>
                </a:solidFill>
                <a:ln w="12700">
                  <a:solidFill>
                    <a:srgbClr val="00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2" name="Group 148"/>
            <p:cNvGrpSpPr/>
            <p:nvPr/>
          </p:nvGrpSpPr>
          <p:grpSpPr>
            <a:xfrm>
              <a:off x="4499565" y="3488853"/>
              <a:ext cx="144038" cy="237685"/>
              <a:chOff x="6989724" y="2896505"/>
              <a:chExt cx="144038" cy="237685"/>
            </a:xfrm>
          </p:grpSpPr>
          <p:sp>
            <p:nvSpPr>
              <p:cNvPr id="150" name="Rectangle 149"/>
              <p:cNvSpPr/>
              <p:nvPr/>
            </p:nvSpPr>
            <p:spPr bwMode="auto">
              <a:xfrm>
                <a:off x="6989724" y="3047408"/>
                <a:ext cx="144038" cy="86782"/>
              </a:xfrm>
              <a:prstGeom prst="rec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3" name="Group 31"/>
              <p:cNvGrpSpPr>
                <a:grpSpLocks/>
              </p:cNvGrpSpPr>
              <p:nvPr/>
            </p:nvGrpSpPr>
            <p:grpSpPr bwMode="auto">
              <a:xfrm>
                <a:off x="7021302" y="2896467"/>
                <a:ext cx="76896" cy="143240"/>
                <a:chOff x="5127" y="3283"/>
                <a:chExt cx="54" cy="85"/>
              </a:xfrm>
              <a:solidFill>
                <a:srgbClr val="7030A0"/>
              </a:solidFill>
            </p:grpSpPr>
            <p:sp>
              <p:nvSpPr>
                <p:cNvPr id="154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5153" y="3323"/>
                  <a:ext cx="2" cy="45"/>
                </a:xfrm>
                <a:prstGeom prst="line">
                  <a:avLst/>
                </a:prstGeom>
                <a:grpFill/>
                <a:ln w="12700">
                  <a:solidFill>
                    <a:srgbClr val="7030A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AutoShape 33"/>
                <p:cNvSpPr>
                  <a:spLocks noChangeArrowheads="1"/>
                </p:cNvSpPr>
                <p:nvPr/>
              </p:nvSpPr>
              <p:spPr bwMode="auto">
                <a:xfrm flipV="1">
                  <a:off x="5127" y="3283"/>
                  <a:ext cx="54" cy="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CC00"/>
                </a:solidFill>
                <a:ln w="12700">
                  <a:solidFill>
                    <a:srgbClr val="00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57" name="Freeform 156"/>
            <p:cNvSpPr/>
            <p:nvPr/>
          </p:nvSpPr>
          <p:spPr>
            <a:xfrm>
              <a:off x="5096372" y="3456317"/>
              <a:ext cx="205998" cy="162280"/>
            </a:xfrm>
            <a:custGeom>
              <a:avLst/>
              <a:gdLst>
                <a:gd name="connsiteX0" fmla="*/ 228121 w 228121"/>
                <a:gd name="connsiteY0" fmla="*/ 0 h 168694"/>
                <a:gd name="connsiteX1" fmla="*/ 136106 w 228121"/>
                <a:gd name="connsiteY1" fmla="*/ 51758 h 168694"/>
                <a:gd name="connsiteX2" fmla="*/ 136106 w 228121"/>
                <a:gd name="connsiteY2" fmla="*/ 51758 h 168694"/>
                <a:gd name="connsiteX3" fmla="*/ 101600 w 228121"/>
                <a:gd name="connsiteY3" fmla="*/ 115019 h 168694"/>
                <a:gd name="connsiteX4" fmla="*/ 15336 w 228121"/>
                <a:gd name="connsiteY4" fmla="*/ 161026 h 168694"/>
                <a:gd name="connsiteX5" fmla="*/ 9585 w 228121"/>
                <a:gd name="connsiteY5" fmla="*/ 161026 h 16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1" h="168694">
                  <a:moveTo>
                    <a:pt x="228121" y="0"/>
                  </a:moveTo>
                  <a:lnTo>
                    <a:pt x="136106" y="51758"/>
                  </a:lnTo>
                  <a:lnTo>
                    <a:pt x="136106" y="51758"/>
                  </a:lnTo>
                  <a:cubicBezTo>
                    <a:pt x="130355" y="62302"/>
                    <a:pt x="121728" y="96808"/>
                    <a:pt x="101600" y="115019"/>
                  </a:cubicBezTo>
                  <a:cubicBezTo>
                    <a:pt x="81472" y="133230"/>
                    <a:pt x="30672" y="153358"/>
                    <a:pt x="15336" y="161026"/>
                  </a:cubicBezTo>
                  <a:cubicBezTo>
                    <a:pt x="0" y="168694"/>
                    <a:pt x="4792" y="164860"/>
                    <a:pt x="9585" y="161026"/>
                  </a:cubicBezTo>
                </a:path>
              </a:pathLst>
            </a:custGeom>
            <a:ln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4992364" y="3726938"/>
              <a:ext cx="169012" cy="203682"/>
            </a:xfrm>
            <a:custGeom>
              <a:avLst/>
              <a:gdLst>
                <a:gd name="connsiteX0" fmla="*/ 0 w 169012"/>
                <a:gd name="connsiteY0" fmla="*/ 0 h 203682"/>
                <a:gd name="connsiteX1" fmla="*/ 69338 w 169012"/>
                <a:gd name="connsiteY1" fmla="*/ 34670 h 203682"/>
                <a:gd name="connsiteX2" fmla="*/ 95340 w 169012"/>
                <a:gd name="connsiteY2" fmla="*/ 125676 h 203682"/>
                <a:gd name="connsiteX3" fmla="*/ 169012 w 169012"/>
                <a:gd name="connsiteY3" fmla="*/ 203682 h 203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012" h="203682">
                  <a:moveTo>
                    <a:pt x="0" y="0"/>
                  </a:moveTo>
                  <a:cubicBezTo>
                    <a:pt x="26724" y="6862"/>
                    <a:pt x="53448" y="13724"/>
                    <a:pt x="69338" y="34670"/>
                  </a:cubicBezTo>
                  <a:cubicBezTo>
                    <a:pt x="85228" y="55616"/>
                    <a:pt x="78728" y="97507"/>
                    <a:pt x="95340" y="125676"/>
                  </a:cubicBezTo>
                  <a:cubicBezTo>
                    <a:pt x="111952" y="153845"/>
                    <a:pt x="140482" y="178763"/>
                    <a:pt x="169012" y="203682"/>
                  </a:cubicBezTo>
                </a:path>
              </a:pathLst>
            </a:custGeom>
            <a:ln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4654339" y="3626542"/>
              <a:ext cx="225350" cy="65727"/>
            </a:xfrm>
            <a:custGeom>
              <a:avLst/>
              <a:gdLst>
                <a:gd name="connsiteX0" fmla="*/ 0 w 225350"/>
                <a:gd name="connsiteY0" fmla="*/ 65727 h 65727"/>
                <a:gd name="connsiteX1" fmla="*/ 69339 w 225350"/>
                <a:gd name="connsiteY1" fmla="*/ 5056 h 65727"/>
                <a:gd name="connsiteX2" fmla="*/ 225350 w 225350"/>
                <a:gd name="connsiteY2" fmla="*/ 35392 h 6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350" h="65727">
                  <a:moveTo>
                    <a:pt x="0" y="65727"/>
                  </a:moveTo>
                  <a:cubicBezTo>
                    <a:pt x="15890" y="37919"/>
                    <a:pt x="31781" y="10112"/>
                    <a:pt x="69339" y="5056"/>
                  </a:cubicBezTo>
                  <a:cubicBezTo>
                    <a:pt x="106897" y="0"/>
                    <a:pt x="166123" y="17696"/>
                    <a:pt x="225350" y="35392"/>
                  </a:cubicBezTo>
                </a:path>
              </a:pathLst>
            </a:custGeom>
            <a:ln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173"/>
          <p:cNvGrpSpPr/>
          <p:nvPr/>
        </p:nvGrpSpPr>
        <p:grpSpPr>
          <a:xfrm>
            <a:off x="1102387" y="1809398"/>
            <a:ext cx="2174182" cy="1923406"/>
            <a:chOff x="2108231" y="2027921"/>
            <a:chExt cx="2174182" cy="1923406"/>
          </a:xfrm>
        </p:grpSpPr>
        <p:grpSp>
          <p:nvGrpSpPr>
            <p:cNvPr id="45" name="Group 156"/>
            <p:cNvGrpSpPr>
              <a:grpSpLocks/>
            </p:cNvGrpSpPr>
            <p:nvPr/>
          </p:nvGrpSpPr>
          <p:grpSpPr bwMode="auto">
            <a:xfrm>
              <a:off x="2600700" y="2034296"/>
              <a:ext cx="1118037" cy="1275187"/>
              <a:chOff x="3495880" y="2020056"/>
              <a:chExt cx="800100" cy="951744"/>
            </a:xfrm>
          </p:grpSpPr>
          <p:sp>
            <p:nvSpPr>
              <p:cNvPr id="19555" name="Line 43"/>
              <p:cNvSpPr>
                <a:spLocks noChangeShapeType="1"/>
              </p:cNvSpPr>
              <p:nvPr/>
            </p:nvSpPr>
            <p:spPr bwMode="auto">
              <a:xfrm>
                <a:off x="3495880" y="2391531"/>
                <a:ext cx="390525" cy="101600"/>
              </a:xfrm>
              <a:prstGeom prst="line">
                <a:avLst/>
              </a:prstGeom>
              <a:noFill/>
              <a:ln w="12700">
                <a:solidFill>
                  <a:srgbClr val="0033CC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6" name="Line 44"/>
              <p:cNvSpPr>
                <a:spLocks noChangeShapeType="1"/>
              </p:cNvSpPr>
              <p:nvPr/>
            </p:nvSpPr>
            <p:spPr bwMode="auto">
              <a:xfrm flipV="1">
                <a:off x="3946730" y="2020056"/>
                <a:ext cx="349250" cy="450850"/>
              </a:xfrm>
              <a:prstGeom prst="line">
                <a:avLst/>
              </a:prstGeom>
              <a:noFill/>
              <a:ln w="12700">
                <a:solidFill>
                  <a:srgbClr val="0033CC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7" name="Line 45"/>
              <p:cNvSpPr>
                <a:spLocks noChangeShapeType="1"/>
              </p:cNvSpPr>
              <p:nvPr/>
            </p:nvSpPr>
            <p:spPr bwMode="auto">
              <a:xfrm flipH="1">
                <a:off x="3558747" y="2509006"/>
                <a:ext cx="392746" cy="462794"/>
              </a:xfrm>
              <a:prstGeom prst="line">
                <a:avLst/>
              </a:prstGeom>
              <a:noFill/>
              <a:ln w="12700">
                <a:solidFill>
                  <a:srgbClr val="0033CC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" name="Group 167"/>
            <p:cNvGrpSpPr/>
            <p:nvPr/>
          </p:nvGrpSpPr>
          <p:grpSpPr>
            <a:xfrm>
              <a:off x="2108231" y="2027921"/>
              <a:ext cx="2174182" cy="1923406"/>
              <a:chOff x="2108231" y="2027921"/>
              <a:chExt cx="2174182" cy="1923406"/>
            </a:xfrm>
          </p:grpSpPr>
          <p:grpSp>
            <p:nvGrpSpPr>
              <p:cNvPr id="47" name="Group 127"/>
              <p:cNvGrpSpPr>
                <a:grpSpLocks/>
              </p:cNvGrpSpPr>
              <p:nvPr/>
            </p:nvGrpSpPr>
            <p:grpSpPr bwMode="auto">
              <a:xfrm>
                <a:off x="2108231" y="2027921"/>
                <a:ext cx="1992059" cy="1923406"/>
                <a:chOff x="3186288" y="1771861"/>
                <a:chExt cx="1425575" cy="1436028"/>
              </a:xfrm>
            </p:grpSpPr>
            <p:sp>
              <p:nvSpPr>
                <p:cNvPr id="19493" name="Oval 47"/>
                <p:cNvSpPr>
                  <a:spLocks noChangeArrowheads="1"/>
                </p:cNvSpPr>
                <p:nvPr/>
              </p:nvSpPr>
              <p:spPr bwMode="auto">
                <a:xfrm rot="-1262261">
                  <a:off x="3186288" y="1771861"/>
                  <a:ext cx="1425575" cy="354629"/>
                </a:xfrm>
                <a:prstGeom prst="ellipse">
                  <a:avLst/>
                </a:prstGeom>
                <a:noFill/>
                <a:ln w="28575">
                  <a:solidFill>
                    <a:srgbClr val="0033C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4" name="Oval 47"/>
                <p:cNvSpPr>
                  <a:spLocks noChangeArrowheads="1"/>
                </p:cNvSpPr>
                <p:nvPr/>
              </p:nvSpPr>
              <p:spPr bwMode="auto">
                <a:xfrm rot="-6403564">
                  <a:off x="2905231" y="2428158"/>
                  <a:ext cx="1204832" cy="354629"/>
                </a:xfrm>
                <a:prstGeom prst="ellipse">
                  <a:avLst/>
                </a:prstGeom>
                <a:noFill/>
                <a:ln w="28575">
                  <a:solidFill>
                    <a:srgbClr val="0033C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3" name="TextBox 162"/>
              <p:cNvSpPr txBox="1"/>
              <p:nvPr/>
            </p:nvSpPr>
            <p:spPr>
              <a:xfrm>
                <a:off x="3544711" y="2231151"/>
                <a:ext cx="737702" cy="491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600" dirty="0" smtClean="0">
                    <a:solidFill>
                      <a:srgbClr val="0033CC"/>
                    </a:solidFill>
                    <a:latin typeface="Calibri" pitchFamily="34" charset="0"/>
                    <a:cs typeface="Calibri" pitchFamily="34" charset="0"/>
                  </a:rPr>
                  <a:t>Coop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600" dirty="0" smtClean="0">
                    <a:solidFill>
                      <a:srgbClr val="0033CC"/>
                    </a:solidFill>
                    <a:latin typeface="Calibri" pitchFamily="34" charset="0"/>
                    <a:cs typeface="Calibri" pitchFamily="34" charset="0"/>
                  </a:rPr>
                  <a:t>MIMO</a:t>
                </a:r>
                <a:endParaRPr lang="en-US" sz="1600" dirty="0">
                  <a:solidFill>
                    <a:srgbClr val="0033CC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8" name="Group 174"/>
          <p:cNvGrpSpPr/>
          <p:nvPr/>
        </p:nvGrpSpPr>
        <p:grpSpPr>
          <a:xfrm>
            <a:off x="3176854" y="1839453"/>
            <a:ext cx="527962" cy="337924"/>
            <a:chOff x="4220080" y="3422125"/>
            <a:chExt cx="527962" cy="337924"/>
          </a:xfrm>
        </p:grpSpPr>
        <p:pic>
          <p:nvPicPr>
            <p:cNvPr id="176" name="Picture 14" descr="C:\Program Files\Common Files\Microsoft Shared\Clipart\cagcat50\TN00332_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20080" y="3479508"/>
              <a:ext cx="527962" cy="280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7" name="Line 15"/>
            <p:cNvSpPr>
              <a:spLocks noChangeShapeType="1"/>
            </p:cNvSpPr>
            <p:nvPr/>
          </p:nvSpPr>
          <p:spPr bwMode="auto">
            <a:xfrm flipH="1">
              <a:off x="4623815" y="3422125"/>
              <a:ext cx="2218" cy="850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15"/>
            <p:cNvSpPr>
              <a:spLocks noChangeShapeType="1"/>
            </p:cNvSpPr>
            <p:nvPr/>
          </p:nvSpPr>
          <p:spPr bwMode="auto">
            <a:xfrm flipH="1">
              <a:off x="4563920" y="3422125"/>
              <a:ext cx="2219" cy="850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179"/>
          <p:cNvGrpSpPr/>
          <p:nvPr/>
        </p:nvGrpSpPr>
        <p:grpSpPr>
          <a:xfrm>
            <a:off x="3021141" y="3731201"/>
            <a:ext cx="527962" cy="337924"/>
            <a:chOff x="4220080" y="3422125"/>
            <a:chExt cx="527962" cy="337924"/>
          </a:xfrm>
        </p:grpSpPr>
        <p:pic>
          <p:nvPicPr>
            <p:cNvPr id="181" name="Picture 14" descr="C:\Program Files\Common Files\Microsoft Shared\Clipart\cagcat50\TN00332_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20080" y="3479508"/>
              <a:ext cx="527962" cy="280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2" name="Line 15"/>
            <p:cNvSpPr>
              <a:spLocks noChangeShapeType="1"/>
            </p:cNvSpPr>
            <p:nvPr/>
          </p:nvSpPr>
          <p:spPr bwMode="auto">
            <a:xfrm flipH="1">
              <a:off x="4623815" y="3422125"/>
              <a:ext cx="2218" cy="850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15"/>
            <p:cNvSpPr>
              <a:spLocks noChangeShapeType="1"/>
            </p:cNvSpPr>
            <p:nvPr/>
          </p:nvSpPr>
          <p:spPr bwMode="auto">
            <a:xfrm flipH="1">
              <a:off x="4563920" y="3422125"/>
              <a:ext cx="2219" cy="850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" name="Group 183"/>
          <p:cNvGrpSpPr/>
          <p:nvPr/>
        </p:nvGrpSpPr>
        <p:grpSpPr>
          <a:xfrm>
            <a:off x="1931150" y="3595366"/>
            <a:ext cx="527962" cy="337924"/>
            <a:chOff x="4220080" y="3422125"/>
            <a:chExt cx="527962" cy="337924"/>
          </a:xfrm>
        </p:grpSpPr>
        <p:pic>
          <p:nvPicPr>
            <p:cNvPr id="185" name="Picture 14" descr="C:\Program Files\Common Files\Microsoft Shared\Clipart\cagcat50\TN00332_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20080" y="3479508"/>
              <a:ext cx="527962" cy="280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6" name="Line 15"/>
            <p:cNvSpPr>
              <a:spLocks noChangeShapeType="1"/>
            </p:cNvSpPr>
            <p:nvPr/>
          </p:nvSpPr>
          <p:spPr bwMode="auto">
            <a:xfrm flipH="1">
              <a:off x="4623815" y="3422125"/>
              <a:ext cx="2218" cy="850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15"/>
            <p:cNvSpPr>
              <a:spLocks noChangeShapeType="1"/>
            </p:cNvSpPr>
            <p:nvPr/>
          </p:nvSpPr>
          <p:spPr bwMode="auto">
            <a:xfrm flipH="1">
              <a:off x="4563920" y="3422125"/>
              <a:ext cx="2219" cy="850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" name="Group 187"/>
          <p:cNvGrpSpPr/>
          <p:nvPr/>
        </p:nvGrpSpPr>
        <p:grpSpPr>
          <a:xfrm>
            <a:off x="847784" y="3158044"/>
            <a:ext cx="527962" cy="337924"/>
            <a:chOff x="4220080" y="3422125"/>
            <a:chExt cx="527962" cy="337924"/>
          </a:xfrm>
        </p:grpSpPr>
        <p:pic>
          <p:nvPicPr>
            <p:cNvPr id="189" name="Picture 14" descr="C:\Program Files\Common Files\Microsoft Shared\Clipart\cagcat50\TN00332_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20080" y="3479508"/>
              <a:ext cx="527962" cy="280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0" name="Line 15"/>
            <p:cNvSpPr>
              <a:spLocks noChangeShapeType="1"/>
            </p:cNvSpPr>
            <p:nvPr/>
          </p:nvSpPr>
          <p:spPr bwMode="auto">
            <a:xfrm flipH="1">
              <a:off x="4623815" y="3422125"/>
              <a:ext cx="2218" cy="850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15"/>
            <p:cNvSpPr>
              <a:spLocks noChangeShapeType="1"/>
            </p:cNvSpPr>
            <p:nvPr/>
          </p:nvSpPr>
          <p:spPr bwMode="auto">
            <a:xfrm flipH="1">
              <a:off x="4563920" y="3422125"/>
              <a:ext cx="2219" cy="850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1" name="TextBox 160"/>
          <p:cNvSpPr txBox="1">
            <a:spLocks noChangeArrowheads="1"/>
          </p:cNvSpPr>
          <p:nvPr/>
        </p:nvSpPr>
        <p:spPr bwMode="auto">
          <a:xfrm>
            <a:off x="5521280" y="1628639"/>
            <a:ext cx="3387466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i="1" dirty="0" smtClean="0">
                <a:solidFill>
                  <a:schemeClr val="accent1"/>
                </a:solidFill>
                <a:latin typeface="+mj-lt"/>
              </a:rPr>
              <a:t>How should cellular</a:t>
            </a:r>
          </a:p>
          <a:p>
            <a:pPr>
              <a:lnSpc>
                <a:spcPct val="90000"/>
              </a:lnSpc>
            </a:pPr>
            <a:r>
              <a:rPr lang="en-US" sz="2800" i="1" dirty="0" smtClean="0">
                <a:solidFill>
                  <a:schemeClr val="accent1"/>
                </a:solidFill>
                <a:latin typeface="+mj-lt"/>
              </a:rPr>
              <a:t>systems be designed?</a:t>
            </a:r>
            <a:endParaRPr lang="en-US" sz="2800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62" name="TextBox 161"/>
          <p:cNvSpPr txBox="1">
            <a:spLocks noChangeArrowheads="1"/>
          </p:cNvSpPr>
          <p:nvPr/>
        </p:nvSpPr>
        <p:spPr bwMode="auto">
          <a:xfrm>
            <a:off x="5259365" y="2747758"/>
            <a:ext cx="3727880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i="1" dirty="0" smtClean="0">
                <a:solidFill>
                  <a:srgbClr val="FF0000"/>
                </a:solidFill>
                <a:latin typeface="+mj-lt"/>
              </a:rPr>
              <a:t>Will gains in practice be</a:t>
            </a:r>
          </a:p>
          <a:p>
            <a:pPr>
              <a:lnSpc>
                <a:spcPct val="90000"/>
              </a:lnSpc>
            </a:pPr>
            <a:r>
              <a:rPr lang="en-US" sz="2800" i="1" dirty="0" smtClean="0">
                <a:solidFill>
                  <a:srgbClr val="FF0000"/>
                </a:solidFill>
                <a:latin typeface="+mj-lt"/>
              </a:rPr>
              <a:t>big or incremental; in</a:t>
            </a:r>
          </a:p>
          <a:p>
            <a:pPr>
              <a:lnSpc>
                <a:spcPct val="90000"/>
              </a:lnSpc>
            </a:pPr>
            <a:r>
              <a:rPr lang="en-US" sz="2800" i="1" dirty="0" smtClean="0">
                <a:solidFill>
                  <a:srgbClr val="FF0000"/>
                </a:solidFill>
                <a:latin typeface="+mj-lt"/>
              </a:rPr>
              <a:t>capacity  or coverage?</a:t>
            </a:r>
            <a:endParaRPr lang="en-US" sz="2800" i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53" name="Group 173"/>
          <p:cNvGrpSpPr/>
          <p:nvPr/>
        </p:nvGrpSpPr>
        <p:grpSpPr>
          <a:xfrm>
            <a:off x="2347278" y="2883038"/>
            <a:ext cx="1228725" cy="565150"/>
            <a:chOff x="2560638" y="2593478"/>
            <a:chExt cx="1228725" cy="565150"/>
          </a:xfrm>
        </p:grpSpPr>
        <p:grpSp>
          <p:nvGrpSpPr>
            <p:cNvPr id="54" name="Group 153"/>
            <p:cNvGrpSpPr>
              <a:grpSpLocks/>
            </p:cNvGrpSpPr>
            <p:nvPr/>
          </p:nvGrpSpPr>
          <p:grpSpPr bwMode="auto">
            <a:xfrm>
              <a:off x="2919413" y="2593478"/>
              <a:ext cx="671512" cy="312737"/>
              <a:chOff x="4235670" y="2751894"/>
              <a:chExt cx="671497" cy="312582"/>
            </a:xfrm>
          </p:grpSpPr>
          <p:sp>
            <p:nvSpPr>
              <p:cNvPr id="170" name="Line 37"/>
              <p:cNvSpPr>
                <a:spLocks noChangeShapeType="1"/>
              </p:cNvSpPr>
              <p:nvPr/>
            </p:nvSpPr>
            <p:spPr bwMode="auto">
              <a:xfrm>
                <a:off x="4389654" y="2751894"/>
                <a:ext cx="517513" cy="304649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" name="Line 37"/>
              <p:cNvSpPr>
                <a:spLocks noChangeShapeType="1"/>
              </p:cNvSpPr>
              <p:nvPr/>
            </p:nvSpPr>
            <p:spPr bwMode="auto">
              <a:xfrm flipH="1">
                <a:off x="4235670" y="2799495"/>
                <a:ext cx="33336" cy="195165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2" name="Line 37"/>
              <p:cNvSpPr>
                <a:spLocks noChangeShapeType="1"/>
              </p:cNvSpPr>
              <p:nvPr/>
            </p:nvSpPr>
            <p:spPr bwMode="auto">
              <a:xfrm>
                <a:off x="4270594" y="2947059"/>
                <a:ext cx="560374" cy="11741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73" name="Oval 172"/>
            <p:cNvSpPr/>
            <p:nvPr/>
          </p:nvSpPr>
          <p:spPr bwMode="auto">
            <a:xfrm>
              <a:off x="2560638" y="2817315"/>
              <a:ext cx="1228725" cy="341313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1764" y="20625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33CC"/>
                </a:solidFill>
                <a:cs typeface="Arial" pitchFamily="34" charset="0"/>
              </a:rPr>
              <a:t>The Future Cellular Network: Hierarchical Architecture</a:t>
            </a:r>
            <a:endParaRPr lang="en-US" sz="3600" dirty="0">
              <a:solidFill>
                <a:srgbClr val="0033CC"/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304" y="6352195"/>
            <a:ext cx="8981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33CC"/>
                </a:solidFill>
                <a:latin typeface="+mj-lt"/>
                <a:cs typeface="Arial" pitchFamily="34" charset="0"/>
              </a:rPr>
              <a:t>Future systems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require</a:t>
            </a:r>
            <a:r>
              <a:rPr lang="en-US" sz="2400" b="1" dirty="0" smtClean="0">
                <a:solidFill>
                  <a:srgbClr val="1EA4CF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33CC"/>
                </a:solidFill>
                <a:latin typeface="+mj-lt"/>
                <a:cs typeface="Arial" pitchFamily="34" charset="0"/>
              </a:rPr>
              <a:t>Self-Organization (SON) and </a:t>
            </a:r>
            <a:r>
              <a:rPr lang="en-US" sz="2400" b="1" dirty="0" err="1" smtClean="0">
                <a:solidFill>
                  <a:srgbClr val="0033CC"/>
                </a:solidFill>
                <a:latin typeface="+mj-lt"/>
                <a:cs typeface="Arial" pitchFamily="34" charset="0"/>
              </a:rPr>
              <a:t>WiFi</a:t>
            </a:r>
            <a:r>
              <a:rPr lang="en-US" sz="2400" b="1" dirty="0" smtClean="0">
                <a:solidFill>
                  <a:srgbClr val="0033CC"/>
                </a:solidFill>
                <a:latin typeface="+mj-lt"/>
                <a:cs typeface="Arial" pitchFamily="34" charset="0"/>
              </a:rPr>
              <a:t> Offload</a:t>
            </a:r>
            <a:endParaRPr lang="en-US" sz="2400" b="1" dirty="0">
              <a:solidFill>
                <a:srgbClr val="0033CC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8" name="Group 57"/>
          <p:cNvGrpSpPr/>
          <p:nvPr/>
        </p:nvGrpSpPr>
        <p:grpSpPr>
          <a:xfrm>
            <a:off x="5929504" y="1906776"/>
            <a:ext cx="3535680" cy="3668905"/>
            <a:chOff x="7315200" y="2183547"/>
            <a:chExt cx="4038600" cy="3297887"/>
          </a:xfrm>
        </p:grpSpPr>
        <p:grpSp>
          <p:nvGrpSpPr>
            <p:cNvPr id="29" name="Group 40"/>
            <p:cNvGrpSpPr/>
            <p:nvPr/>
          </p:nvGrpSpPr>
          <p:grpSpPr>
            <a:xfrm>
              <a:off x="8131856" y="2976056"/>
              <a:ext cx="2096103" cy="1554003"/>
              <a:chOff x="3124200" y="2438400"/>
              <a:chExt cx="2819400" cy="2363788"/>
            </a:xfrm>
          </p:grpSpPr>
          <p:cxnSp>
            <p:nvCxnSpPr>
              <p:cNvPr id="37" name="Straight Connector 36"/>
              <p:cNvCxnSpPr/>
              <p:nvPr/>
            </p:nvCxnSpPr>
            <p:spPr bwMode="auto">
              <a:xfrm rot="5400000">
                <a:off x="2628900" y="2933700"/>
                <a:ext cx="2362200" cy="1371600"/>
              </a:xfrm>
              <a:prstGeom prst="line">
                <a:avLst/>
              </a:prstGeom>
              <a:solidFill>
                <a:srgbClr val="0F6FC6"/>
              </a:solidFill>
              <a:ln w="38100" cap="flat" cmpd="sng" algn="ctr">
                <a:solidFill>
                  <a:srgbClr val="DBF5F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>
                <a:off x="3124200" y="4800600"/>
                <a:ext cx="2819400" cy="1588"/>
              </a:xfrm>
              <a:prstGeom prst="line">
                <a:avLst/>
              </a:prstGeom>
              <a:solidFill>
                <a:srgbClr val="0F6FC6"/>
              </a:solidFill>
              <a:ln w="38100" cap="flat" cmpd="sng" algn="ctr">
                <a:solidFill>
                  <a:srgbClr val="DBF5F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 rot="16200000" flipH="1">
                <a:off x="4038600" y="2895600"/>
                <a:ext cx="2362200" cy="1447800"/>
              </a:xfrm>
              <a:prstGeom prst="line">
                <a:avLst/>
              </a:prstGeom>
              <a:solidFill>
                <a:srgbClr val="0F6FC6"/>
              </a:solidFill>
              <a:ln w="38100" cap="flat" cmpd="sng" algn="ctr">
                <a:solidFill>
                  <a:srgbClr val="DBF5F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0" name="TextBox 29"/>
            <p:cNvSpPr txBox="1"/>
            <p:nvPr/>
          </p:nvSpPr>
          <p:spPr>
            <a:xfrm>
              <a:off x="7819474" y="2183547"/>
              <a:ext cx="2696126" cy="331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10x Lower 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39123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COST/Mbps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15200" y="4900458"/>
              <a:ext cx="1836381" cy="580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10x 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39123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CAPACITY 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Improvement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991600" y="4900463"/>
              <a:ext cx="2362200" cy="580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Near 100%</a:t>
              </a:r>
              <a:b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</a:b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39123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COVERAGE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39123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  <p:pic>
          <p:nvPicPr>
            <p:cNvPr id="33" name="Picture 6" descr="3_backhau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19474" y="4218888"/>
              <a:ext cx="662658" cy="585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8" descr="5_spectr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808256" y="4218888"/>
              <a:ext cx="662658" cy="585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9" descr="4_deploymen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839200" y="2690662"/>
              <a:ext cx="662658" cy="585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Box 35"/>
            <p:cNvSpPr txBox="1"/>
            <p:nvPr/>
          </p:nvSpPr>
          <p:spPr>
            <a:xfrm>
              <a:off x="8452824" y="3565719"/>
              <a:ext cx="1447800" cy="912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(more with </a:t>
              </a:r>
              <a:r>
                <a:rPr kumimoji="0" lang="en-US" sz="20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WiFi Offload</a:t>
              </a:r>
              <a:r>
                <a:rPr kumimoji="0" lang="en-US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)</a:t>
              </a:r>
              <a:endPara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</p:grpSp>
      <p:grpSp>
        <p:nvGrpSpPr>
          <p:cNvPr id="3" name="Group 65"/>
          <p:cNvGrpSpPr/>
          <p:nvPr/>
        </p:nvGrpSpPr>
        <p:grpSpPr>
          <a:xfrm>
            <a:off x="2604295" y="1839709"/>
            <a:ext cx="1851197" cy="1177175"/>
            <a:chOff x="1486956" y="2307000"/>
            <a:chExt cx="1981199" cy="1384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86956" y="2446200"/>
              <a:ext cx="412363" cy="1080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25155" y="2307000"/>
              <a:ext cx="412363" cy="1080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5792" y="2611800"/>
              <a:ext cx="412363" cy="108000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051" y="3507142"/>
            <a:ext cx="349922" cy="765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7254" y="3159804"/>
            <a:ext cx="296469" cy="7650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1728" y="3636693"/>
            <a:ext cx="349922" cy="7650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5327" y="3872332"/>
            <a:ext cx="349922" cy="7650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6051" y="3937107"/>
            <a:ext cx="349922" cy="7650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0127" y="3406664"/>
            <a:ext cx="349922" cy="7650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7584" y="3095029"/>
            <a:ext cx="296469" cy="7650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0853" y="3807557"/>
            <a:ext cx="296469" cy="7650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6508" y="4920976"/>
            <a:ext cx="429172" cy="3060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8136" y="5333090"/>
            <a:ext cx="429172" cy="3060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4135" y="4991362"/>
            <a:ext cx="429172" cy="306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5335" y="5444789"/>
            <a:ext cx="429172" cy="3060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9363" y="5185688"/>
            <a:ext cx="429172" cy="3060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8534" y="4926587"/>
            <a:ext cx="429172" cy="3060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4107" y="5268314"/>
            <a:ext cx="429172" cy="3060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6907" y="5509564"/>
            <a:ext cx="429172" cy="30602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81574" y="2121170"/>
            <a:ext cx="1651838" cy="915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E39123"/>
                </a:solidFill>
                <a:latin typeface="+mj-lt"/>
                <a:cs typeface="Arial" pitchFamily="34" charset="0"/>
              </a:rPr>
              <a:t>MACRO</a:t>
            </a:r>
            <a:r>
              <a:rPr lang="en-US" sz="1600" b="1" dirty="0" smtClean="0">
                <a:latin typeface="+mj-lt"/>
                <a:cs typeface="Arial" pitchFamily="34" charset="0"/>
              </a:rPr>
              <a:t>: solving initial coverage issue, existing network</a:t>
            </a:r>
            <a:endParaRPr lang="en-US" sz="1600" b="1" dirty="0">
              <a:latin typeface="+mj-lt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1576" y="3548457"/>
            <a:ext cx="1651839" cy="112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E39123"/>
                </a:solidFill>
                <a:latin typeface="+mj-lt"/>
                <a:cs typeface="Arial" pitchFamily="34" charset="0"/>
              </a:rPr>
              <a:t>PICO</a:t>
            </a:r>
            <a:r>
              <a:rPr lang="en-US" sz="1600" b="1" dirty="0" smtClean="0">
                <a:latin typeface="+mj-lt"/>
                <a:cs typeface="Arial" pitchFamily="34" charset="0"/>
              </a:rPr>
              <a:t>:</a:t>
            </a:r>
            <a:r>
              <a:rPr lang="en-US" sz="1600" b="1" dirty="0" smtClean="0">
                <a:solidFill>
                  <a:srgbClr val="E39123"/>
                </a:solidFill>
                <a:latin typeface="+mj-lt"/>
                <a:cs typeface="Arial" pitchFamily="34" charset="0"/>
              </a:rPr>
              <a:t> </a:t>
            </a:r>
            <a:r>
              <a:rPr lang="en-US" sz="1600" b="1" dirty="0" smtClean="0">
                <a:latin typeface="+mj-lt"/>
                <a:cs typeface="Arial" pitchFamily="34" charset="0"/>
              </a:rPr>
              <a:t>solving </a:t>
            </a:r>
            <a:r>
              <a:rPr lang="en-US" sz="16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street</a:t>
            </a:r>
            <a:r>
              <a:rPr lang="en-US" sz="1600" b="1" dirty="0" smtClean="0">
                <a:latin typeface="+mj-lt"/>
                <a:cs typeface="Arial" pitchFamily="34" charset="0"/>
              </a:rPr>
              <a:t>, </a:t>
            </a:r>
            <a:r>
              <a:rPr lang="en-US" sz="16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enterprise</a:t>
            </a:r>
            <a:r>
              <a:rPr lang="en-US" sz="1600" b="1" dirty="0" smtClean="0">
                <a:latin typeface="+mj-lt"/>
                <a:cs typeface="Arial" pitchFamily="34" charset="0"/>
              </a:rPr>
              <a:t> &amp; home coverage/capacity issue</a:t>
            </a:r>
            <a:endParaRPr lang="en-US" sz="1600" b="1" dirty="0">
              <a:latin typeface="+mj-lt"/>
              <a:cs typeface="Arial" pitchFamily="34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5491643" y="3574836"/>
            <a:ext cx="683519" cy="518202"/>
          </a:xfrm>
          <a:prstGeom prst="rightArrow">
            <a:avLst/>
          </a:prstGeom>
          <a:solidFill>
            <a:srgbClr val="E39123"/>
          </a:solidFill>
          <a:ln>
            <a:noFill/>
            <a:headEnd type="none" w="med" len="med"/>
            <a:tailEnd type="none" w="med" len="med"/>
          </a:ln>
          <a:effectLst>
            <a:outerShdw blurRad="57150" dist="38100" dir="5400000" algn="ctr" rotWithShape="0">
              <a:srgbClr val="10CF9B">
                <a:shade val="9000"/>
                <a:satMod val="105000"/>
                <a:alpha val="48000"/>
              </a:srgb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 pitchFamily="29" charset="-128"/>
              <a:cs typeface="ＭＳ Ｐゴシック" pitchFamily="29" charset="-128"/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 flipV="1">
            <a:off x="761201" y="3059290"/>
            <a:ext cx="3802078" cy="1"/>
          </a:xfrm>
          <a:prstGeom prst="line">
            <a:avLst/>
          </a:prstGeom>
          <a:solidFill>
            <a:srgbClr val="0F6FC6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10" cstate="print"/>
          <a:srcRect l="2345" t="2066" b="3444"/>
          <a:stretch>
            <a:fillRect/>
          </a:stretch>
        </p:blipFill>
        <p:spPr bwMode="auto">
          <a:xfrm>
            <a:off x="609601" y="1752600"/>
            <a:ext cx="4789416" cy="443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TextBox 41"/>
          <p:cNvSpPr txBox="1"/>
          <p:nvPr/>
        </p:nvSpPr>
        <p:spPr>
          <a:xfrm>
            <a:off x="609600" y="5453686"/>
            <a:ext cx="1150683" cy="340121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Macrocell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99269" y="5444789"/>
            <a:ext cx="924753" cy="340121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Picocell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64387" y="5453686"/>
            <a:ext cx="1256923" cy="34012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Femtocell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5" name="Right Brace 44"/>
          <p:cNvSpPr/>
          <p:nvPr/>
        </p:nvSpPr>
        <p:spPr bwMode="auto">
          <a:xfrm>
            <a:off x="1848185" y="1839709"/>
            <a:ext cx="179521" cy="799745"/>
          </a:xfrm>
          <a:prstGeom prst="rightBrac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13936" y="1993855"/>
            <a:ext cx="3385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E39123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Today’s architecture</a:t>
            </a:r>
          </a:p>
          <a:p>
            <a:pPr marL="111125" marR="0" lvl="0" indent="-1111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3M Macrocells serving 5 billion users</a:t>
            </a:r>
          </a:p>
          <a:p>
            <a:pPr marL="111125" marR="0" lvl="0" indent="-1111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Anticipated 1M small cells per year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320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853" y="477042"/>
            <a:ext cx="871728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cs typeface="Arial" pitchFamily="34" charset="0"/>
              </a:rPr>
              <a:t>SON Premise and Architecture</a:t>
            </a:r>
            <a:endParaRPr lang="en-US" b="1" dirty="0">
              <a:cs typeface="Arial" pitchFamily="34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256833" y="2184400"/>
            <a:ext cx="4924767" cy="3302000"/>
            <a:chOff x="5410200" y="1503297"/>
            <a:chExt cx="6119506" cy="3810000"/>
          </a:xfrm>
        </p:grpSpPr>
        <p:sp>
          <p:nvSpPr>
            <p:cNvPr id="78" name="Rounded Rectangle 77"/>
            <p:cNvSpPr/>
            <p:nvPr/>
          </p:nvSpPr>
          <p:spPr bwMode="auto">
            <a:xfrm>
              <a:off x="5410200" y="1503297"/>
              <a:ext cx="1295400" cy="685800"/>
            </a:xfrm>
            <a:prstGeom prst="roundRect">
              <a:avLst/>
            </a:prstGeom>
            <a:solidFill>
              <a:srgbClr val="1EA4C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1432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00" dirty="0">
                  <a:solidFill>
                    <a:srgbClr val="000000"/>
                  </a:solidFill>
                  <a:latin typeface="Arial"/>
                  <a:ea typeface="ＭＳ Ｐゴシック" pitchFamily="29" charset="-128"/>
                  <a:cs typeface="Arial"/>
                </a:rPr>
                <a:t>Node Installation</a:t>
              </a:r>
            </a:p>
          </p:txBody>
        </p:sp>
        <p:sp>
          <p:nvSpPr>
            <p:cNvPr id="79" name="Rounded Rectangle 78"/>
            <p:cNvSpPr/>
            <p:nvPr/>
          </p:nvSpPr>
          <p:spPr bwMode="auto">
            <a:xfrm>
              <a:off x="5410200" y="2570097"/>
              <a:ext cx="1676400" cy="685800"/>
            </a:xfrm>
            <a:prstGeom prst="roundRect">
              <a:avLst/>
            </a:prstGeom>
            <a:solidFill>
              <a:srgbClr val="1EA4C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1432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00" dirty="0">
                  <a:solidFill>
                    <a:srgbClr val="000000"/>
                  </a:solidFill>
                  <a:latin typeface="Arial"/>
                  <a:ea typeface="ＭＳ Ｐゴシック" pitchFamily="29" charset="-128"/>
                  <a:cs typeface="Arial"/>
                </a:rPr>
                <a:t>Initial Measurements</a:t>
              </a:r>
            </a:p>
          </p:txBody>
        </p:sp>
        <p:sp>
          <p:nvSpPr>
            <p:cNvPr id="80" name="Down Arrow 79"/>
            <p:cNvSpPr/>
            <p:nvPr/>
          </p:nvSpPr>
          <p:spPr bwMode="auto">
            <a:xfrm>
              <a:off x="5943600" y="2265297"/>
              <a:ext cx="228600" cy="228600"/>
            </a:xfrm>
            <a:prstGeom prst="downArrow">
              <a:avLst/>
            </a:prstGeom>
            <a:solidFill>
              <a:srgbClr val="1EA4C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71432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00" dirty="0">
                <a:solidFill>
                  <a:srgbClr val="000000"/>
                </a:solidFill>
                <a:latin typeface="Arial" pitchFamily="29" charset="0"/>
                <a:ea typeface="ＭＳ Ｐゴシック" pitchFamily="29" charset="-128"/>
                <a:cs typeface="ＭＳ Ｐゴシック" pitchFamily="29" charset="-128"/>
              </a:endParaRPr>
            </a:p>
          </p:txBody>
        </p:sp>
        <p:sp>
          <p:nvSpPr>
            <p:cNvPr id="81" name="Down Arrow 80"/>
            <p:cNvSpPr/>
            <p:nvPr/>
          </p:nvSpPr>
          <p:spPr bwMode="auto">
            <a:xfrm>
              <a:off x="5943600" y="3332097"/>
              <a:ext cx="228600" cy="228600"/>
            </a:xfrm>
            <a:prstGeom prst="downArrow">
              <a:avLst/>
            </a:prstGeom>
            <a:solidFill>
              <a:srgbClr val="1EA4C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71432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00" dirty="0">
                <a:solidFill>
                  <a:srgbClr val="000000"/>
                </a:solidFill>
                <a:latin typeface="Arial" pitchFamily="29" charset="0"/>
                <a:ea typeface="ＭＳ Ｐゴシック" pitchFamily="29" charset="-128"/>
                <a:cs typeface="ＭＳ Ｐゴシック" pitchFamily="29" charset="-128"/>
              </a:endParaRPr>
            </a:p>
          </p:txBody>
        </p:sp>
        <p:sp>
          <p:nvSpPr>
            <p:cNvPr id="82" name="Rounded Rectangle 81"/>
            <p:cNvSpPr/>
            <p:nvPr/>
          </p:nvSpPr>
          <p:spPr bwMode="auto">
            <a:xfrm>
              <a:off x="9906000" y="3636897"/>
              <a:ext cx="1623706" cy="685800"/>
            </a:xfrm>
            <a:prstGeom prst="roundRect">
              <a:avLst/>
            </a:prstGeom>
            <a:solidFill>
              <a:srgbClr val="1EA4C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1432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00" dirty="0">
                  <a:solidFill>
                    <a:srgbClr val="000000"/>
                  </a:solidFill>
                  <a:latin typeface="Arial"/>
                  <a:ea typeface="ＭＳ Ｐゴシック" pitchFamily="29" charset="-128"/>
                  <a:cs typeface="Arial"/>
                </a:rPr>
                <a:t>Self Optimization</a:t>
              </a:r>
            </a:p>
          </p:txBody>
        </p:sp>
        <p:sp>
          <p:nvSpPr>
            <p:cNvPr id="83" name="Rounded Rectangle 82"/>
            <p:cNvSpPr/>
            <p:nvPr/>
          </p:nvSpPr>
          <p:spPr bwMode="auto">
            <a:xfrm>
              <a:off x="8534400" y="1503297"/>
              <a:ext cx="1295400" cy="685800"/>
            </a:xfrm>
            <a:prstGeom prst="roundRect">
              <a:avLst/>
            </a:prstGeom>
            <a:solidFill>
              <a:srgbClr val="1EA4C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1432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00" dirty="0">
                  <a:solidFill>
                    <a:srgbClr val="000000"/>
                  </a:solidFill>
                  <a:latin typeface="Arial"/>
                  <a:ea typeface="ＭＳ Ｐゴシック" pitchFamily="29" charset="-128"/>
                  <a:cs typeface="Arial"/>
                </a:rPr>
                <a:t>Self</a:t>
              </a:r>
              <a:br>
                <a:rPr lang="en-US" sz="1300" dirty="0">
                  <a:solidFill>
                    <a:srgbClr val="000000"/>
                  </a:solidFill>
                  <a:latin typeface="Arial"/>
                  <a:ea typeface="ＭＳ Ｐゴシック" pitchFamily="29" charset="-128"/>
                  <a:cs typeface="Arial"/>
                </a:rPr>
              </a:br>
              <a:r>
                <a:rPr lang="en-US" sz="1300" dirty="0">
                  <a:solidFill>
                    <a:srgbClr val="000000"/>
                  </a:solidFill>
                  <a:latin typeface="Arial"/>
                  <a:ea typeface="ＭＳ Ｐゴシック" pitchFamily="29" charset="-128"/>
                  <a:cs typeface="Arial"/>
                </a:rPr>
                <a:t>Healing</a:t>
              </a:r>
            </a:p>
          </p:txBody>
        </p:sp>
        <p:sp>
          <p:nvSpPr>
            <p:cNvPr id="84" name="Curved Down Arrow 83"/>
            <p:cNvSpPr/>
            <p:nvPr/>
          </p:nvSpPr>
          <p:spPr bwMode="auto">
            <a:xfrm>
              <a:off x="7620000" y="2646297"/>
              <a:ext cx="3200400" cy="914400"/>
            </a:xfrm>
            <a:prstGeom prst="curvedDownArrow">
              <a:avLst/>
            </a:prstGeom>
            <a:solidFill>
              <a:srgbClr val="1EA4C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71432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00" dirty="0">
                <a:solidFill>
                  <a:srgbClr val="000000"/>
                </a:solidFill>
                <a:latin typeface="Arial" pitchFamily="29" charset="0"/>
                <a:ea typeface="ＭＳ Ｐゴシック" pitchFamily="29" charset="-128"/>
                <a:cs typeface="ＭＳ Ｐゴシック" pitchFamily="29" charset="-128"/>
              </a:endParaRPr>
            </a:p>
          </p:txBody>
        </p:sp>
        <p:sp>
          <p:nvSpPr>
            <p:cNvPr id="85" name="Down Arrow 84"/>
            <p:cNvSpPr/>
            <p:nvPr/>
          </p:nvSpPr>
          <p:spPr bwMode="auto">
            <a:xfrm>
              <a:off x="9067800" y="2265297"/>
              <a:ext cx="228600" cy="228600"/>
            </a:xfrm>
            <a:prstGeom prst="downArrow">
              <a:avLst/>
            </a:prstGeom>
            <a:solidFill>
              <a:srgbClr val="1EA4C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71432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00" dirty="0">
                <a:solidFill>
                  <a:srgbClr val="000000"/>
                </a:solidFill>
                <a:latin typeface="Arial" pitchFamily="29" charset="0"/>
                <a:ea typeface="ＭＳ Ｐゴシック" pitchFamily="29" charset="-128"/>
                <a:cs typeface="ＭＳ Ｐゴシック" pitchFamily="29" charset="-128"/>
              </a:endParaRPr>
            </a:p>
          </p:txBody>
        </p:sp>
        <p:sp>
          <p:nvSpPr>
            <p:cNvPr id="86" name="Rounded Rectangle 85"/>
            <p:cNvSpPr/>
            <p:nvPr/>
          </p:nvSpPr>
          <p:spPr bwMode="auto">
            <a:xfrm>
              <a:off x="5410200" y="3636897"/>
              <a:ext cx="1371600" cy="685800"/>
            </a:xfrm>
            <a:prstGeom prst="roundRect">
              <a:avLst/>
            </a:prstGeom>
            <a:solidFill>
              <a:srgbClr val="1EA4C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1432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00" dirty="0">
                  <a:solidFill>
                    <a:srgbClr val="000000"/>
                  </a:solidFill>
                  <a:latin typeface="Arial"/>
                  <a:ea typeface="ＭＳ Ｐゴシック" pitchFamily="29" charset="-128"/>
                  <a:cs typeface="Arial"/>
                </a:rPr>
                <a:t>Self Configuration</a:t>
              </a:r>
            </a:p>
          </p:txBody>
        </p:sp>
        <p:sp>
          <p:nvSpPr>
            <p:cNvPr id="87" name="Rounded Rectangle 86"/>
            <p:cNvSpPr/>
            <p:nvPr/>
          </p:nvSpPr>
          <p:spPr bwMode="auto">
            <a:xfrm>
              <a:off x="7086600" y="3636897"/>
              <a:ext cx="1447800" cy="685800"/>
            </a:xfrm>
            <a:prstGeom prst="roundRect">
              <a:avLst/>
            </a:prstGeom>
            <a:solidFill>
              <a:srgbClr val="1EA4C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1432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00" dirty="0">
                  <a:solidFill>
                    <a:srgbClr val="000000"/>
                  </a:solidFill>
                  <a:latin typeface="Arial"/>
                  <a:ea typeface="ＭＳ Ｐゴシック" pitchFamily="29" charset="-128"/>
                  <a:cs typeface="Arial"/>
                </a:rPr>
                <a:t>Measurement</a:t>
              </a:r>
            </a:p>
          </p:txBody>
        </p:sp>
        <p:sp>
          <p:nvSpPr>
            <p:cNvPr id="88" name="Down Arrow 87"/>
            <p:cNvSpPr/>
            <p:nvPr/>
          </p:nvSpPr>
          <p:spPr bwMode="auto">
            <a:xfrm rot="16200000">
              <a:off x="6781800" y="3865498"/>
              <a:ext cx="228600" cy="228600"/>
            </a:xfrm>
            <a:prstGeom prst="downArrow">
              <a:avLst/>
            </a:prstGeom>
            <a:solidFill>
              <a:srgbClr val="1EA4C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71432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00" dirty="0">
                <a:solidFill>
                  <a:srgbClr val="000000"/>
                </a:solidFill>
                <a:latin typeface="Arial" pitchFamily="29" charset="0"/>
                <a:ea typeface="ＭＳ Ｐゴシック" pitchFamily="29" charset="-128"/>
                <a:cs typeface="ＭＳ Ｐゴシック" pitchFamily="29" charset="-128"/>
              </a:endParaRPr>
            </a:p>
          </p:txBody>
        </p:sp>
        <p:sp>
          <p:nvSpPr>
            <p:cNvPr id="89" name="Rounded Rectangle 88"/>
            <p:cNvSpPr/>
            <p:nvPr/>
          </p:nvSpPr>
          <p:spPr bwMode="auto">
            <a:xfrm>
              <a:off x="8692665" y="3408297"/>
              <a:ext cx="1137136" cy="1066800"/>
            </a:xfrm>
            <a:prstGeom prst="roundRect">
              <a:avLst/>
            </a:prstGeom>
            <a:solidFill>
              <a:srgbClr val="E3912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1432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>
                  <a:solidFill>
                    <a:srgbClr val="000000"/>
                  </a:solidFill>
                  <a:latin typeface="Arial"/>
                  <a:ea typeface="ＭＳ Ｐゴシック" pitchFamily="29" charset="-128"/>
                  <a:cs typeface="Arial"/>
                </a:rPr>
                <a:t>SON</a:t>
              </a:r>
            </a:p>
            <a:p>
              <a:pPr algn="ctr" defTabSz="71432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>
                  <a:solidFill>
                    <a:srgbClr val="000000"/>
                  </a:solidFill>
                  <a:latin typeface="Arial"/>
                  <a:ea typeface="ＭＳ Ｐゴシック" pitchFamily="29" charset="-128"/>
                  <a:cs typeface="Arial"/>
                </a:rPr>
                <a:t> Server</a:t>
              </a:r>
            </a:p>
          </p:txBody>
        </p:sp>
        <p:sp>
          <p:nvSpPr>
            <p:cNvPr id="90" name="Curved Down Arrow 89"/>
            <p:cNvSpPr/>
            <p:nvPr/>
          </p:nvSpPr>
          <p:spPr bwMode="auto">
            <a:xfrm flipH="1" flipV="1">
              <a:off x="7620000" y="4398897"/>
              <a:ext cx="3200400" cy="914400"/>
            </a:xfrm>
            <a:prstGeom prst="curvedDownArrow">
              <a:avLst/>
            </a:prstGeom>
            <a:solidFill>
              <a:srgbClr val="1EA4C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71432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000000"/>
                </a:solidFill>
                <a:latin typeface="Arial" pitchFamily="29" charset="0"/>
                <a:ea typeface="ＭＳ Ｐゴシック" pitchFamily="29" charset="-128"/>
                <a:cs typeface="ＭＳ Ｐゴシック" pitchFamily="29" charset="-128"/>
              </a:endParaRPr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" y="7872"/>
            <a:ext cx="144326" cy="441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1433" tIns="35716" rIns="71433" bIns="3571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55102" y="6320705"/>
            <a:ext cx="2381250" cy="457200"/>
          </a:xfrm>
          <a:prstGeom prst="rect">
            <a:avLst/>
          </a:prstGeom>
        </p:spPr>
        <p:txBody>
          <a:bodyPr/>
          <a:lstStyle/>
          <a:p>
            <a:pPr defTabSz="714329">
              <a:defRPr/>
            </a:pPr>
            <a:fld id="{4F3127CF-11B0-4258-B9F5-C7693F408F69}" type="slidenum">
              <a:rPr lang="en-GB" kern="0">
                <a:solidFill>
                  <a:sysClr val="windowText" lastClr="000000"/>
                </a:solidFill>
                <a:latin typeface="Miso"/>
              </a:rPr>
              <a:pPr defTabSz="714329">
                <a:defRPr/>
              </a:pPr>
              <a:t>18</a:t>
            </a:fld>
            <a:endParaRPr lang="en-GB" kern="0" dirty="0">
              <a:solidFill>
                <a:sysClr val="windowText" lastClr="000000"/>
              </a:solidFill>
              <a:latin typeface="Miso"/>
            </a:endParaRPr>
          </a:p>
        </p:txBody>
      </p:sp>
      <p:pic>
        <p:nvPicPr>
          <p:cNvPr id="91" name="Picture 18" descr="oblak_2d"/>
          <p:cNvPicPr>
            <a:picLocks noChangeAspect="1" noChangeArrowheads="1"/>
          </p:cNvPicPr>
          <p:nvPr/>
        </p:nvPicPr>
        <p:blipFill>
          <a:blip r:embed="rId3" cstate="print">
            <a:alphaModFix amt="30000"/>
          </a:blip>
          <a:srcRect/>
          <a:stretch>
            <a:fillRect/>
          </a:stretch>
        </p:blipFill>
        <p:spPr bwMode="auto">
          <a:xfrm>
            <a:off x="5691006" y="3403285"/>
            <a:ext cx="3058155" cy="138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Rounded Rectangle 92"/>
          <p:cNvSpPr/>
          <p:nvPr/>
        </p:nvSpPr>
        <p:spPr bwMode="auto">
          <a:xfrm>
            <a:off x="6819811" y="2234400"/>
            <a:ext cx="1600200" cy="990600"/>
          </a:xfrm>
          <a:prstGeom prst="roundRect">
            <a:avLst/>
          </a:prstGeom>
          <a:solidFill>
            <a:srgbClr val="E39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1433" tIns="35716" rIns="71433" bIns="35716" numCol="1" rtlCol="0" anchor="ctr" anchorCtr="0" compatLnSpc="1">
            <a:prstTxWarp prst="textNoShape">
              <a:avLst/>
            </a:prstTxWarp>
          </a:bodyPr>
          <a:lstStyle/>
          <a:p>
            <a:pPr algn="ctr" defTabSz="71432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pitchFamily="29" charset="-128"/>
                <a:cs typeface="Arial"/>
              </a:rPr>
              <a:t>SoN</a:t>
            </a:r>
            <a:br>
              <a:rPr lang="en-US" sz="1400" b="1" kern="0" dirty="0">
                <a:solidFill>
                  <a:srgbClr val="000000"/>
                </a:solidFill>
                <a:latin typeface="Arial"/>
                <a:ea typeface="ＭＳ Ｐゴシック" pitchFamily="29" charset="-128"/>
                <a:cs typeface="Arial"/>
              </a:rPr>
            </a:b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pitchFamily="29" charset="-128"/>
                <a:cs typeface="Arial"/>
              </a:rPr>
              <a:t>Server</a:t>
            </a:r>
          </a:p>
        </p:txBody>
      </p:sp>
      <p:pic>
        <p:nvPicPr>
          <p:cNvPr id="94" name="Picture 2" descr="stolp_g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5765" y="5340194"/>
            <a:ext cx="439732" cy="117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2" descr="stolp_g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2602" y="5541978"/>
            <a:ext cx="482360" cy="128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Rounded Rectangle 95"/>
          <p:cNvSpPr/>
          <p:nvPr/>
        </p:nvSpPr>
        <p:spPr bwMode="auto">
          <a:xfrm>
            <a:off x="8329454" y="5707800"/>
            <a:ext cx="216000" cy="108000"/>
          </a:xfrm>
          <a:prstGeom prst="roundRect">
            <a:avLst/>
          </a:prstGeom>
          <a:solidFill>
            <a:srgbClr val="E39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1433" tIns="35716" rIns="71433" bIns="35716" numCol="1" rtlCol="0" anchor="t" anchorCtr="0" compatLnSpc="1">
            <a:prstTxWarp prst="textNoShape">
              <a:avLst/>
            </a:prstTxWarp>
          </a:bodyPr>
          <a:lstStyle/>
          <a:p>
            <a:pPr defTabSz="71432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>
              <a:solidFill>
                <a:srgbClr val="000000"/>
              </a:solidFill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pic>
        <p:nvPicPr>
          <p:cNvPr id="97" name="Picture 2" descr="piko_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1531" y="5580600"/>
            <a:ext cx="273493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2" descr="piko_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8439" y="5836800"/>
            <a:ext cx="273493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Freeform 98"/>
          <p:cNvSpPr/>
          <p:nvPr/>
        </p:nvSpPr>
        <p:spPr bwMode="auto">
          <a:xfrm>
            <a:off x="6989924" y="3216747"/>
            <a:ext cx="799868" cy="2260055"/>
          </a:xfrm>
          <a:custGeom>
            <a:avLst/>
            <a:gdLst>
              <a:gd name="connsiteX0" fmla="*/ 1191188 w 1191188"/>
              <a:gd name="connsiteY0" fmla="*/ 0 h 2499345"/>
              <a:gd name="connsiteX1" fmla="*/ 934486 w 1191188"/>
              <a:gd name="connsiteY1" fmla="*/ 1229407 h 2499345"/>
              <a:gd name="connsiteX2" fmla="*/ 150869 w 1191188"/>
              <a:gd name="connsiteY2" fmla="*/ 1769806 h 2499345"/>
              <a:gd name="connsiteX3" fmla="*/ 29273 w 1191188"/>
              <a:gd name="connsiteY3" fmla="*/ 2499345 h 249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188" h="2499345">
                <a:moveTo>
                  <a:pt x="1191188" y="0"/>
                </a:moveTo>
                <a:cubicBezTo>
                  <a:pt x="1149530" y="467219"/>
                  <a:pt x="1107872" y="934439"/>
                  <a:pt x="934486" y="1229407"/>
                </a:cubicBezTo>
                <a:cubicBezTo>
                  <a:pt x="761100" y="1524375"/>
                  <a:pt x="301738" y="1558150"/>
                  <a:pt x="150869" y="1769806"/>
                </a:cubicBezTo>
                <a:cubicBezTo>
                  <a:pt x="0" y="1981462"/>
                  <a:pt x="29273" y="2499345"/>
                  <a:pt x="29273" y="2499345"/>
                </a:cubicBezTo>
              </a:path>
            </a:pathLst>
          </a:custGeom>
          <a:noFill/>
          <a:ln w="38100" cap="flat" cmpd="sng" algn="ctr">
            <a:solidFill>
              <a:srgbClr val="1EA4CF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71433" tIns="35716" rIns="71433" bIns="35716" numCol="1" rtlCol="0" anchor="t" anchorCtr="0" compatLnSpc="1">
            <a:prstTxWarp prst="textNoShape">
              <a:avLst/>
            </a:prstTxWarp>
          </a:bodyPr>
          <a:lstStyle/>
          <a:p>
            <a:pPr defTabSz="71432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>
              <a:solidFill>
                <a:srgbClr val="000000"/>
              </a:solidFill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00" name="Rounded Rectangle 99"/>
          <p:cNvSpPr/>
          <p:nvPr/>
        </p:nvSpPr>
        <p:spPr bwMode="auto">
          <a:xfrm>
            <a:off x="6970989" y="5522349"/>
            <a:ext cx="216000" cy="108000"/>
          </a:xfrm>
          <a:prstGeom prst="roundRect">
            <a:avLst/>
          </a:prstGeom>
          <a:solidFill>
            <a:srgbClr val="E39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1433" tIns="35716" rIns="71433" bIns="35716" numCol="1" rtlCol="0" anchor="t" anchorCtr="0" compatLnSpc="1">
            <a:prstTxWarp prst="textNoShape">
              <a:avLst/>
            </a:prstTxWarp>
          </a:bodyPr>
          <a:lstStyle/>
          <a:p>
            <a:pPr defTabSz="71432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>
              <a:solidFill>
                <a:srgbClr val="000000"/>
              </a:solidFill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02" name="Freeform 101"/>
          <p:cNvSpPr/>
          <p:nvPr/>
        </p:nvSpPr>
        <p:spPr bwMode="auto">
          <a:xfrm flipH="1">
            <a:off x="8161699" y="3207036"/>
            <a:ext cx="167757" cy="2485835"/>
          </a:xfrm>
          <a:custGeom>
            <a:avLst/>
            <a:gdLst>
              <a:gd name="connsiteX0" fmla="*/ 175638 w 204911"/>
              <a:gd name="connsiteY0" fmla="*/ 0 h 2485835"/>
              <a:gd name="connsiteX1" fmla="*/ 175638 w 204911"/>
              <a:gd name="connsiteY1" fmla="*/ 1567157 h 2485835"/>
              <a:gd name="connsiteX2" fmla="*/ 0 w 204911"/>
              <a:gd name="connsiteY2" fmla="*/ 2485835 h 248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911" h="2485835">
                <a:moveTo>
                  <a:pt x="175638" y="0"/>
                </a:moveTo>
                <a:cubicBezTo>
                  <a:pt x="190274" y="576425"/>
                  <a:pt x="204911" y="1152851"/>
                  <a:pt x="175638" y="1567157"/>
                </a:cubicBezTo>
                <a:cubicBezTo>
                  <a:pt x="146365" y="1981463"/>
                  <a:pt x="0" y="2485835"/>
                  <a:pt x="0" y="2485835"/>
                </a:cubicBezTo>
              </a:path>
            </a:pathLst>
          </a:custGeom>
          <a:noFill/>
          <a:ln w="38100" cap="flat" cmpd="sng" algn="ctr">
            <a:solidFill>
              <a:srgbClr val="1EA4CF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71433" tIns="35716" rIns="71433" bIns="35716" numCol="1" rtlCol="0" anchor="t" anchorCtr="0" compatLnSpc="1">
            <a:prstTxWarp prst="textNoShape">
              <a:avLst/>
            </a:prstTxWarp>
          </a:bodyPr>
          <a:lstStyle/>
          <a:p>
            <a:pPr defTabSz="71432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>
              <a:solidFill>
                <a:srgbClr val="000000"/>
              </a:solidFill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pic>
        <p:nvPicPr>
          <p:cNvPr id="103" name="Picture 2" descr="piko_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3263" y="5656800"/>
            <a:ext cx="273493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TextBox 103"/>
          <p:cNvSpPr txBox="1"/>
          <p:nvPr/>
        </p:nvSpPr>
        <p:spPr>
          <a:xfrm>
            <a:off x="5070484" y="6498779"/>
            <a:ext cx="1200641" cy="287573"/>
          </a:xfrm>
          <a:prstGeom prst="rect">
            <a:avLst/>
          </a:prstGeom>
          <a:noFill/>
        </p:spPr>
        <p:txBody>
          <a:bodyPr wrap="none" lIns="71433" tIns="35716" rIns="71433" bIns="35716" rtlCol="0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Arial"/>
                <a:cs typeface="Arial"/>
              </a:rPr>
              <a:t>Macrocell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BS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086812" y="1719586"/>
            <a:ext cx="3085960" cy="416839"/>
          </a:xfrm>
          <a:prstGeom prst="rect">
            <a:avLst/>
          </a:prstGeom>
          <a:noFill/>
        </p:spPr>
        <p:txBody>
          <a:bodyPr wrap="square" lIns="71433" tIns="35716" rIns="71433" bIns="35716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Mobile Gateway</a:t>
            </a:r>
          </a:p>
          <a:p>
            <a:pPr algn="ctr">
              <a:lnSpc>
                <a:spcPct val="8000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Or Cloud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6" name="Freeform 105"/>
          <p:cNvSpPr/>
          <p:nvPr/>
        </p:nvSpPr>
        <p:spPr bwMode="auto">
          <a:xfrm>
            <a:off x="6426240" y="3216747"/>
            <a:ext cx="591283" cy="2185231"/>
          </a:xfrm>
          <a:custGeom>
            <a:avLst/>
            <a:gdLst>
              <a:gd name="connsiteX0" fmla="*/ 1191188 w 1191188"/>
              <a:gd name="connsiteY0" fmla="*/ 0 h 2499345"/>
              <a:gd name="connsiteX1" fmla="*/ 934486 w 1191188"/>
              <a:gd name="connsiteY1" fmla="*/ 1229407 h 2499345"/>
              <a:gd name="connsiteX2" fmla="*/ 150869 w 1191188"/>
              <a:gd name="connsiteY2" fmla="*/ 1769806 h 2499345"/>
              <a:gd name="connsiteX3" fmla="*/ 29273 w 1191188"/>
              <a:gd name="connsiteY3" fmla="*/ 2499345 h 249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188" h="2499345">
                <a:moveTo>
                  <a:pt x="1191188" y="0"/>
                </a:moveTo>
                <a:cubicBezTo>
                  <a:pt x="1149530" y="467219"/>
                  <a:pt x="1107872" y="934439"/>
                  <a:pt x="934486" y="1229407"/>
                </a:cubicBezTo>
                <a:cubicBezTo>
                  <a:pt x="761100" y="1524375"/>
                  <a:pt x="301738" y="1558150"/>
                  <a:pt x="150869" y="1769806"/>
                </a:cubicBezTo>
                <a:cubicBezTo>
                  <a:pt x="0" y="1981462"/>
                  <a:pt x="29273" y="2499345"/>
                  <a:pt x="29273" y="2499345"/>
                </a:cubicBezTo>
              </a:path>
            </a:pathLst>
          </a:custGeom>
          <a:noFill/>
          <a:ln w="38100" cap="flat" cmpd="sng" algn="ctr">
            <a:solidFill>
              <a:srgbClr val="1EA4CF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71433" tIns="35716" rIns="71433" bIns="35716" numCol="1" rtlCol="0" anchor="t" anchorCtr="0" compatLnSpc="1">
            <a:prstTxWarp prst="textNoShape">
              <a:avLst/>
            </a:prstTxWarp>
          </a:bodyPr>
          <a:lstStyle/>
          <a:p>
            <a:pPr defTabSz="71432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>
              <a:solidFill>
                <a:srgbClr val="000000"/>
              </a:solidFill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07" name="Rounded Rectangle 106"/>
          <p:cNvSpPr/>
          <p:nvPr/>
        </p:nvSpPr>
        <p:spPr bwMode="auto">
          <a:xfrm>
            <a:off x="6318240" y="5454768"/>
            <a:ext cx="216000" cy="108000"/>
          </a:xfrm>
          <a:prstGeom prst="roundRect">
            <a:avLst/>
          </a:prstGeom>
          <a:solidFill>
            <a:srgbClr val="E39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1433" tIns="35716" rIns="71433" bIns="35716" numCol="1" rtlCol="0" anchor="t" anchorCtr="0" compatLnSpc="1">
            <a:prstTxWarp prst="textNoShape">
              <a:avLst/>
            </a:prstTxWarp>
          </a:bodyPr>
          <a:lstStyle/>
          <a:p>
            <a:pPr defTabSz="71432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>
              <a:solidFill>
                <a:srgbClr val="000000"/>
              </a:solidFill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075844" y="6136939"/>
            <a:ext cx="1202243" cy="287573"/>
          </a:xfrm>
          <a:prstGeom prst="rect">
            <a:avLst/>
          </a:prstGeom>
          <a:noFill/>
        </p:spPr>
        <p:txBody>
          <a:bodyPr wrap="none" lIns="71433" tIns="35716" rIns="71433" bIns="35716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Small cell BS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811013" y="5270319"/>
            <a:ext cx="363873" cy="287573"/>
          </a:xfrm>
          <a:prstGeom prst="rect">
            <a:avLst/>
          </a:prstGeom>
          <a:noFill/>
        </p:spPr>
        <p:txBody>
          <a:bodyPr wrap="none" lIns="71433" tIns="35716" rIns="71433" bIns="35716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X2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922534" y="5519910"/>
            <a:ext cx="363873" cy="287573"/>
          </a:xfrm>
          <a:prstGeom prst="rect">
            <a:avLst/>
          </a:prstGeom>
          <a:noFill/>
        </p:spPr>
        <p:txBody>
          <a:bodyPr wrap="none" lIns="71433" tIns="35716" rIns="71433" bIns="35716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X2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284263" y="5419459"/>
            <a:ext cx="363873" cy="287573"/>
          </a:xfrm>
          <a:prstGeom prst="rect">
            <a:avLst/>
          </a:prstGeom>
          <a:noFill/>
        </p:spPr>
        <p:txBody>
          <a:bodyPr wrap="none" lIns="71433" tIns="35716" rIns="71433" bIns="35716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X2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581043" y="5280959"/>
            <a:ext cx="363873" cy="287573"/>
          </a:xfrm>
          <a:prstGeom prst="rect">
            <a:avLst/>
          </a:prstGeom>
          <a:noFill/>
        </p:spPr>
        <p:txBody>
          <a:bodyPr wrap="none" lIns="71433" tIns="35716" rIns="71433" bIns="35716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X2</a:t>
            </a:r>
          </a:p>
        </p:txBody>
      </p:sp>
      <p:cxnSp>
        <p:nvCxnSpPr>
          <p:cNvPr id="114" name="Straight Connector 113"/>
          <p:cNvCxnSpPr/>
          <p:nvPr/>
        </p:nvCxnSpPr>
        <p:spPr bwMode="auto">
          <a:xfrm>
            <a:off x="5691008" y="5508767"/>
            <a:ext cx="593519" cy="13583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>
            <a:off x="7229180" y="5568975"/>
            <a:ext cx="346427" cy="229599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 flipV="1">
            <a:off x="7916959" y="5779635"/>
            <a:ext cx="421757" cy="35492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>
            <a:off x="6551970" y="5540520"/>
            <a:ext cx="385968" cy="40080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18" name="Freeform 117"/>
          <p:cNvSpPr/>
          <p:nvPr/>
        </p:nvSpPr>
        <p:spPr bwMode="auto">
          <a:xfrm>
            <a:off x="5484560" y="3167747"/>
            <a:ext cx="1335252" cy="2185231"/>
          </a:xfrm>
          <a:custGeom>
            <a:avLst/>
            <a:gdLst>
              <a:gd name="connsiteX0" fmla="*/ 1191188 w 1191188"/>
              <a:gd name="connsiteY0" fmla="*/ 0 h 2499345"/>
              <a:gd name="connsiteX1" fmla="*/ 934486 w 1191188"/>
              <a:gd name="connsiteY1" fmla="*/ 1229407 h 2499345"/>
              <a:gd name="connsiteX2" fmla="*/ 150869 w 1191188"/>
              <a:gd name="connsiteY2" fmla="*/ 1769806 h 2499345"/>
              <a:gd name="connsiteX3" fmla="*/ 29273 w 1191188"/>
              <a:gd name="connsiteY3" fmla="*/ 2499345 h 249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188" h="2499345">
                <a:moveTo>
                  <a:pt x="1191188" y="0"/>
                </a:moveTo>
                <a:cubicBezTo>
                  <a:pt x="1149530" y="467219"/>
                  <a:pt x="1107872" y="934439"/>
                  <a:pt x="934486" y="1229407"/>
                </a:cubicBezTo>
                <a:cubicBezTo>
                  <a:pt x="761100" y="1524375"/>
                  <a:pt x="301738" y="1558150"/>
                  <a:pt x="150869" y="1769806"/>
                </a:cubicBezTo>
                <a:cubicBezTo>
                  <a:pt x="0" y="1981462"/>
                  <a:pt x="29273" y="2499345"/>
                  <a:pt x="29273" y="2499345"/>
                </a:cubicBezTo>
              </a:path>
            </a:pathLst>
          </a:custGeom>
          <a:noFill/>
          <a:ln w="38100" cap="flat" cmpd="sng" algn="ctr">
            <a:solidFill>
              <a:srgbClr val="1EA4CF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71433" tIns="35716" rIns="71433" bIns="35716" numCol="1" rtlCol="0" anchor="t" anchorCtr="0" compatLnSpc="1">
            <a:prstTxWarp prst="textNoShape">
              <a:avLst/>
            </a:prstTxWarp>
          </a:bodyPr>
          <a:lstStyle/>
          <a:p>
            <a:pPr defTabSz="71432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>
              <a:solidFill>
                <a:srgbClr val="000000"/>
              </a:solidFill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19" name="Freeform 118"/>
          <p:cNvSpPr/>
          <p:nvPr/>
        </p:nvSpPr>
        <p:spPr bwMode="auto">
          <a:xfrm>
            <a:off x="7817207" y="3173179"/>
            <a:ext cx="167757" cy="2485835"/>
          </a:xfrm>
          <a:custGeom>
            <a:avLst/>
            <a:gdLst>
              <a:gd name="connsiteX0" fmla="*/ 175638 w 204911"/>
              <a:gd name="connsiteY0" fmla="*/ 0 h 2485835"/>
              <a:gd name="connsiteX1" fmla="*/ 175638 w 204911"/>
              <a:gd name="connsiteY1" fmla="*/ 1567157 h 2485835"/>
              <a:gd name="connsiteX2" fmla="*/ 0 w 204911"/>
              <a:gd name="connsiteY2" fmla="*/ 2485835 h 248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911" h="2485835">
                <a:moveTo>
                  <a:pt x="175638" y="0"/>
                </a:moveTo>
                <a:cubicBezTo>
                  <a:pt x="190274" y="576425"/>
                  <a:pt x="204911" y="1152851"/>
                  <a:pt x="175638" y="1567157"/>
                </a:cubicBezTo>
                <a:cubicBezTo>
                  <a:pt x="146365" y="1981463"/>
                  <a:pt x="0" y="2485835"/>
                  <a:pt x="0" y="2485835"/>
                </a:cubicBezTo>
              </a:path>
            </a:pathLst>
          </a:custGeom>
          <a:noFill/>
          <a:ln w="38100" cap="flat" cmpd="sng" algn="ctr">
            <a:solidFill>
              <a:srgbClr val="1EA4CF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71433" tIns="35716" rIns="71433" bIns="35716" numCol="1" rtlCol="0" anchor="t" anchorCtr="0" compatLnSpc="1">
            <a:prstTxWarp prst="textNoShape">
              <a:avLst/>
            </a:prstTxWarp>
          </a:bodyPr>
          <a:lstStyle/>
          <a:p>
            <a:pPr defTabSz="71432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>
              <a:solidFill>
                <a:srgbClr val="000000"/>
              </a:solidFill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168265" y="3917743"/>
            <a:ext cx="2172185" cy="287573"/>
          </a:xfrm>
          <a:prstGeom prst="rect">
            <a:avLst/>
          </a:prstGeom>
          <a:noFill/>
        </p:spPr>
        <p:txBody>
          <a:bodyPr wrap="square" lIns="71433" tIns="35716" rIns="71433" bIns="35716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IP Network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51705" y="5296402"/>
            <a:ext cx="583484" cy="459928"/>
          </a:xfrm>
          <a:prstGeom prst="rect">
            <a:avLst/>
          </a:prstGeom>
          <a:noFill/>
        </p:spPr>
        <p:txBody>
          <a:bodyPr wrap="none" lIns="71433" tIns="35716" rIns="71433" bIns="35716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SW</a:t>
            </a:r>
          </a:p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Agent</a:t>
            </a:r>
          </a:p>
        </p:txBody>
      </p:sp>
      <p:sp>
        <p:nvSpPr>
          <p:cNvPr id="48" name="Rounded Rectangle 47"/>
          <p:cNvSpPr/>
          <p:nvPr/>
        </p:nvSpPr>
        <p:spPr bwMode="auto">
          <a:xfrm>
            <a:off x="284226" y="5850600"/>
            <a:ext cx="4668775" cy="705547"/>
          </a:xfrm>
          <a:prstGeom prst="roundRect">
            <a:avLst/>
          </a:prstGeom>
          <a:solidFill>
            <a:srgbClr val="27A1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lvl="0" indent="-342900">
              <a:buFont typeface="Wingdings" pitchFamily="2" charset="2"/>
              <a:buChar char="Ø"/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pitchFamily="29" charset="-128"/>
                <a:cs typeface="Arial"/>
              </a:rPr>
              <a:t>SON is part of 3GPP/LTE standard</a:t>
            </a:r>
          </a:p>
        </p:txBody>
      </p:sp>
    </p:spTree>
    <p:extLst>
      <p:ext uri="{BB962C8B-B14F-4D97-AF65-F5344CB8AC3E}">
        <p14:creationId xmlns:p14="http://schemas.microsoft.com/office/powerpoint/2010/main" val="306185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295275"/>
            <a:ext cx="9144000" cy="1143000"/>
          </a:xfrm>
        </p:spPr>
        <p:txBody>
          <a:bodyPr/>
          <a:lstStyle/>
          <a:p>
            <a:r>
              <a:rPr lang="en-US" sz="4400" dirty="0" smtClean="0">
                <a:solidFill>
                  <a:srgbClr val="339933"/>
                </a:solidFill>
              </a:rPr>
              <a:t>Green” Cellular Networks</a:t>
            </a:r>
            <a:endParaRPr lang="en-US" sz="44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175" y="4312920"/>
            <a:ext cx="8943975" cy="3108960"/>
          </a:xfrm>
        </p:spPr>
        <p:txBody>
          <a:bodyPr>
            <a:normAutofit fontScale="92500"/>
          </a:bodyPr>
          <a:lstStyle/>
          <a:p>
            <a:pPr indent="-246888">
              <a:defRPr/>
            </a:pPr>
            <a:r>
              <a:rPr lang="en-US" sz="2900" dirty="0" smtClean="0">
                <a:latin typeface="+mj-lt"/>
              </a:rPr>
              <a:t>Minimize energy at both the mobile </a:t>
            </a:r>
            <a:r>
              <a:rPr lang="en-US" sz="2900" i="1" u="sng" dirty="0" smtClean="0">
                <a:solidFill>
                  <a:srgbClr val="00B050"/>
                </a:solidFill>
                <a:latin typeface="+mj-lt"/>
              </a:rPr>
              <a:t>and</a:t>
            </a:r>
            <a:r>
              <a:rPr lang="en-US" sz="29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900" dirty="0" smtClean="0">
                <a:latin typeface="+mj-lt"/>
              </a:rPr>
              <a:t>base station via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500" dirty="0" smtClean="0">
                <a:latin typeface="+mj-lt"/>
              </a:rPr>
              <a:t>New </a:t>
            </a:r>
            <a:r>
              <a:rPr lang="en-US" sz="2500" dirty="0" err="1" smtClean="0">
                <a:latin typeface="+mj-lt"/>
              </a:rPr>
              <a:t>Infrastuctures</a:t>
            </a:r>
            <a:r>
              <a:rPr lang="en-US" sz="2500" dirty="0" smtClean="0">
                <a:latin typeface="+mj-lt"/>
              </a:rPr>
              <a:t>: cell size, BS placement, DAS, </a:t>
            </a:r>
            <a:r>
              <a:rPr lang="en-US" sz="2500" dirty="0" err="1" smtClean="0">
                <a:latin typeface="+mj-lt"/>
              </a:rPr>
              <a:t>Picos</a:t>
            </a:r>
            <a:r>
              <a:rPr lang="en-US" sz="2500" dirty="0" smtClean="0">
                <a:latin typeface="+mj-lt"/>
              </a:rPr>
              <a:t>, relays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500" dirty="0" smtClean="0">
                <a:latin typeface="+mj-lt"/>
              </a:rPr>
              <a:t>New Protocols:  Cell Zooming,  Coop MIMO, RRM, Scheduling, Sleeping,  Relaying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500" dirty="0" smtClean="0">
                <a:latin typeface="+mj-lt"/>
              </a:rPr>
              <a:t>Low-Power (Green) Radios: Radio Architectures, Modulation, coding,  MIMO</a:t>
            </a:r>
          </a:p>
        </p:txBody>
      </p:sp>
      <p:grpSp>
        <p:nvGrpSpPr>
          <p:cNvPr id="2" name="Group 161"/>
          <p:cNvGrpSpPr>
            <a:grpSpLocks/>
          </p:cNvGrpSpPr>
          <p:nvPr/>
        </p:nvGrpSpPr>
        <p:grpSpPr bwMode="auto">
          <a:xfrm>
            <a:off x="2644775" y="1763713"/>
            <a:ext cx="230188" cy="287337"/>
            <a:chOff x="4131511" y="2844436"/>
            <a:chExt cx="200025" cy="241664"/>
          </a:xfrm>
          <a:solidFill>
            <a:srgbClr val="00CC00"/>
          </a:solidFill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4130372" y="2844474"/>
              <a:ext cx="66663" cy="120651"/>
              <a:chOff x="5127" y="3283"/>
              <a:chExt cx="54" cy="85"/>
            </a:xfrm>
            <a:grpFill/>
          </p:grpSpPr>
          <p:sp>
            <p:nvSpPr>
              <p:cNvPr id="21671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grp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2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rgbClr val="00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4195904" y="2844474"/>
              <a:ext cx="66663" cy="120651"/>
              <a:chOff x="5127" y="3283"/>
              <a:chExt cx="54" cy="85"/>
            </a:xfrm>
            <a:grpFill/>
          </p:grpSpPr>
          <p:sp>
            <p:nvSpPr>
              <p:cNvPr id="21669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grp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0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rgbClr val="00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4263722" y="2844474"/>
              <a:ext cx="66663" cy="120651"/>
              <a:chOff x="5127" y="3283"/>
              <a:chExt cx="54" cy="85"/>
            </a:xfrm>
            <a:grpFill/>
          </p:grpSpPr>
          <p:sp>
            <p:nvSpPr>
              <p:cNvPr id="21667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grp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8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rgbClr val="00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4142547" y="2971276"/>
              <a:ext cx="171055" cy="114824"/>
            </a:xfrm>
            <a:prstGeom prst="rect">
              <a:avLst/>
            </a:prstGeom>
            <a:grpFill/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21509" name="Freeform 4"/>
          <p:cNvSpPr>
            <a:spLocks/>
          </p:cNvSpPr>
          <p:nvPr/>
        </p:nvSpPr>
        <p:spPr bwMode="auto">
          <a:xfrm>
            <a:off x="1978025" y="1419225"/>
            <a:ext cx="1584325" cy="976313"/>
          </a:xfrm>
          <a:custGeom>
            <a:avLst/>
            <a:gdLst>
              <a:gd name="T0" fmla="*/ 2147483647 w 613"/>
              <a:gd name="T1" fmla="*/ 2147483647 h 531"/>
              <a:gd name="T2" fmla="*/ 0 w 613"/>
              <a:gd name="T3" fmla="*/ 2147483647 h 531"/>
              <a:gd name="T4" fmla="*/ 2147483647 w 613"/>
              <a:gd name="T5" fmla="*/ 0 h 531"/>
              <a:gd name="T6" fmla="*/ 2147483647 w 613"/>
              <a:gd name="T7" fmla="*/ 0 h 531"/>
              <a:gd name="T8" fmla="*/ 2147483647 w 613"/>
              <a:gd name="T9" fmla="*/ 2147483647 h 531"/>
              <a:gd name="T10" fmla="*/ 2147483647 w 613"/>
              <a:gd name="T11" fmla="*/ 2147483647 h 531"/>
              <a:gd name="T12" fmla="*/ 2147483647 w 613"/>
              <a:gd name="T13" fmla="*/ 2147483647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3"/>
              <a:gd name="T22" fmla="*/ 0 h 531"/>
              <a:gd name="T23" fmla="*/ 613 w 613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3" h="531">
                <a:moveTo>
                  <a:pt x="153" y="530"/>
                </a:moveTo>
                <a:lnTo>
                  <a:pt x="0" y="264"/>
                </a:lnTo>
                <a:lnTo>
                  <a:pt x="153" y="0"/>
                </a:lnTo>
                <a:lnTo>
                  <a:pt x="459" y="0"/>
                </a:lnTo>
                <a:lnTo>
                  <a:pt x="612" y="264"/>
                </a:lnTo>
                <a:lnTo>
                  <a:pt x="459" y="530"/>
                </a:lnTo>
                <a:lnTo>
                  <a:pt x="153" y="530"/>
                </a:lnTo>
              </a:path>
            </a:pathLst>
          </a:custGeom>
          <a:noFill/>
          <a:ln w="28575" cap="rnd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Freeform 5"/>
          <p:cNvSpPr>
            <a:spLocks/>
          </p:cNvSpPr>
          <p:nvPr/>
        </p:nvSpPr>
        <p:spPr bwMode="auto">
          <a:xfrm>
            <a:off x="3165475" y="1905000"/>
            <a:ext cx="1585913" cy="981075"/>
          </a:xfrm>
          <a:custGeom>
            <a:avLst/>
            <a:gdLst>
              <a:gd name="T0" fmla="*/ 2147483647 w 614"/>
              <a:gd name="T1" fmla="*/ 2147483647 h 532"/>
              <a:gd name="T2" fmla="*/ 0 w 614"/>
              <a:gd name="T3" fmla="*/ 2147483647 h 532"/>
              <a:gd name="T4" fmla="*/ 2147483647 w 614"/>
              <a:gd name="T5" fmla="*/ 0 h 532"/>
              <a:gd name="T6" fmla="*/ 2147483647 w 614"/>
              <a:gd name="T7" fmla="*/ 0 h 532"/>
              <a:gd name="T8" fmla="*/ 2147483647 w 614"/>
              <a:gd name="T9" fmla="*/ 2147483647 h 532"/>
              <a:gd name="T10" fmla="*/ 2147483647 w 614"/>
              <a:gd name="T11" fmla="*/ 2147483647 h 532"/>
              <a:gd name="T12" fmla="*/ 2147483647 w 614"/>
              <a:gd name="T13" fmla="*/ 2147483647 h 5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4"/>
              <a:gd name="T22" fmla="*/ 0 h 532"/>
              <a:gd name="T23" fmla="*/ 614 w 614"/>
              <a:gd name="T24" fmla="*/ 532 h 5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4" h="532">
                <a:moveTo>
                  <a:pt x="153" y="531"/>
                </a:moveTo>
                <a:lnTo>
                  <a:pt x="0" y="265"/>
                </a:lnTo>
                <a:lnTo>
                  <a:pt x="153" y="0"/>
                </a:lnTo>
                <a:lnTo>
                  <a:pt x="459" y="0"/>
                </a:lnTo>
                <a:lnTo>
                  <a:pt x="613" y="265"/>
                </a:lnTo>
                <a:lnTo>
                  <a:pt x="459" y="531"/>
                </a:lnTo>
                <a:lnTo>
                  <a:pt x="153" y="531"/>
                </a:lnTo>
              </a:path>
            </a:pathLst>
          </a:custGeom>
          <a:noFill/>
          <a:ln w="28575" cap="rnd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Freeform 6"/>
          <p:cNvSpPr>
            <a:spLocks/>
          </p:cNvSpPr>
          <p:nvPr/>
        </p:nvSpPr>
        <p:spPr bwMode="auto">
          <a:xfrm>
            <a:off x="3165475" y="2886075"/>
            <a:ext cx="1585913" cy="973138"/>
          </a:xfrm>
          <a:custGeom>
            <a:avLst/>
            <a:gdLst>
              <a:gd name="T0" fmla="*/ 2147483647 w 614"/>
              <a:gd name="T1" fmla="*/ 2147483647 h 531"/>
              <a:gd name="T2" fmla="*/ 0 w 614"/>
              <a:gd name="T3" fmla="*/ 2147483647 h 531"/>
              <a:gd name="T4" fmla="*/ 2147483647 w 614"/>
              <a:gd name="T5" fmla="*/ 0 h 531"/>
              <a:gd name="T6" fmla="*/ 2147483647 w 614"/>
              <a:gd name="T7" fmla="*/ 0 h 531"/>
              <a:gd name="T8" fmla="*/ 2147483647 w 614"/>
              <a:gd name="T9" fmla="*/ 2147483647 h 531"/>
              <a:gd name="T10" fmla="*/ 2147483647 w 614"/>
              <a:gd name="T11" fmla="*/ 2147483647 h 531"/>
              <a:gd name="T12" fmla="*/ 2147483647 w 614"/>
              <a:gd name="T13" fmla="*/ 2147483647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4"/>
              <a:gd name="T22" fmla="*/ 0 h 531"/>
              <a:gd name="T23" fmla="*/ 614 w 614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4" h="531">
                <a:moveTo>
                  <a:pt x="153" y="530"/>
                </a:moveTo>
                <a:lnTo>
                  <a:pt x="0" y="265"/>
                </a:lnTo>
                <a:lnTo>
                  <a:pt x="153" y="0"/>
                </a:lnTo>
                <a:lnTo>
                  <a:pt x="459" y="0"/>
                </a:lnTo>
                <a:lnTo>
                  <a:pt x="613" y="265"/>
                </a:lnTo>
                <a:lnTo>
                  <a:pt x="459" y="530"/>
                </a:lnTo>
                <a:lnTo>
                  <a:pt x="153" y="530"/>
                </a:lnTo>
              </a:path>
            </a:pathLst>
          </a:custGeom>
          <a:noFill/>
          <a:ln w="28575" cap="rnd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Freeform 7"/>
          <p:cNvSpPr>
            <a:spLocks/>
          </p:cNvSpPr>
          <p:nvPr/>
        </p:nvSpPr>
        <p:spPr bwMode="auto">
          <a:xfrm>
            <a:off x="796925" y="1905000"/>
            <a:ext cx="1579563" cy="981075"/>
          </a:xfrm>
          <a:custGeom>
            <a:avLst/>
            <a:gdLst>
              <a:gd name="T0" fmla="*/ 2147483647 w 613"/>
              <a:gd name="T1" fmla="*/ 2147483647 h 532"/>
              <a:gd name="T2" fmla="*/ 0 w 613"/>
              <a:gd name="T3" fmla="*/ 2147483647 h 532"/>
              <a:gd name="T4" fmla="*/ 2147483647 w 613"/>
              <a:gd name="T5" fmla="*/ 0 h 532"/>
              <a:gd name="T6" fmla="*/ 2147483647 w 613"/>
              <a:gd name="T7" fmla="*/ 0 h 532"/>
              <a:gd name="T8" fmla="*/ 2147483647 w 613"/>
              <a:gd name="T9" fmla="*/ 2147483647 h 532"/>
              <a:gd name="T10" fmla="*/ 2147483647 w 613"/>
              <a:gd name="T11" fmla="*/ 2147483647 h 532"/>
              <a:gd name="T12" fmla="*/ 2147483647 w 613"/>
              <a:gd name="T13" fmla="*/ 2147483647 h 5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3"/>
              <a:gd name="T22" fmla="*/ 0 h 532"/>
              <a:gd name="T23" fmla="*/ 613 w 613"/>
              <a:gd name="T24" fmla="*/ 532 h 5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3" h="532">
                <a:moveTo>
                  <a:pt x="153" y="531"/>
                </a:moveTo>
                <a:lnTo>
                  <a:pt x="0" y="265"/>
                </a:lnTo>
                <a:lnTo>
                  <a:pt x="153" y="0"/>
                </a:lnTo>
                <a:lnTo>
                  <a:pt x="459" y="0"/>
                </a:lnTo>
                <a:lnTo>
                  <a:pt x="612" y="265"/>
                </a:lnTo>
                <a:lnTo>
                  <a:pt x="459" y="531"/>
                </a:lnTo>
                <a:lnTo>
                  <a:pt x="153" y="531"/>
                </a:lnTo>
              </a:path>
            </a:pathLst>
          </a:custGeom>
          <a:noFill/>
          <a:ln w="28575" cap="rnd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13" name="Freeform 8"/>
          <p:cNvSpPr>
            <a:spLocks/>
          </p:cNvSpPr>
          <p:nvPr/>
        </p:nvSpPr>
        <p:spPr bwMode="auto">
          <a:xfrm>
            <a:off x="796925" y="2886075"/>
            <a:ext cx="1579563" cy="973138"/>
          </a:xfrm>
          <a:custGeom>
            <a:avLst/>
            <a:gdLst>
              <a:gd name="T0" fmla="*/ 2147483647 w 613"/>
              <a:gd name="T1" fmla="*/ 2147483647 h 531"/>
              <a:gd name="T2" fmla="*/ 0 w 613"/>
              <a:gd name="T3" fmla="*/ 2147483647 h 531"/>
              <a:gd name="T4" fmla="*/ 2147483647 w 613"/>
              <a:gd name="T5" fmla="*/ 0 h 531"/>
              <a:gd name="T6" fmla="*/ 2147483647 w 613"/>
              <a:gd name="T7" fmla="*/ 0 h 531"/>
              <a:gd name="T8" fmla="*/ 2147483647 w 613"/>
              <a:gd name="T9" fmla="*/ 2147483647 h 531"/>
              <a:gd name="T10" fmla="*/ 2147483647 w 613"/>
              <a:gd name="T11" fmla="*/ 2147483647 h 531"/>
              <a:gd name="T12" fmla="*/ 2147483647 w 613"/>
              <a:gd name="T13" fmla="*/ 2147483647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3"/>
              <a:gd name="T22" fmla="*/ 0 h 531"/>
              <a:gd name="T23" fmla="*/ 613 w 613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3" h="531">
                <a:moveTo>
                  <a:pt x="153" y="530"/>
                </a:moveTo>
                <a:lnTo>
                  <a:pt x="0" y="265"/>
                </a:lnTo>
                <a:lnTo>
                  <a:pt x="153" y="0"/>
                </a:lnTo>
                <a:lnTo>
                  <a:pt x="459" y="0"/>
                </a:lnTo>
                <a:lnTo>
                  <a:pt x="612" y="265"/>
                </a:lnTo>
                <a:lnTo>
                  <a:pt x="459" y="530"/>
                </a:lnTo>
                <a:lnTo>
                  <a:pt x="153" y="530"/>
                </a:lnTo>
              </a:path>
            </a:pathLst>
          </a:custGeom>
          <a:noFill/>
          <a:ln w="28575" cap="rnd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Freeform 9"/>
          <p:cNvSpPr>
            <a:spLocks/>
          </p:cNvSpPr>
          <p:nvPr/>
        </p:nvSpPr>
        <p:spPr bwMode="auto">
          <a:xfrm>
            <a:off x="1978025" y="3367088"/>
            <a:ext cx="1584325" cy="981075"/>
          </a:xfrm>
          <a:custGeom>
            <a:avLst/>
            <a:gdLst>
              <a:gd name="T0" fmla="*/ 2147483647 w 613"/>
              <a:gd name="T1" fmla="*/ 2147483647 h 531"/>
              <a:gd name="T2" fmla="*/ 0 w 613"/>
              <a:gd name="T3" fmla="*/ 2147483647 h 531"/>
              <a:gd name="T4" fmla="*/ 2147483647 w 613"/>
              <a:gd name="T5" fmla="*/ 0 h 531"/>
              <a:gd name="T6" fmla="*/ 2147483647 w 613"/>
              <a:gd name="T7" fmla="*/ 0 h 531"/>
              <a:gd name="T8" fmla="*/ 2147483647 w 613"/>
              <a:gd name="T9" fmla="*/ 2147483647 h 531"/>
              <a:gd name="T10" fmla="*/ 2147483647 w 613"/>
              <a:gd name="T11" fmla="*/ 2147483647 h 531"/>
              <a:gd name="T12" fmla="*/ 2147483647 w 613"/>
              <a:gd name="T13" fmla="*/ 2147483647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3"/>
              <a:gd name="T22" fmla="*/ 0 h 531"/>
              <a:gd name="T23" fmla="*/ 613 w 613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3" h="531">
                <a:moveTo>
                  <a:pt x="153" y="530"/>
                </a:moveTo>
                <a:lnTo>
                  <a:pt x="0" y="264"/>
                </a:lnTo>
                <a:lnTo>
                  <a:pt x="153" y="0"/>
                </a:lnTo>
                <a:lnTo>
                  <a:pt x="459" y="0"/>
                </a:lnTo>
                <a:lnTo>
                  <a:pt x="612" y="264"/>
                </a:lnTo>
                <a:lnTo>
                  <a:pt x="459" y="530"/>
                </a:lnTo>
                <a:lnTo>
                  <a:pt x="153" y="530"/>
                </a:lnTo>
              </a:path>
            </a:pathLst>
          </a:custGeom>
          <a:noFill/>
          <a:ln w="28575" cap="rnd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Freeform 11"/>
          <p:cNvSpPr>
            <a:spLocks/>
          </p:cNvSpPr>
          <p:nvPr/>
        </p:nvSpPr>
        <p:spPr bwMode="auto">
          <a:xfrm>
            <a:off x="3419475" y="3228975"/>
            <a:ext cx="422275" cy="428625"/>
          </a:xfrm>
          <a:custGeom>
            <a:avLst/>
            <a:gdLst>
              <a:gd name="T0" fmla="*/ 2147483647 w 246"/>
              <a:gd name="T1" fmla="*/ 2147483647 h 295"/>
              <a:gd name="T2" fmla="*/ 2147483647 w 246"/>
              <a:gd name="T3" fmla="*/ 2147483647 h 295"/>
              <a:gd name="T4" fmla="*/ 2147483647 w 246"/>
              <a:gd name="T5" fmla="*/ 2147483647 h 295"/>
              <a:gd name="T6" fmla="*/ 2147483647 w 246"/>
              <a:gd name="T7" fmla="*/ 2147483647 h 295"/>
              <a:gd name="T8" fmla="*/ 2147483647 w 246"/>
              <a:gd name="T9" fmla="*/ 2147483647 h 295"/>
              <a:gd name="T10" fmla="*/ 2147483647 w 246"/>
              <a:gd name="T11" fmla="*/ 0 h 295"/>
              <a:gd name="T12" fmla="*/ 0 w 246"/>
              <a:gd name="T13" fmla="*/ 2147483647 h 295"/>
              <a:gd name="T14" fmla="*/ 2147483647 w 246"/>
              <a:gd name="T15" fmla="*/ 2147483647 h 295"/>
              <a:gd name="T16" fmla="*/ 2147483647 w 246"/>
              <a:gd name="T17" fmla="*/ 2147483647 h 295"/>
              <a:gd name="T18" fmla="*/ 2147483647 w 246"/>
              <a:gd name="T19" fmla="*/ 2147483647 h 295"/>
              <a:gd name="T20" fmla="*/ 2147483647 w 246"/>
              <a:gd name="T21" fmla="*/ 2147483647 h 295"/>
              <a:gd name="T22" fmla="*/ 2147483647 w 246"/>
              <a:gd name="T23" fmla="*/ 2147483647 h 295"/>
              <a:gd name="T24" fmla="*/ 2147483647 w 246"/>
              <a:gd name="T25" fmla="*/ 2147483647 h 295"/>
              <a:gd name="T26" fmla="*/ 2147483647 w 246"/>
              <a:gd name="T27" fmla="*/ 2147483647 h 295"/>
              <a:gd name="T28" fmla="*/ 2147483647 w 246"/>
              <a:gd name="T29" fmla="*/ 2147483647 h 295"/>
              <a:gd name="T30" fmla="*/ 2147483647 w 246"/>
              <a:gd name="T31" fmla="*/ 2147483647 h 295"/>
              <a:gd name="T32" fmla="*/ 2147483647 w 246"/>
              <a:gd name="T33" fmla="*/ 2147483647 h 295"/>
              <a:gd name="T34" fmla="*/ 2147483647 w 246"/>
              <a:gd name="T35" fmla="*/ 2147483647 h 295"/>
              <a:gd name="T36" fmla="*/ 2147483647 w 246"/>
              <a:gd name="T37" fmla="*/ 2147483647 h 295"/>
              <a:gd name="T38" fmla="*/ 2147483647 w 246"/>
              <a:gd name="T39" fmla="*/ 2147483647 h 295"/>
              <a:gd name="T40" fmla="*/ 2147483647 w 246"/>
              <a:gd name="T41" fmla="*/ 2147483647 h 295"/>
              <a:gd name="T42" fmla="*/ 2147483647 w 246"/>
              <a:gd name="T43" fmla="*/ 2147483647 h 295"/>
              <a:gd name="T44" fmla="*/ 2147483647 w 246"/>
              <a:gd name="T45" fmla="*/ 2147483647 h 295"/>
              <a:gd name="T46" fmla="*/ 2147483647 w 246"/>
              <a:gd name="T47" fmla="*/ 2147483647 h 295"/>
              <a:gd name="T48" fmla="*/ 2147483647 w 246"/>
              <a:gd name="T49" fmla="*/ 2147483647 h 295"/>
              <a:gd name="T50" fmla="*/ 2147483647 w 246"/>
              <a:gd name="T51" fmla="*/ 2147483647 h 295"/>
              <a:gd name="T52" fmla="*/ 2147483647 w 246"/>
              <a:gd name="T53" fmla="*/ 2147483647 h 295"/>
              <a:gd name="T54" fmla="*/ 2147483647 w 246"/>
              <a:gd name="T55" fmla="*/ 2147483647 h 295"/>
              <a:gd name="T56" fmla="*/ 2147483647 w 246"/>
              <a:gd name="T57" fmla="*/ 2147483647 h 295"/>
              <a:gd name="T58" fmla="*/ 2147483647 w 246"/>
              <a:gd name="T59" fmla="*/ 2147483647 h 295"/>
              <a:gd name="T60" fmla="*/ 2147483647 w 246"/>
              <a:gd name="T61" fmla="*/ 2147483647 h 295"/>
              <a:gd name="T62" fmla="*/ 2147483647 w 246"/>
              <a:gd name="T63" fmla="*/ 2147483647 h 295"/>
              <a:gd name="T64" fmla="*/ 2147483647 w 246"/>
              <a:gd name="T65" fmla="*/ 2147483647 h 295"/>
              <a:gd name="T66" fmla="*/ 2147483647 w 246"/>
              <a:gd name="T67" fmla="*/ 2147483647 h 295"/>
              <a:gd name="T68" fmla="*/ 2147483647 w 246"/>
              <a:gd name="T69" fmla="*/ 2147483647 h 295"/>
              <a:gd name="T70" fmla="*/ 2147483647 w 246"/>
              <a:gd name="T71" fmla="*/ 2147483647 h 295"/>
              <a:gd name="T72" fmla="*/ 2147483647 w 246"/>
              <a:gd name="T73" fmla="*/ 2147483647 h 295"/>
              <a:gd name="T74" fmla="*/ 2147483647 w 246"/>
              <a:gd name="T75" fmla="*/ 2147483647 h 295"/>
              <a:gd name="T76" fmla="*/ 2147483647 w 246"/>
              <a:gd name="T77" fmla="*/ 2147483647 h 295"/>
              <a:gd name="T78" fmla="*/ 2147483647 w 246"/>
              <a:gd name="T79" fmla="*/ 2147483647 h 295"/>
              <a:gd name="T80" fmla="*/ 2147483647 w 246"/>
              <a:gd name="T81" fmla="*/ 2147483647 h 29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46"/>
              <a:gd name="T124" fmla="*/ 0 h 295"/>
              <a:gd name="T125" fmla="*/ 246 w 246"/>
              <a:gd name="T126" fmla="*/ 295 h 29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46" h="295">
                <a:moveTo>
                  <a:pt x="140" y="125"/>
                </a:moveTo>
                <a:lnTo>
                  <a:pt x="155" y="114"/>
                </a:lnTo>
                <a:lnTo>
                  <a:pt x="140" y="50"/>
                </a:lnTo>
                <a:lnTo>
                  <a:pt x="144" y="51"/>
                </a:lnTo>
                <a:lnTo>
                  <a:pt x="132" y="2"/>
                </a:lnTo>
                <a:lnTo>
                  <a:pt x="119" y="0"/>
                </a:lnTo>
                <a:lnTo>
                  <a:pt x="0" y="83"/>
                </a:lnTo>
                <a:lnTo>
                  <a:pt x="27" y="193"/>
                </a:lnTo>
                <a:lnTo>
                  <a:pt x="36" y="197"/>
                </a:lnTo>
                <a:lnTo>
                  <a:pt x="33" y="200"/>
                </a:lnTo>
                <a:lnTo>
                  <a:pt x="33" y="216"/>
                </a:lnTo>
                <a:lnTo>
                  <a:pt x="31" y="217"/>
                </a:lnTo>
                <a:lnTo>
                  <a:pt x="30" y="217"/>
                </a:lnTo>
                <a:lnTo>
                  <a:pt x="30" y="219"/>
                </a:lnTo>
                <a:lnTo>
                  <a:pt x="29" y="222"/>
                </a:lnTo>
                <a:lnTo>
                  <a:pt x="30" y="227"/>
                </a:lnTo>
                <a:lnTo>
                  <a:pt x="32" y="232"/>
                </a:lnTo>
                <a:lnTo>
                  <a:pt x="35" y="235"/>
                </a:lnTo>
                <a:lnTo>
                  <a:pt x="38" y="235"/>
                </a:lnTo>
                <a:lnTo>
                  <a:pt x="39" y="236"/>
                </a:lnTo>
                <a:lnTo>
                  <a:pt x="40" y="235"/>
                </a:lnTo>
                <a:lnTo>
                  <a:pt x="44" y="233"/>
                </a:lnTo>
                <a:lnTo>
                  <a:pt x="44" y="237"/>
                </a:lnTo>
                <a:lnTo>
                  <a:pt x="126" y="294"/>
                </a:lnTo>
                <a:lnTo>
                  <a:pt x="245" y="210"/>
                </a:lnTo>
                <a:lnTo>
                  <a:pt x="245" y="200"/>
                </a:lnTo>
                <a:lnTo>
                  <a:pt x="210" y="176"/>
                </a:lnTo>
                <a:lnTo>
                  <a:pt x="210" y="171"/>
                </a:lnTo>
                <a:lnTo>
                  <a:pt x="164" y="138"/>
                </a:lnTo>
                <a:lnTo>
                  <a:pt x="158" y="143"/>
                </a:lnTo>
                <a:lnTo>
                  <a:pt x="158" y="137"/>
                </a:lnTo>
                <a:lnTo>
                  <a:pt x="157" y="136"/>
                </a:lnTo>
                <a:lnTo>
                  <a:pt x="157" y="133"/>
                </a:lnTo>
                <a:lnTo>
                  <a:pt x="157" y="131"/>
                </a:lnTo>
                <a:lnTo>
                  <a:pt x="156" y="130"/>
                </a:lnTo>
                <a:lnTo>
                  <a:pt x="155" y="129"/>
                </a:lnTo>
                <a:lnTo>
                  <a:pt x="154" y="129"/>
                </a:lnTo>
                <a:lnTo>
                  <a:pt x="150" y="131"/>
                </a:lnTo>
                <a:lnTo>
                  <a:pt x="140" y="125"/>
                </a:lnTo>
              </a:path>
            </a:pathLst>
          </a:custGeom>
          <a:noFill/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Freeform 12"/>
          <p:cNvSpPr>
            <a:spLocks/>
          </p:cNvSpPr>
          <p:nvPr/>
        </p:nvSpPr>
        <p:spPr bwMode="auto">
          <a:xfrm>
            <a:off x="3594100" y="3254375"/>
            <a:ext cx="323850" cy="44450"/>
          </a:xfrm>
          <a:custGeom>
            <a:avLst/>
            <a:gdLst>
              <a:gd name="T0" fmla="*/ 2147483647 w 126"/>
              <a:gd name="T1" fmla="*/ 2147483647 h 26"/>
              <a:gd name="T2" fmla="*/ 2147483647 w 126"/>
              <a:gd name="T3" fmla="*/ 2147483647 h 26"/>
              <a:gd name="T4" fmla="*/ 2147483647 w 126"/>
              <a:gd name="T5" fmla="*/ 2147483647 h 26"/>
              <a:gd name="T6" fmla="*/ 2147483647 w 126"/>
              <a:gd name="T7" fmla="*/ 2147483647 h 26"/>
              <a:gd name="T8" fmla="*/ 2147483647 w 126"/>
              <a:gd name="T9" fmla="*/ 2147483647 h 26"/>
              <a:gd name="T10" fmla="*/ 0 w 126"/>
              <a:gd name="T11" fmla="*/ 0 h 26"/>
              <a:gd name="T12" fmla="*/ 2147483647 w 126"/>
              <a:gd name="T13" fmla="*/ 2147483647 h 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26"/>
              <a:gd name="T23" fmla="*/ 126 w 126"/>
              <a:gd name="T24" fmla="*/ 26 h 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26">
                <a:moveTo>
                  <a:pt x="125" y="25"/>
                </a:moveTo>
                <a:lnTo>
                  <a:pt x="84" y="24"/>
                </a:lnTo>
                <a:lnTo>
                  <a:pt x="98" y="11"/>
                </a:lnTo>
                <a:lnTo>
                  <a:pt x="45" y="10"/>
                </a:lnTo>
                <a:lnTo>
                  <a:pt x="54" y="1"/>
                </a:lnTo>
                <a:lnTo>
                  <a:pt x="0" y="0"/>
                </a:lnTo>
                <a:lnTo>
                  <a:pt x="125" y="25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518" name="Picture 41" descr="C:\Program Files\Common Files\Microsoft Shared\Clipart\cagcat50\TN00332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6100" y="2514600"/>
            <a:ext cx="5270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9" name="Line 42"/>
          <p:cNvSpPr>
            <a:spLocks noChangeShapeType="1"/>
          </p:cNvSpPr>
          <p:nvPr/>
        </p:nvSpPr>
        <p:spPr bwMode="auto">
          <a:xfrm flipH="1">
            <a:off x="2192338" y="2459038"/>
            <a:ext cx="1587" cy="82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1500188" y="3154363"/>
            <a:ext cx="230187" cy="285750"/>
            <a:chOff x="4131511" y="2844436"/>
            <a:chExt cx="200025" cy="241664"/>
          </a:xfrm>
          <a:solidFill>
            <a:srgbClr val="00CC00"/>
          </a:solidFill>
        </p:grpSpPr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4130372" y="2844474"/>
              <a:ext cx="66663" cy="120651"/>
              <a:chOff x="5127" y="3283"/>
              <a:chExt cx="54" cy="85"/>
            </a:xfrm>
            <a:grpFill/>
          </p:grpSpPr>
          <p:sp>
            <p:nvSpPr>
              <p:cNvPr id="21661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grp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2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rgbClr val="00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4195904" y="2844474"/>
              <a:ext cx="66663" cy="120651"/>
              <a:chOff x="5127" y="3283"/>
              <a:chExt cx="54" cy="85"/>
            </a:xfrm>
            <a:grpFill/>
          </p:grpSpPr>
          <p:sp>
            <p:nvSpPr>
              <p:cNvPr id="21659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grp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0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rgbClr val="00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9" name="Group 31"/>
            <p:cNvGrpSpPr>
              <a:grpSpLocks/>
            </p:cNvGrpSpPr>
            <p:nvPr/>
          </p:nvGrpSpPr>
          <p:grpSpPr bwMode="auto">
            <a:xfrm>
              <a:off x="4263722" y="2844474"/>
              <a:ext cx="66663" cy="120651"/>
              <a:chOff x="5127" y="3283"/>
              <a:chExt cx="54" cy="85"/>
            </a:xfrm>
            <a:grpFill/>
          </p:grpSpPr>
          <p:sp>
            <p:nvSpPr>
              <p:cNvPr id="21657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grp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8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rgbClr val="00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83" name="Rectangle 82"/>
            <p:cNvSpPr/>
            <p:nvPr/>
          </p:nvSpPr>
          <p:spPr>
            <a:xfrm>
              <a:off x="4142547" y="2971980"/>
              <a:ext cx="171056" cy="114120"/>
            </a:xfrm>
            <a:prstGeom prst="rect">
              <a:avLst/>
            </a:prstGeom>
            <a:grpFill/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grpSp>
        <p:nvGrpSpPr>
          <p:cNvPr id="10" name="Group 95"/>
          <p:cNvGrpSpPr>
            <a:grpSpLocks/>
          </p:cNvGrpSpPr>
          <p:nvPr/>
        </p:nvGrpSpPr>
        <p:grpSpPr bwMode="auto">
          <a:xfrm>
            <a:off x="2697163" y="3714750"/>
            <a:ext cx="230187" cy="287338"/>
            <a:chOff x="4131511" y="2844436"/>
            <a:chExt cx="200025" cy="241664"/>
          </a:xfrm>
          <a:solidFill>
            <a:srgbClr val="00CC00"/>
          </a:solidFill>
        </p:grpSpPr>
        <p:grpSp>
          <p:nvGrpSpPr>
            <p:cNvPr id="11" name="Group 31"/>
            <p:cNvGrpSpPr>
              <a:grpSpLocks/>
            </p:cNvGrpSpPr>
            <p:nvPr/>
          </p:nvGrpSpPr>
          <p:grpSpPr bwMode="auto">
            <a:xfrm>
              <a:off x="4130372" y="2844474"/>
              <a:ext cx="66663" cy="120651"/>
              <a:chOff x="5127" y="3283"/>
              <a:chExt cx="54" cy="85"/>
            </a:xfrm>
            <a:grpFill/>
          </p:grpSpPr>
          <p:sp>
            <p:nvSpPr>
              <p:cNvPr id="21651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grp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2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rgbClr val="00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4195904" y="2844474"/>
              <a:ext cx="66663" cy="120651"/>
              <a:chOff x="5127" y="3283"/>
              <a:chExt cx="54" cy="85"/>
            </a:xfrm>
            <a:grpFill/>
          </p:grpSpPr>
          <p:sp>
            <p:nvSpPr>
              <p:cNvPr id="21649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grp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0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rgbClr val="00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3" name="Group 31"/>
            <p:cNvGrpSpPr>
              <a:grpSpLocks/>
            </p:cNvGrpSpPr>
            <p:nvPr/>
          </p:nvGrpSpPr>
          <p:grpSpPr bwMode="auto">
            <a:xfrm>
              <a:off x="4263722" y="2844474"/>
              <a:ext cx="66663" cy="120651"/>
              <a:chOff x="5127" y="3283"/>
              <a:chExt cx="54" cy="85"/>
            </a:xfrm>
            <a:grpFill/>
          </p:grpSpPr>
          <p:sp>
            <p:nvSpPr>
              <p:cNvPr id="21647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grp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8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rgbClr val="00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94" name="Rectangle 93"/>
            <p:cNvSpPr/>
            <p:nvPr/>
          </p:nvSpPr>
          <p:spPr>
            <a:xfrm>
              <a:off x="4142547" y="2971276"/>
              <a:ext cx="171056" cy="114824"/>
            </a:xfrm>
            <a:prstGeom prst="rect">
              <a:avLst/>
            </a:prstGeom>
            <a:grpFill/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grpSp>
        <p:nvGrpSpPr>
          <p:cNvPr id="14" name="Group 106"/>
          <p:cNvGrpSpPr>
            <a:grpSpLocks/>
          </p:cNvGrpSpPr>
          <p:nvPr/>
        </p:nvGrpSpPr>
        <p:grpSpPr bwMode="auto">
          <a:xfrm>
            <a:off x="3868738" y="3230563"/>
            <a:ext cx="230187" cy="287337"/>
            <a:chOff x="4131511" y="2844436"/>
            <a:chExt cx="200025" cy="241664"/>
          </a:xfrm>
          <a:solidFill>
            <a:srgbClr val="00CC00"/>
          </a:solidFill>
        </p:grpSpPr>
        <p:grpSp>
          <p:nvGrpSpPr>
            <p:cNvPr id="15" name="Group 31"/>
            <p:cNvGrpSpPr>
              <a:grpSpLocks/>
            </p:cNvGrpSpPr>
            <p:nvPr/>
          </p:nvGrpSpPr>
          <p:grpSpPr bwMode="auto">
            <a:xfrm>
              <a:off x="4130372" y="2844474"/>
              <a:ext cx="66663" cy="120651"/>
              <a:chOff x="5127" y="3283"/>
              <a:chExt cx="54" cy="85"/>
            </a:xfrm>
            <a:grpFill/>
          </p:grpSpPr>
          <p:sp>
            <p:nvSpPr>
              <p:cNvPr id="21641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grp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2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rgbClr val="00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6" name="Group 31"/>
            <p:cNvGrpSpPr>
              <a:grpSpLocks/>
            </p:cNvGrpSpPr>
            <p:nvPr/>
          </p:nvGrpSpPr>
          <p:grpSpPr bwMode="auto">
            <a:xfrm>
              <a:off x="4195904" y="2844474"/>
              <a:ext cx="66663" cy="120651"/>
              <a:chOff x="5127" y="3283"/>
              <a:chExt cx="54" cy="85"/>
            </a:xfrm>
            <a:grpFill/>
          </p:grpSpPr>
          <p:sp>
            <p:nvSpPr>
              <p:cNvPr id="21639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grp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0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rgbClr val="00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7" name="Group 31"/>
            <p:cNvGrpSpPr>
              <a:grpSpLocks/>
            </p:cNvGrpSpPr>
            <p:nvPr/>
          </p:nvGrpSpPr>
          <p:grpSpPr bwMode="auto">
            <a:xfrm>
              <a:off x="4263722" y="2844474"/>
              <a:ext cx="66663" cy="120651"/>
              <a:chOff x="5127" y="3283"/>
              <a:chExt cx="54" cy="85"/>
            </a:xfrm>
            <a:grpFill/>
          </p:grpSpPr>
          <p:sp>
            <p:nvSpPr>
              <p:cNvPr id="21637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grp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8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rgbClr val="00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05" name="Rectangle 104"/>
            <p:cNvSpPr/>
            <p:nvPr/>
          </p:nvSpPr>
          <p:spPr>
            <a:xfrm>
              <a:off x="4142547" y="2971276"/>
              <a:ext cx="171056" cy="114824"/>
            </a:xfrm>
            <a:prstGeom prst="rect">
              <a:avLst/>
            </a:prstGeom>
            <a:grpFill/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grpSp>
        <p:nvGrpSpPr>
          <p:cNvPr id="18" name="Group 117"/>
          <p:cNvGrpSpPr>
            <a:grpSpLocks/>
          </p:cNvGrpSpPr>
          <p:nvPr/>
        </p:nvGrpSpPr>
        <p:grpSpPr bwMode="auto">
          <a:xfrm>
            <a:off x="3868738" y="2286000"/>
            <a:ext cx="230187" cy="287338"/>
            <a:chOff x="4131511" y="2844436"/>
            <a:chExt cx="200025" cy="241664"/>
          </a:xfrm>
          <a:solidFill>
            <a:srgbClr val="00CC00"/>
          </a:solidFill>
        </p:grpSpPr>
        <p:grpSp>
          <p:nvGrpSpPr>
            <p:cNvPr id="19" name="Group 31"/>
            <p:cNvGrpSpPr>
              <a:grpSpLocks/>
            </p:cNvGrpSpPr>
            <p:nvPr/>
          </p:nvGrpSpPr>
          <p:grpSpPr bwMode="auto">
            <a:xfrm>
              <a:off x="4130372" y="2844474"/>
              <a:ext cx="66663" cy="120651"/>
              <a:chOff x="5127" y="3283"/>
              <a:chExt cx="54" cy="85"/>
            </a:xfrm>
            <a:grpFill/>
          </p:grpSpPr>
          <p:sp>
            <p:nvSpPr>
              <p:cNvPr id="21631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grp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2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rgbClr val="00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4195904" y="2844474"/>
              <a:ext cx="66663" cy="120651"/>
              <a:chOff x="5127" y="3283"/>
              <a:chExt cx="54" cy="85"/>
            </a:xfrm>
            <a:grpFill/>
          </p:grpSpPr>
          <p:sp>
            <p:nvSpPr>
              <p:cNvPr id="21629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grp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0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rgbClr val="00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21" name="Group 31"/>
            <p:cNvGrpSpPr>
              <a:grpSpLocks/>
            </p:cNvGrpSpPr>
            <p:nvPr/>
          </p:nvGrpSpPr>
          <p:grpSpPr bwMode="auto">
            <a:xfrm>
              <a:off x="4263722" y="2844474"/>
              <a:ext cx="66663" cy="120651"/>
              <a:chOff x="5127" y="3283"/>
              <a:chExt cx="54" cy="85"/>
            </a:xfrm>
            <a:grpFill/>
          </p:grpSpPr>
          <p:sp>
            <p:nvSpPr>
              <p:cNvPr id="21627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grp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8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rgbClr val="00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4142547" y="2971276"/>
              <a:ext cx="171056" cy="114824"/>
            </a:xfrm>
            <a:prstGeom prst="rect">
              <a:avLst/>
            </a:prstGeom>
            <a:grpFill/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grpSp>
        <p:nvGrpSpPr>
          <p:cNvPr id="22" name="Group 176"/>
          <p:cNvGrpSpPr>
            <a:grpSpLocks/>
          </p:cNvGrpSpPr>
          <p:nvPr/>
        </p:nvGrpSpPr>
        <p:grpSpPr bwMode="auto">
          <a:xfrm>
            <a:off x="1430909" y="2259192"/>
            <a:ext cx="230187" cy="285750"/>
            <a:chOff x="4131511" y="2844436"/>
            <a:chExt cx="200025" cy="241664"/>
          </a:xfrm>
          <a:solidFill>
            <a:srgbClr val="00CC00"/>
          </a:solidFill>
        </p:grpSpPr>
        <p:grpSp>
          <p:nvGrpSpPr>
            <p:cNvPr id="23" name="Group 31"/>
            <p:cNvGrpSpPr>
              <a:grpSpLocks/>
            </p:cNvGrpSpPr>
            <p:nvPr/>
          </p:nvGrpSpPr>
          <p:grpSpPr bwMode="auto">
            <a:xfrm>
              <a:off x="4130372" y="2844474"/>
              <a:ext cx="66663" cy="120651"/>
              <a:chOff x="5127" y="3283"/>
              <a:chExt cx="54" cy="85"/>
            </a:xfrm>
            <a:grpFill/>
          </p:grpSpPr>
          <p:sp>
            <p:nvSpPr>
              <p:cNvPr id="21621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grp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2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rgbClr val="00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24" name="Group 31"/>
            <p:cNvGrpSpPr>
              <a:grpSpLocks/>
            </p:cNvGrpSpPr>
            <p:nvPr/>
          </p:nvGrpSpPr>
          <p:grpSpPr bwMode="auto">
            <a:xfrm>
              <a:off x="4195904" y="2844474"/>
              <a:ext cx="66663" cy="120651"/>
              <a:chOff x="5127" y="3283"/>
              <a:chExt cx="54" cy="85"/>
            </a:xfrm>
            <a:grpFill/>
          </p:grpSpPr>
          <p:sp>
            <p:nvSpPr>
              <p:cNvPr id="21619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grp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0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rgbClr val="00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25" name="Group 31"/>
            <p:cNvGrpSpPr>
              <a:grpSpLocks/>
            </p:cNvGrpSpPr>
            <p:nvPr/>
          </p:nvGrpSpPr>
          <p:grpSpPr bwMode="auto">
            <a:xfrm>
              <a:off x="4263722" y="2844474"/>
              <a:ext cx="66663" cy="120651"/>
              <a:chOff x="5127" y="3283"/>
              <a:chExt cx="54" cy="85"/>
            </a:xfrm>
            <a:grpFill/>
          </p:grpSpPr>
          <p:sp>
            <p:nvSpPr>
              <p:cNvPr id="21617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grp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8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rgbClr val="00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27" name="Rectangle 126"/>
            <p:cNvSpPr/>
            <p:nvPr/>
          </p:nvSpPr>
          <p:spPr>
            <a:xfrm>
              <a:off x="4142547" y="2971980"/>
              <a:ext cx="171056" cy="114120"/>
            </a:xfrm>
            <a:prstGeom prst="rect">
              <a:avLst/>
            </a:prstGeom>
            <a:grpFill/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grpSp>
        <p:nvGrpSpPr>
          <p:cNvPr id="26" name="Group 187"/>
          <p:cNvGrpSpPr>
            <a:grpSpLocks/>
          </p:cNvGrpSpPr>
          <p:nvPr/>
        </p:nvGrpSpPr>
        <p:grpSpPr bwMode="auto">
          <a:xfrm>
            <a:off x="2659063" y="2760663"/>
            <a:ext cx="231775" cy="284162"/>
            <a:chOff x="4131511" y="2844436"/>
            <a:chExt cx="200025" cy="241664"/>
          </a:xfrm>
          <a:solidFill>
            <a:srgbClr val="00CC00"/>
          </a:solidFill>
        </p:grpSpPr>
        <p:grpSp>
          <p:nvGrpSpPr>
            <p:cNvPr id="27" name="Group 31"/>
            <p:cNvGrpSpPr>
              <a:grpSpLocks/>
            </p:cNvGrpSpPr>
            <p:nvPr/>
          </p:nvGrpSpPr>
          <p:grpSpPr bwMode="auto">
            <a:xfrm>
              <a:off x="4130372" y="2844474"/>
              <a:ext cx="66663" cy="120651"/>
              <a:chOff x="5127" y="3283"/>
              <a:chExt cx="54" cy="85"/>
            </a:xfrm>
            <a:grpFill/>
          </p:grpSpPr>
          <p:sp>
            <p:nvSpPr>
              <p:cNvPr id="21611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grp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2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rgbClr val="00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28" name="Group 31"/>
            <p:cNvGrpSpPr>
              <a:grpSpLocks/>
            </p:cNvGrpSpPr>
            <p:nvPr/>
          </p:nvGrpSpPr>
          <p:grpSpPr bwMode="auto">
            <a:xfrm>
              <a:off x="4195904" y="2844474"/>
              <a:ext cx="66663" cy="120651"/>
              <a:chOff x="5127" y="3283"/>
              <a:chExt cx="54" cy="85"/>
            </a:xfrm>
            <a:grpFill/>
          </p:grpSpPr>
          <p:sp>
            <p:nvSpPr>
              <p:cNvPr id="21609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grp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0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rgbClr val="00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29" name="Group 31"/>
            <p:cNvGrpSpPr>
              <a:grpSpLocks/>
            </p:cNvGrpSpPr>
            <p:nvPr/>
          </p:nvGrpSpPr>
          <p:grpSpPr bwMode="auto">
            <a:xfrm>
              <a:off x="4263722" y="2844474"/>
              <a:ext cx="66663" cy="120651"/>
              <a:chOff x="5127" y="3283"/>
              <a:chExt cx="54" cy="85"/>
            </a:xfrm>
            <a:grpFill/>
          </p:grpSpPr>
          <p:sp>
            <p:nvSpPr>
              <p:cNvPr id="21607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grp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8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rgbClr val="00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38" name="Rectangle 137"/>
            <p:cNvSpPr/>
            <p:nvPr/>
          </p:nvSpPr>
          <p:spPr>
            <a:xfrm>
              <a:off x="4142471" y="2972693"/>
              <a:ext cx="171254" cy="113407"/>
            </a:xfrm>
            <a:prstGeom prst="rect">
              <a:avLst/>
            </a:prstGeom>
            <a:grpFill/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grpSp>
        <p:nvGrpSpPr>
          <p:cNvPr id="30" name="Group 147"/>
          <p:cNvGrpSpPr>
            <a:grpSpLocks/>
          </p:cNvGrpSpPr>
          <p:nvPr/>
        </p:nvGrpSpPr>
        <p:grpSpPr bwMode="auto">
          <a:xfrm>
            <a:off x="3071813" y="3189288"/>
            <a:ext cx="527050" cy="338137"/>
            <a:chOff x="4220080" y="3422125"/>
            <a:chExt cx="527962" cy="337924"/>
          </a:xfrm>
        </p:grpSpPr>
        <p:pic>
          <p:nvPicPr>
            <p:cNvPr id="21600" name="Picture 14" descr="C:\Program Files\Common Files\Microsoft Shared\Clipart\cagcat50\TN00332_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20080" y="3479508"/>
              <a:ext cx="527962" cy="280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601" name="Line 15"/>
            <p:cNvSpPr>
              <a:spLocks noChangeShapeType="1"/>
            </p:cNvSpPr>
            <p:nvPr/>
          </p:nvSpPr>
          <p:spPr bwMode="auto">
            <a:xfrm flipH="1">
              <a:off x="4623815" y="3422125"/>
              <a:ext cx="2218" cy="850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2" name="Line 15"/>
            <p:cNvSpPr>
              <a:spLocks noChangeShapeType="1"/>
            </p:cNvSpPr>
            <p:nvPr/>
          </p:nvSpPr>
          <p:spPr bwMode="auto">
            <a:xfrm flipH="1">
              <a:off x="4563920" y="3422125"/>
              <a:ext cx="2219" cy="850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27" name="Line 42"/>
          <p:cNvSpPr>
            <a:spLocks noChangeShapeType="1"/>
          </p:cNvSpPr>
          <p:nvPr/>
        </p:nvSpPr>
        <p:spPr bwMode="auto">
          <a:xfrm flipH="1">
            <a:off x="2120900" y="2459038"/>
            <a:ext cx="1588" cy="82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21528" name="Picture 41" descr="C:\Program Files\Common Files\Microsoft Shared\Clipart\cagcat50\TN00332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0" y="3157538"/>
            <a:ext cx="525463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9" name="Line 15"/>
          <p:cNvSpPr>
            <a:spLocks noChangeShapeType="1"/>
          </p:cNvSpPr>
          <p:nvPr/>
        </p:nvSpPr>
        <p:spPr bwMode="auto">
          <a:xfrm flipH="1">
            <a:off x="2686050" y="3090863"/>
            <a:ext cx="3175" cy="841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1" name="Group 115"/>
          <p:cNvGrpSpPr>
            <a:grpSpLocks/>
          </p:cNvGrpSpPr>
          <p:nvPr/>
        </p:nvGrpSpPr>
        <p:grpSpPr bwMode="auto">
          <a:xfrm>
            <a:off x="3816875" y="1586204"/>
            <a:ext cx="1165768" cy="981971"/>
            <a:chOff x="1539216" y="2122641"/>
            <a:chExt cx="834412" cy="733145"/>
          </a:xfrm>
        </p:grpSpPr>
        <p:grpSp>
          <p:nvGrpSpPr>
            <p:cNvPr id="32" name="Group 113"/>
            <p:cNvGrpSpPr>
              <a:grpSpLocks/>
            </p:cNvGrpSpPr>
            <p:nvPr/>
          </p:nvGrpSpPr>
          <p:grpSpPr bwMode="auto">
            <a:xfrm>
              <a:off x="1720641" y="2385248"/>
              <a:ext cx="440874" cy="470538"/>
              <a:chOff x="396798" y="4446889"/>
              <a:chExt cx="440874" cy="470538"/>
            </a:xfrm>
          </p:grpSpPr>
          <p:sp>
            <p:nvSpPr>
              <p:cNvPr id="115" name="Oval 114"/>
              <p:cNvSpPr/>
              <p:nvPr/>
            </p:nvSpPr>
            <p:spPr>
              <a:xfrm>
                <a:off x="396798" y="4446889"/>
                <a:ext cx="440874" cy="470538"/>
              </a:xfrm>
              <a:prstGeom prst="ellipse">
                <a:avLst/>
              </a:prstGeom>
              <a:noFill/>
              <a:ln w="28575">
                <a:solidFill>
                  <a:srgbClr val="99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 flipH="1">
                <a:off x="568374" y="4648375"/>
                <a:ext cx="117035" cy="104301"/>
              </a:xfrm>
              <a:prstGeom prst="rect">
                <a:avLst/>
              </a:prstGeom>
              <a:solidFill>
                <a:srgbClr val="99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>
                  <a:latin typeface="+mj-lt"/>
                </a:endParaRPr>
              </a:p>
            </p:txBody>
          </p:sp>
          <p:cxnSp>
            <p:nvCxnSpPr>
              <p:cNvPr id="118" name="Straight Connector 117"/>
              <p:cNvCxnSpPr/>
              <p:nvPr/>
            </p:nvCxnSpPr>
            <p:spPr>
              <a:xfrm rot="5400000">
                <a:off x="566665" y="4618152"/>
                <a:ext cx="110226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4" name="TextBox 113"/>
            <p:cNvSpPr txBox="1"/>
            <p:nvPr/>
          </p:nvSpPr>
          <p:spPr>
            <a:xfrm>
              <a:off x="1539216" y="2122641"/>
              <a:ext cx="834412" cy="252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600" dirty="0" smtClean="0">
                  <a:solidFill>
                    <a:srgbClr val="990000"/>
                  </a:solidFill>
                  <a:latin typeface="+mj-lt"/>
                  <a:cs typeface="+mn-cs"/>
                </a:rPr>
                <a:t>Pico/</a:t>
              </a:r>
              <a:r>
                <a:rPr lang="en-US" sz="1600" dirty="0" err="1" smtClean="0">
                  <a:solidFill>
                    <a:srgbClr val="990000"/>
                  </a:solidFill>
                  <a:latin typeface="+mj-lt"/>
                  <a:cs typeface="+mn-cs"/>
                </a:rPr>
                <a:t>Femto</a:t>
              </a:r>
              <a:endParaRPr lang="en-US" sz="1600" dirty="0">
                <a:solidFill>
                  <a:srgbClr val="990000"/>
                </a:solidFill>
                <a:latin typeface="+mj-lt"/>
                <a:cs typeface="+mn-cs"/>
              </a:endParaRPr>
            </a:p>
          </p:txBody>
        </p:sp>
      </p:grpSp>
      <p:grpSp>
        <p:nvGrpSpPr>
          <p:cNvPr id="33" name="Group 136"/>
          <p:cNvGrpSpPr>
            <a:grpSpLocks/>
          </p:cNvGrpSpPr>
          <p:nvPr/>
        </p:nvGrpSpPr>
        <p:grpSpPr bwMode="auto">
          <a:xfrm>
            <a:off x="3265488" y="1924978"/>
            <a:ext cx="820737" cy="916647"/>
            <a:chOff x="3375186" y="2084509"/>
            <a:chExt cx="587533" cy="683829"/>
          </a:xfrm>
        </p:grpSpPr>
        <p:grpSp>
          <p:nvGrpSpPr>
            <p:cNvPr id="34" name="Group 132"/>
            <p:cNvGrpSpPr>
              <a:grpSpLocks/>
            </p:cNvGrpSpPr>
            <p:nvPr/>
          </p:nvGrpSpPr>
          <p:grpSpPr bwMode="auto">
            <a:xfrm>
              <a:off x="3375186" y="2321860"/>
              <a:ext cx="587533" cy="446478"/>
              <a:chOff x="3397131" y="2321860"/>
              <a:chExt cx="587533" cy="446478"/>
            </a:xfrm>
          </p:grpSpPr>
          <p:sp>
            <p:nvSpPr>
              <p:cNvPr id="123" name="Rectangle 122"/>
              <p:cNvSpPr/>
              <p:nvPr/>
            </p:nvSpPr>
            <p:spPr bwMode="auto">
              <a:xfrm>
                <a:off x="3557367" y="2434367"/>
                <a:ext cx="103415" cy="65136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grpSp>
            <p:nvGrpSpPr>
              <p:cNvPr id="35" name="Group 131"/>
              <p:cNvGrpSpPr>
                <a:grpSpLocks/>
              </p:cNvGrpSpPr>
              <p:nvPr/>
            </p:nvGrpSpPr>
            <p:grpSpPr bwMode="auto">
              <a:xfrm>
                <a:off x="3397131" y="2321860"/>
                <a:ext cx="587533" cy="446478"/>
                <a:chOff x="3397131" y="2321860"/>
                <a:chExt cx="587533" cy="446478"/>
              </a:xfrm>
            </p:grpSpPr>
            <p:grpSp>
              <p:nvGrpSpPr>
                <p:cNvPr id="36" name="Group 31"/>
                <p:cNvGrpSpPr>
                  <a:grpSpLocks/>
                </p:cNvGrpSpPr>
                <p:nvPr/>
              </p:nvGrpSpPr>
              <p:grpSpPr bwMode="auto">
                <a:xfrm>
                  <a:off x="3579888" y="2321860"/>
                  <a:ext cx="55023" cy="106995"/>
                  <a:chOff x="5127" y="3283"/>
                  <a:chExt cx="54" cy="85"/>
                </a:xfrm>
                <a:solidFill>
                  <a:srgbClr val="7030A0"/>
                </a:solidFill>
              </p:grpSpPr>
              <p:sp>
                <p:nvSpPr>
                  <p:cNvPr id="126" name="Line 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53" y="3323"/>
                    <a:ext cx="2" cy="45"/>
                  </a:xfrm>
                  <a:prstGeom prst="line">
                    <a:avLst/>
                  </a:prstGeom>
                  <a:grpFill/>
                  <a:ln w="12700">
                    <a:solidFill>
                      <a:srgbClr val="7030A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>
                      <a:latin typeface="ZapfDingbats" pitchFamily="82" charset="2"/>
                      <a:cs typeface="+mn-cs"/>
                    </a:endParaRPr>
                  </a:p>
                </p:txBody>
              </p:sp>
              <p:sp>
                <p:nvSpPr>
                  <p:cNvPr id="128" name="AutoShape 3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127" y="3283"/>
                    <a:ext cx="54" cy="63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12700">
                    <a:solidFill>
                      <a:srgbClr val="7030A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latin typeface="ZapfDingbats" pitchFamily="82" charset="2"/>
                      <a:cs typeface="+mn-cs"/>
                    </a:endParaRPr>
                  </a:p>
                </p:txBody>
              </p:sp>
            </p:grpSp>
            <p:sp>
              <p:nvSpPr>
                <p:cNvPr id="131" name="TextBox 130"/>
                <p:cNvSpPr txBox="1"/>
                <p:nvPr/>
              </p:nvSpPr>
              <p:spPr>
                <a:xfrm>
                  <a:off x="3397131" y="2460422"/>
                  <a:ext cx="587533" cy="30791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sz="1400" dirty="0">
                      <a:solidFill>
                        <a:srgbClr val="7030A0"/>
                      </a:solidFill>
                      <a:latin typeface="+mj-lt"/>
                      <a:cs typeface="+mn-cs"/>
                    </a:rPr>
                    <a:t>Relay</a:t>
                  </a:r>
                </a:p>
              </p:txBody>
            </p:sp>
          </p:grpSp>
        </p:grpSp>
        <p:cxnSp>
          <p:nvCxnSpPr>
            <p:cNvPr id="136" name="Straight Connector 135"/>
            <p:cNvCxnSpPr>
              <a:stCxn id="128" idx="4"/>
              <a:endCxn id="21632" idx="2"/>
            </p:cNvCxnSpPr>
            <p:nvPr/>
          </p:nvCxnSpPr>
          <p:spPr>
            <a:xfrm rot="16200000" flipH="1">
              <a:off x="3698637" y="2235922"/>
              <a:ext cx="21317" cy="193193"/>
            </a:xfrm>
            <a:prstGeom prst="line">
              <a:avLst/>
            </a:prstGeom>
            <a:ln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21565" idx="1"/>
              <a:endCxn id="128" idx="3"/>
            </p:cNvCxnSpPr>
            <p:nvPr/>
          </p:nvCxnSpPr>
          <p:spPr>
            <a:xfrm rot="16200000" flipH="1" flipV="1">
              <a:off x="3474519" y="2195446"/>
              <a:ext cx="237351" cy="15478"/>
            </a:xfrm>
            <a:prstGeom prst="line">
              <a:avLst/>
            </a:prstGeom>
            <a:ln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161"/>
          <p:cNvGrpSpPr>
            <a:grpSpLocks/>
          </p:cNvGrpSpPr>
          <p:nvPr/>
        </p:nvGrpSpPr>
        <p:grpSpPr bwMode="auto">
          <a:xfrm>
            <a:off x="3494088" y="3022600"/>
            <a:ext cx="1212850" cy="769938"/>
            <a:chOff x="4499565" y="3218558"/>
            <a:chExt cx="1212537" cy="769648"/>
          </a:xfrm>
        </p:grpSpPr>
        <p:grpSp>
          <p:nvGrpSpPr>
            <p:cNvPr id="38" name="Group 141"/>
            <p:cNvGrpSpPr>
              <a:grpSpLocks/>
            </p:cNvGrpSpPr>
            <p:nvPr/>
          </p:nvGrpSpPr>
          <p:grpSpPr bwMode="auto">
            <a:xfrm>
              <a:off x="5235687" y="3218558"/>
              <a:ext cx="144038" cy="237685"/>
              <a:chOff x="6989724" y="2896505"/>
              <a:chExt cx="144038" cy="237685"/>
            </a:xfrm>
          </p:grpSpPr>
          <p:sp>
            <p:nvSpPr>
              <p:cNvPr id="134" name="Rectangle 133"/>
              <p:cNvSpPr/>
              <p:nvPr/>
            </p:nvSpPr>
            <p:spPr bwMode="auto">
              <a:xfrm>
                <a:off x="6990012" y="3047261"/>
                <a:ext cx="144425" cy="87279"/>
              </a:xfrm>
              <a:prstGeom prst="rect">
                <a:avLst/>
              </a:prstGeom>
              <a:solidFill>
                <a:srgbClr val="CC66FF"/>
              </a:solidFill>
              <a:ln>
                <a:solidFill>
                  <a:srgbClr val="CC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grpSp>
            <p:nvGrpSpPr>
              <p:cNvPr id="39" name="Group 31"/>
              <p:cNvGrpSpPr>
                <a:grpSpLocks/>
              </p:cNvGrpSpPr>
              <p:nvPr/>
            </p:nvGrpSpPr>
            <p:grpSpPr bwMode="auto">
              <a:xfrm>
                <a:off x="7020922" y="2896505"/>
                <a:ext cx="76892" cy="143241"/>
                <a:chOff x="5127" y="3283"/>
                <a:chExt cx="54" cy="85"/>
              </a:xfrm>
              <a:solidFill>
                <a:srgbClr val="7030A0"/>
              </a:solidFill>
            </p:grpSpPr>
            <p:sp>
              <p:nvSpPr>
                <p:cNvPr id="140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5153" y="3323"/>
                  <a:ext cx="2" cy="45"/>
                </a:xfrm>
                <a:prstGeom prst="line">
                  <a:avLst/>
                </a:prstGeom>
                <a:grpFill/>
                <a:ln w="12700">
                  <a:solidFill>
                    <a:srgbClr val="7030A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ZapfDingbats" pitchFamily="82" charset="2"/>
                    <a:cs typeface="+mn-cs"/>
                  </a:endParaRPr>
                </a:p>
              </p:txBody>
            </p:sp>
            <p:sp>
              <p:nvSpPr>
                <p:cNvPr id="141" name="AutoShape 33"/>
                <p:cNvSpPr>
                  <a:spLocks noChangeArrowheads="1"/>
                </p:cNvSpPr>
                <p:nvPr/>
              </p:nvSpPr>
              <p:spPr bwMode="auto">
                <a:xfrm flipV="1">
                  <a:off x="5127" y="3283"/>
                  <a:ext cx="54" cy="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C66FF"/>
                </a:solidFill>
                <a:ln w="12700">
                  <a:solidFill>
                    <a:srgbClr val="CC66FF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ZapfDingbats" pitchFamily="82" charset="2"/>
                    <a:cs typeface="+mn-cs"/>
                  </a:endParaRPr>
                </a:p>
              </p:txBody>
            </p:sp>
          </p:grpSp>
        </p:grpSp>
        <p:sp>
          <p:nvSpPr>
            <p:cNvPr id="139" name="TextBox 138"/>
            <p:cNvSpPr txBox="1"/>
            <p:nvPr/>
          </p:nvSpPr>
          <p:spPr>
            <a:xfrm>
              <a:off x="5223278" y="3467702"/>
              <a:ext cx="488824" cy="3078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400" dirty="0">
                  <a:solidFill>
                    <a:srgbClr val="CC66FF"/>
                  </a:solidFill>
                  <a:latin typeface="+mj-lt"/>
                  <a:cs typeface="+mn-cs"/>
                </a:rPr>
                <a:t>DAS</a:t>
              </a:r>
            </a:p>
          </p:txBody>
        </p:sp>
        <p:grpSp>
          <p:nvGrpSpPr>
            <p:cNvPr id="40" name="Group 142"/>
            <p:cNvGrpSpPr>
              <a:grpSpLocks/>
            </p:cNvGrpSpPr>
            <p:nvPr/>
          </p:nvGrpSpPr>
          <p:grpSpPr bwMode="auto">
            <a:xfrm>
              <a:off x="5175302" y="3750521"/>
              <a:ext cx="144038" cy="237685"/>
              <a:chOff x="6989724" y="2896505"/>
              <a:chExt cx="144038" cy="237685"/>
            </a:xfrm>
          </p:grpSpPr>
          <p:sp>
            <p:nvSpPr>
              <p:cNvPr id="144" name="Rectangle 143"/>
              <p:cNvSpPr/>
              <p:nvPr/>
            </p:nvSpPr>
            <p:spPr bwMode="auto">
              <a:xfrm>
                <a:off x="6990088" y="3046910"/>
                <a:ext cx="144425" cy="87280"/>
              </a:xfrm>
              <a:prstGeom prst="rect">
                <a:avLst/>
              </a:prstGeom>
              <a:solidFill>
                <a:srgbClr val="CC66FF"/>
              </a:solidFill>
              <a:ln>
                <a:solidFill>
                  <a:srgbClr val="CC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grpSp>
            <p:nvGrpSpPr>
              <p:cNvPr id="41" name="Group 31"/>
              <p:cNvGrpSpPr>
                <a:grpSpLocks/>
              </p:cNvGrpSpPr>
              <p:nvPr/>
            </p:nvGrpSpPr>
            <p:grpSpPr bwMode="auto">
              <a:xfrm>
                <a:off x="7021302" y="2896467"/>
                <a:ext cx="76896" cy="143240"/>
                <a:chOff x="5127" y="3283"/>
                <a:chExt cx="54" cy="85"/>
              </a:xfrm>
              <a:solidFill>
                <a:srgbClr val="7030A0"/>
              </a:solidFill>
            </p:grpSpPr>
            <p:sp>
              <p:nvSpPr>
                <p:cNvPr id="146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5153" y="3323"/>
                  <a:ext cx="2" cy="45"/>
                </a:xfrm>
                <a:prstGeom prst="line">
                  <a:avLst/>
                </a:prstGeom>
                <a:grpFill/>
                <a:ln w="12700">
                  <a:solidFill>
                    <a:srgbClr val="7030A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ZapfDingbats" pitchFamily="82" charset="2"/>
                    <a:cs typeface="+mn-cs"/>
                  </a:endParaRPr>
                </a:p>
              </p:txBody>
            </p:sp>
            <p:sp>
              <p:nvSpPr>
                <p:cNvPr id="147" name="AutoShape 33"/>
                <p:cNvSpPr>
                  <a:spLocks noChangeArrowheads="1"/>
                </p:cNvSpPr>
                <p:nvPr/>
              </p:nvSpPr>
              <p:spPr bwMode="auto">
                <a:xfrm flipV="1">
                  <a:off x="5127" y="3283"/>
                  <a:ext cx="54" cy="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C66FF"/>
                </a:solidFill>
                <a:ln w="12700">
                  <a:solidFill>
                    <a:srgbClr val="CC66FF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ZapfDingbats" pitchFamily="82" charset="2"/>
                    <a:cs typeface="+mn-cs"/>
                  </a:endParaRPr>
                </a:p>
              </p:txBody>
            </p:sp>
          </p:grpSp>
        </p:grpSp>
        <p:grpSp>
          <p:nvGrpSpPr>
            <p:cNvPr id="42" name="Group 148"/>
            <p:cNvGrpSpPr>
              <a:grpSpLocks/>
            </p:cNvGrpSpPr>
            <p:nvPr/>
          </p:nvGrpSpPr>
          <p:grpSpPr bwMode="auto">
            <a:xfrm>
              <a:off x="4499565" y="3488853"/>
              <a:ext cx="144038" cy="237685"/>
              <a:chOff x="6989724" y="2896505"/>
              <a:chExt cx="144038" cy="237685"/>
            </a:xfrm>
          </p:grpSpPr>
          <p:sp>
            <p:nvSpPr>
              <p:cNvPr id="150" name="Rectangle 149"/>
              <p:cNvSpPr/>
              <p:nvPr/>
            </p:nvSpPr>
            <p:spPr bwMode="auto">
              <a:xfrm>
                <a:off x="6989724" y="3046739"/>
                <a:ext cx="144425" cy="87279"/>
              </a:xfrm>
              <a:prstGeom prst="rect">
                <a:avLst/>
              </a:prstGeom>
              <a:solidFill>
                <a:srgbClr val="CC66FF"/>
              </a:solidFill>
              <a:ln>
                <a:solidFill>
                  <a:srgbClr val="CC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grpSp>
            <p:nvGrpSpPr>
              <p:cNvPr id="43" name="Group 31"/>
              <p:cNvGrpSpPr>
                <a:grpSpLocks/>
              </p:cNvGrpSpPr>
              <p:nvPr/>
            </p:nvGrpSpPr>
            <p:grpSpPr bwMode="auto">
              <a:xfrm>
                <a:off x="7021302" y="2896467"/>
                <a:ext cx="76896" cy="143240"/>
                <a:chOff x="5127" y="3283"/>
                <a:chExt cx="54" cy="85"/>
              </a:xfrm>
              <a:solidFill>
                <a:srgbClr val="7030A0"/>
              </a:solidFill>
            </p:grpSpPr>
            <p:sp>
              <p:nvSpPr>
                <p:cNvPr id="154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5153" y="3323"/>
                  <a:ext cx="2" cy="45"/>
                </a:xfrm>
                <a:prstGeom prst="line">
                  <a:avLst/>
                </a:prstGeom>
                <a:grpFill/>
                <a:ln w="12700">
                  <a:solidFill>
                    <a:srgbClr val="7030A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ZapfDingbats" pitchFamily="82" charset="2"/>
                    <a:cs typeface="+mn-cs"/>
                  </a:endParaRPr>
                </a:p>
              </p:txBody>
            </p:sp>
            <p:sp>
              <p:nvSpPr>
                <p:cNvPr id="155" name="AutoShape 33"/>
                <p:cNvSpPr>
                  <a:spLocks noChangeArrowheads="1"/>
                </p:cNvSpPr>
                <p:nvPr/>
              </p:nvSpPr>
              <p:spPr bwMode="auto">
                <a:xfrm flipV="1">
                  <a:off x="5127" y="3283"/>
                  <a:ext cx="54" cy="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C66FF"/>
                </a:solidFill>
                <a:ln w="12700">
                  <a:solidFill>
                    <a:srgbClr val="CC66FF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ZapfDingbats" pitchFamily="82" charset="2"/>
                    <a:cs typeface="+mn-cs"/>
                  </a:endParaRPr>
                </a:p>
              </p:txBody>
            </p:sp>
          </p:grpSp>
        </p:grpSp>
        <p:sp>
          <p:nvSpPr>
            <p:cNvPr id="157" name="Freeform 156"/>
            <p:cNvSpPr/>
            <p:nvPr/>
          </p:nvSpPr>
          <p:spPr>
            <a:xfrm>
              <a:off x="5096311" y="3456593"/>
              <a:ext cx="206322" cy="161864"/>
            </a:xfrm>
            <a:custGeom>
              <a:avLst/>
              <a:gdLst>
                <a:gd name="connsiteX0" fmla="*/ 228121 w 228121"/>
                <a:gd name="connsiteY0" fmla="*/ 0 h 168694"/>
                <a:gd name="connsiteX1" fmla="*/ 136106 w 228121"/>
                <a:gd name="connsiteY1" fmla="*/ 51758 h 168694"/>
                <a:gd name="connsiteX2" fmla="*/ 136106 w 228121"/>
                <a:gd name="connsiteY2" fmla="*/ 51758 h 168694"/>
                <a:gd name="connsiteX3" fmla="*/ 101600 w 228121"/>
                <a:gd name="connsiteY3" fmla="*/ 115019 h 168694"/>
                <a:gd name="connsiteX4" fmla="*/ 15336 w 228121"/>
                <a:gd name="connsiteY4" fmla="*/ 161026 h 168694"/>
                <a:gd name="connsiteX5" fmla="*/ 9585 w 228121"/>
                <a:gd name="connsiteY5" fmla="*/ 161026 h 16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1" h="168694">
                  <a:moveTo>
                    <a:pt x="228121" y="0"/>
                  </a:moveTo>
                  <a:lnTo>
                    <a:pt x="136106" y="51758"/>
                  </a:lnTo>
                  <a:lnTo>
                    <a:pt x="136106" y="51758"/>
                  </a:lnTo>
                  <a:cubicBezTo>
                    <a:pt x="130355" y="62302"/>
                    <a:pt x="121728" y="96808"/>
                    <a:pt x="101600" y="115019"/>
                  </a:cubicBezTo>
                  <a:cubicBezTo>
                    <a:pt x="81472" y="133230"/>
                    <a:pt x="30672" y="153358"/>
                    <a:pt x="15336" y="161026"/>
                  </a:cubicBezTo>
                  <a:cubicBezTo>
                    <a:pt x="0" y="168694"/>
                    <a:pt x="4792" y="164860"/>
                    <a:pt x="9585" y="161026"/>
                  </a:cubicBezTo>
                </a:path>
              </a:pathLst>
            </a:custGeom>
            <a:noFill/>
            <a:ln>
              <a:solidFill>
                <a:srgbClr val="CC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4993150" y="3726367"/>
              <a:ext cx="168232" cy="204711"/>
            </a:xfrm>
            <a:custGeom>
              <a:avLst/>
              <a:gdLst>
                <a:gd name="connsiteX0" fmla="*/ 0 w 169012"/>
                <a:gd name="connsiteY0" fmla="*/ 0 h 203682"/>
                <a:gd name="connsiteX1" fmla="*/ 69338 w 169012"/>
                <a:gd name="connsiteY1" fmla="*/ 34670 h 203682"/>
                <a:gd name="connsiteX2" fmla="*/ 95340 w 169012"/>
                <a:gd name="connsiteY2" fmla="*/ 125676 h 203682"/>
                <a:gd name="connsiteX3" fmla="*/ 169012 w 169012"/>
                <a:gd name="connsiteY3" fmla="*/ 203682 h 203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012" h="203682">
                  <a:moveTo>
                    <a:pt x="0" y="0"/>
                  </a:moveTo>
                  <a:cubicBezTo>
                    <a:pt x="26724" y="6862"/>
                    <a:pt x="53448" y="13724"/>
                    <a:pt x="69338" y="34670"/>
                  </a:cubicBezTo>
                  <a:cubicBezTo>
                    <a:pt x="85228" y="55616"/>
                    <a:pt x="78728" y="97507"/>
                    <a:pt x="95340" y="125676"/>
                  </a:cubicBezTo>
                  <a:cubicBezTo>
                    <a:pt x="111952" y="153845"/>
                    <a:pt x="140482" y="178763"/>
                    <a:pt x="169012" y="203682"/>
                  </a:cubicBezTo>
                </a:path>
              </a:pathLst>
            </a:custGeom>
            <a:noFill/>
            <a:ln>
              <a:solidFill>
                <a:srgbClr val="CC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4655100" y="3626392"/>
              <a:ext cx="225367" cy="66650"/>
            </a:xfrm>
            <a:custGeom>
              <a:avLst/>
              <a:gdLst>
                <a:gd name="connsiteX0" fmla="*/ 0 w 225350"/>
                <a:gd name="connsiteY0" fmla="*/ 65727 h 65727"/>
                <a:gd name="connsiteX1" fmla="*/ 69339 w 225350"/>
                <a:gd name="connsiteY1" fmla="*/ 5056 h 65727"/>
                <a:gd name="connsiteX2" fmla="*/ 225350 w 225350"/>
                <a:gd name="connsiteY2" fmla="*/ 35392 h 6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350" h="65727">
                  <a:moveTo>
                    <a:pt x="0" y="65727"/>
                  </a:moveTo>
                  <a:cubicBezTo>
                    <a:pt x="15890" y="37919"/>
                    <a:pt x="31781" y="10112"/>
                    <a:pt x="69339" y="5056"/>
                  </a:cubicBezTo>
                  <a:cubicBezTo>
                    <a:pt x="106897" y="0"/>
                    <a:pt x="166123" y="17696"/>
                    <a:pt x="225350" y="35392"/>
                  </a:cubicBezTo>
                </a:path>
              </a:pathLst>
            </a:custGeom>
            <a:noFill/>
            <a:ln>
              <a:solidFill>
                <a:srgbClr val="CC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grpSp>
        <p:nvGrpSpPr>
          <p:cNvPr id="44" name="Group 173"/>
          <p:cNvGrpSpPr>
            <a:grpSpLocks/>
          </p:cNvGrpSpPr>
          <p:nvPr/>
        </p:nvGrpSpPr>
        <p:grpSpPr bwMode="auto">
          <a:xfrm>
            <a:off x="1466805" y="1741961"/>
            <a:ext cx="1809796" cy="1783507"/>
            <a:chOff x="2473194" y="1960098"/>
            <a:chExt cx="1809219" cy="1784382"/>
          </a:xfrm>
        </p:grpSpPr>
        <p:grpSp>
          <p:nvGrpSpPr>
            <p:cNvPr id="45" name="Group 156"/>
            <p:cNvGrpSpPr>
              <a:grpSpLocks/>
            </p:cNvGrpSpPr>
            <p:nvPr/>
          </p:nvGrpSpPr>
          <p:grpSpPr bwMode="auto">
            <a:xfrm>
              <a:off x="2688546" y="2034296"/>
              <a:ext cx="1030188" cy="1275187"/>
              <a:chOff x="3558747" y="2020056"/>
              <a:chExt cx="737233" cy="951744"/>
            </a:xfrm>
          </p:grpSpPr>
          <p:sp>
            <p:nvSpPr>
              <p:cNvPr id="21574" name="Line 44"/>
              <p:cNvSpPr>
                <a:spLocks noChangeShapeType="1"/>
              </p:cNvSpPr>
              <p:nvPr/>
            </p:nvSpPr>
            <p:spPr bwMode="auto">
              <a:xfrm flipV="1">
                <a:off x="3946730" y="2020056"/>
                <a:ext cx="349250" cy="450850"/>
              </a:xfrm>
              <a:prstGeom prst="line">
                <a:avLst/>
              </a:prstGeom>
              <a:noFill/>
              <a:ln w="12700">
                <a:solidFill>
                  <a:srgbClr val="0033CC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5" name="Line 45"/>
              <p:cNvSpPr>
                <a:spLocks noChangeShapeType="1"/>
              </p:cNvSpPr>
              <p:nvPr/>
            </p:nvSpPr>
            <p:spPr bwMode="auto">
              <a:xfrm flipH="1">
                <a:off x="3558747" y="2509006"/>
                <a:ext cx="392746" cy="462794"/>
              </a:xfrm>
              <a:prstGeom prst="line">
                <a:avLst/>
              </a:prstGeom>
              <a:noFill/>
              <a:ln w="12700">
                <a:solidFill>
                  <a:srgbClr val="0033CC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3" name="Line 43"/>
              <p:cNvSpPr>
                <a:spLocks noChangeShapeType="1"/>
              </p:cNvSpPr>
              <p:nvPr/>
            </p:nvSpPr>
            <p:spPr bwMode="auto">
              <a:xfrm>
                <a:off x="3641555" y="2259682"/>
                <a:ext cx="198455" cy="207142"/>
              </a:xfrm>
              <a:prstGeom prst="line">
                <a:avLst/>
              </a:prstGeom>
              <a:noFill/>
              <a:ln w="12700">
                <a:solidFill>
                  <a:srgbClr val="0033CC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" name="Group 167"/>
            <p:cNvGrpSpPr>
              <a:grpSpLocks/>
            </p:cNvGrpSpPr>
            <p:nvPr/>
          </p:nvGrpSpPr>
          <p:grpSpPr bwMode="auto">
            <a:xfrm>
              <a:off x="2473194" y="1960098"/>
              <a:ext cx="1809219" cy="1784382"/>
              <a:chOff x="2473194" y="1960098"/>
              <a:chExt cx="1809219" cy="1784382"/>
            </a:xfrm>
          </p:grpSpPr>
          <p:grpSp>
            <p:nvGrpSpPr>
              <p:cNvPr id="47" name="Group 127"/>
              <p:cNvGrpSpPr>
                <a:grpSpLocks/>
              </p:cNvGrpSpPr>
              <p:nvPr/>
            </p:nvGrpSpPr>
            <p:grpSpPr bwMode="auto">
              <a:xfrm>
                <a:off x="2473194" y="1960098"/>
                <a:ext cx="1614510" cy="1784382"/>
                <a:chOff x="3447466" y="1721223"/>
                <a:chExt cx="1155390" cy="1332232"/>
              </a:xfrm>
            </p:grpSpPr>
            <p:sp>
              <p:nvSpPr>
                <p:cNvPr id="21571" name="Oval 47"/>
                <p:cNvSpPr>
                  <a:spLocks noChangeArrowheads="1"/>
                </p:cNvSpPr>
                <p:nvPr/>
              </p:nvSpPr>
              <p:spPr bwMode="auto">
                <a:xfrm rot="20337739">
                  <a:off x="3447466" y="1721223"/>
                  <a:ext cx="1155390" cy="354629"/>
                </a:xfrm>
                <a:prstGeom prst="ellipse">
                  <a:avLst/>
                </a:prstGeom>
                <a:noFill/>
                <a:ln w="28575">
                  <a:solidFill>
                    <a:srgbClr val="0033C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1572" name="Oval 47"/>
                <p:cNvSpPr>
                  <a:spLocks noChangeArrowheads="1"/>
                </p:cNvSpPr>
                <p:nvPr/>
              </p:nvSpPr>
              <p:spPr bwMode="auto">
                <a:xfrm rot="16943437">
                  <a:off x="3035211" y="2273724"/>
                  <a:ext cx="1204832" cy="354629"/>
                </a:xfrm>
                <a:prstGeom prst="ellipse">
                  <a:avLst/>
                </a:prstGeom>
                <a:noFill/>
                <a:ln w="28575">
                  <a:solidFill>
                    <a:srgbClr val="0033C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</p:grpSp>
          <p:sp>
            <p:nvSpPr>
              <p:cNvPr id="21570" name="TextBox 162"/>
              <p:cNvSpPr txBox="1">
                <a:spLocks noChangeArrowheads="1"/>
              </p:cNvSpPr>
              <p:nvPr/>
            </p:nvSpPr>
            <p:spPr bwMode="auto">
              <a:xfrm>
                <a:off x="3544711" y="2231151"/>
                <a:ext cx="737702" cy="491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</a:pPr>
                <a:r>
                  <a:rPr lang="en-US" sz="1600">
                    <a:solidFill>
                      <a:srgbClr val="0033CC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Coop </a:t>
                </a:r>
              </a:p>
              <a:p>
                <a:pPr algn="ctr" eaLnBrk="0" hangingPunct="0">
                  <a:lnSpc>
                    <a:spcPct val="80000"/>
                  </a:lnSpc>
                </a:pPr>
                <a:r>
                  <a:rPr lang="en-US" sz="1600">
                    <a:solidFill>
                      <a:srgbClr val="0033CC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MIMO</a:t>
                </a:r>
              </a:p>
            </p:txBody>
          </p:sp>
        </p:grpSp>
      </p:grpSp>
      <p:grpSp>
        <p:nvGrpSpPr>
          <p:cNvPr id="48" name="Group 174"/>
          <p:cNvGrpSpPr>
            <a:grpSpLocks/>
          </p:cNvGrpSpPr>
          <p:nvPr/>
        </p:nvGrpSpPr>
        <p:grpSpPr bwMode="auto">
          <a:xfrm>
            <a:off x="3176588" y="1839913"/>
            <a:ext cx="528637" cy="338137"/>
            <a:chOff x="4220080" y="3422125"/>
            <a:chExt cx="527962" cy="337924"/>
          </a:xfrm>
        </p:grpSpPr>
        <p:pic>
          <p:nvPicPr>
            <p:cNvPr id="21564" name="Picture 14" descr="C:\Program Files\Common Files\Microsoft Shared\Clipart\cagcat50\TN00332_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20080" y="3479508"/>
              <a:ext cx="527962" cy="280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65" name="Line 15"/>
            <p:cNvSpPr>
              <a:spLocks noChangeShapeType="1"/>
            </p:cNvSpPr>
            <p:nvPr/>
          </p:nvSpPr>
          <p:spPr bwMode="auto">
            <a:xfrm flipH="1">
              <a:off x="4623815" y="3422125"/>
              <a:ext cx="2218" cy="850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Line 15"/>
            <p:cNvSpPr>
              <a:spLocks noChangeShapeType="1"/>
            </p:cNvSpPr>
            <p:nvPr/>
          </p:nvSpPr>
          <p:spPr bwMode="auto">
            <a:xfrm flipH="1">
              <a:off x="4563920" y="3422125"/>
              <a:ext cx="2219" cy="850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179"/>
          <p:cNvGrpSpPr>
            <a:grpSpLocks/>
          </p:cNvGrpSpPr>
          <p:nvPr/>
        </p:nvGrpSpPr>
        <p:grpSpPr bwMode="auto">
          <a:xfrm>
            <a:off x="3021013" y="3730625"/>
            <a:ext cx="528637" cy="338138"/>
            <a:chOff x="4220080" y="3422125"/>
            <a:chExt cx="527962" cy="337924"/>
          </a:xfrm>
        </p:grpSpPr>
        <p:pic>
          <p:nvPicPr>
            <p:cNvPr id="21561" name="Picture 14" descr="C:\Program Files\Common Files\Microsoft Shared\Clipart\cagcat50\TN00332_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20080" y="3479508"/>
              <a:ext cx="527962" cy="280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62" name="Line 15"/>
            <p:cNvSpPr>
              <a:spLocks noChangeShapeType="1"/>
            </p:cNvSpPr>
            <p:nvPr/>
          </p:nvSpPr>
          <p:spPr bwMode="auto">
            <a:xfrm flipH="1">
              <a:off x="4623815" y="3422125"/>
              <a:ext cx="2218" cy="850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3" name="Line 15"/>
            <p:cNvSpPr>
              <a:spLocks noChangeShapeType="1"/>
            </p:cNvSpPr>
            <p:nvPr/>
          </p:nvSpPr>
          <p:spPr bwMode="auto">
            <a:xfrm flipH="1">
              <a:off x="4563920" y="3422125"/>
              <a:ext cx="2219" cy="850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" name="Group 183"/>
          <p:cNvGrpSpPr>
            <a:grpSpLocks/>
          </p:cNvGrpSpPr>
          <p:nvPr/>
        </p:nvGrpSpPr>
        <p:grpSpPr bwMode="auto">
          <a:xfrm>
            <a:off x="1930400" y="3595688"/>
            <a:ext cx="528638" cy="338137"/>
            <a:chOff x="4220080" y="3422125"/>
            <a:chExt cx="527962" cy="337924"/>
          </a:xfrm>
        </p:grpSpPr>
        <p:pic>
          <p:nvPicPr>
            <p:cNvPr id="21558" name="Picture 14" descr="C:\Program Files\Common Files\Microsoft Shared\Clipart\cagcat50\TN00332_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20080" y="3479508"/>
              <a:ext cx="527962" cy="280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59" name="Line 15"/>
            <p:cNvSpPr>
              <a:spLocks noChangeShapeType="1"/>
            </p:cNvSpPr>
            <p:nvPr/>
          </p:nvSpPr>
          <p:spPr bwMode="auto">
            <a:xfrm flipH="1">
              <a:off x="4623815" y="3422125"/>
              <a:ext cx="2218" cy="850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0" name="Line 15"/>
            <p:cNvSpPr>
              <a:spLocks noChangeShapeType="1"/>
            </p:cNvSpPr>
            <p:nvPr/>
          </p:nvSpPr>
          <p:spPr bwMode="auto">
            <a:xfrm flipH="1">
              <a:off x="4563920" y="3422125"/>
              <a:ext cx="2219" cy="850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" name="Group 187"/>
          <p:cNvGrpSpPr>
            <a:grpSpLocks/>
          </p:cNvGrpSpPr>
          <p:nvPr/>
        </p:nvGrpSpPr>
        <p:grpSpPr bwMode="auto">
          <a:xfrm>
            <a:off x="847725" y="3157538"/>
            <a:ext cx="528638" cy="338137"/>
            <a:chOff x="4220080" y="3422125"/>
            <a:chExt cx="527962" cy="337924"/>
          </a:xfrm>
        </p:grpSpPr>
        <p:pic>
          <p:nvPicPr>
            <p:cNvPr id="21555" name="Picture 14" descr="C:\Program Files\Common Files\Microsoft Shared\Clipart\cagcat50\TN00332_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20080" y="3479508"/>
              <a:ext cx="527962" cy="280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56" name="Line 15"/>
            <p:cNvSpPr>
              <a:spLocks noChangeShapeType="1"/>
            </p:cNvSpPr>
            <p:nvPr/>
          </p:nvSpPr>
          <p:spPr bwMode="auto">
            <a:xfrm flipH="1">
              <a:off x="4623815" y="3422125"/>
              <a:ext cx="2218" cy="850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Line 15"/>
            <p:cNvSpPr>
              <a:spLocks noChangeShapeType="1"/>
            </p:cNvSpPr>
            <p:nvPr/>
          </p:nvSpPr>
          <p:spPr bwMode="auto">
            <a:xfrm flipH="1">
              <a:off x="4563920" y="3422125"/>
              <a:ext cx="2219" cy="850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1" name="TextBox 160"/>
          <p:cNvSpPr txBox="1">
            <a:spLocks noChangeArrowheads="1"/>
          </p:cNvSpPr>
          <p:nvPr/>
        </p:nvSpPr>
        <p:spPr bwMode="auto">
          <a:xfrm>
            <a:off x="5262911" y="1628775"/>
            <a:ext cx="3523722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800" i="1" dirty="0">
                <a:solidFill>
                  <a:schemeClr val="accent1"/>
                </a:solidFill>
                <a:latin typeface="+mj-lt"/>
                <a:cs typeface="+mn-cs"/>
              </a:rPr>
              <a:t>How should cellular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2800" i="1" dirty="0">
                <a:solidFill>
                  <a:schemeClr val="accent1"/>
                </a:solidFill>
                <a:latin typeface="+mj-lt"/>
                <a:cs typeface="+mn-cs"/>
              </a:rPr>
              <a:t>systems be </a:t>
            </a:r>
            <a:r>
              <a:rPr lang="en-US" sz="2800" i="1" dirty="0" smtClean="0">
                <a:solidFill>
                  <a:schemeClr val="accent1"/>
                </a:solidFill>
                <a:latin typeface="+mj-lt"/>
                <a:cs typeface="+mn-cs"/>
              </a:rPr>
              <a:t>redesigned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2800" i="1" dirty="0" smtClean="0">
                <a:solidFill>
                  <a:schemeClr val="accent1"/>
                </a:solidFill>
                <a:latin typeface="+mj-lt"/>
              </a:rPr>
              <a:t>for minimum energy</a:t>
            </a:r>
            <a:r>
              <a:rPr lang="en-US" sz="2800" i="1" dirty="0" smtClean="0">
                <a:solidFill>
                  <a:schemeClr val="accent1"/>
                </a:solidFill>
                <a:latin typeface="+mj-lt"/>
                <a:cs typeface="+mn-cs"/>
              </a:rPr>
              <a:t>?</a:t>
            </a:r>
            <a:endParaRPr lang="en-US" sz="2800" i="1" dirty="0">
              <a:solidFill>
                <a:schemeClr val="accent1"/>
              </a:solidFill>
              <a:latin typeface="+mj-lt"/>
              <a:cs typeface="+mn-cs"/>
            </a:endParaRPr>
          </a:p>
        </p:txBody>
      </p:sp>
      <p:sp>
        <p:nvSpPr>
          <p:cNvPr id="162" name="TextBox 161"/>
          <p:cNvSpPr txBox="1">
            <a:spLocks noChangeArrowheads="1"/>
          </p:cNvSpPr>
          <p:nvPr/>
        </p:nvSpPr>
        <p:spPr bwMode="auto">
          <a:xfrm>
            <a:off x="5157608" y="3128963"/>
            <a:ext cx="3544175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800" i="1" dirty="0" smtClean="0">
                <a:solidFill>
                  <a:srgbClr val="FF0000"/>
                </a:solidFill>
                <a:latin typeface="+mj-lt"/>
                <a:cs typeface="+mn-cs"/>
              </a:rPr>
              <a:t>Research indicates that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2800" i="1" dirty="0" smtClean="0">
                <a:solidFill>
                  <a:srgbClr val="FF0000"/>
                </a:solidFill>
                <a:latin typeface="+mj-lt"/>
              </a:rPr>
              <a:t>significant savings is possible</a:t>
            </a:r>
            <a:endParaRPr lang="en-US" sz="2800" i="1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grpSp>
        <p:nvGrpSpPr>
          <p:cNvPr id="53" name="Group 173"/>
          <p:cNvGrpSpPr>
            <a:grpSpLocks/>
          </p:cNvGrpSpPr>
          <p:nvPr/>
        </p:nvGrpSpPr>
        <p:grpSpPr bwMode="auto">
          <a:xfrm>
            <a:off x="2347913" y="2882900"/>
            <a:ext cx="1228725" cy="565150"/>
            <a:chOff x="2560638" y="2593478"/>
            <a:chExt cx="1228725" cy="565150"/>
          </a:xfrm>
        </p:grpSpPr>
        <p:grpSp>
          <p:nvGrpSpPr>
            <p:cNvPr id="54" name="Group 153"/>
            <p:cNvGrpSpPr>
              <a:grpSpLocks/>
            </p:cNvGrpSpPr>
            <p:nvPr/>
          </p:nvGrpSpPr>
          <p:grpSpPr bwMode="auto">
            <a:xfrm>
              <a:off x="2919413" y="2593478"/>
              <a:ext cx="671512" cy="312737"/>
              <a:chOff x="4235670" y="2751894"/>
              <a:chExt cx="671497" cy="312582"/>
            </a:xfrm>
          </p:grpSpPr>
          <p:sp>
            <p:nvSpPr>
              <p:cNvPr id="21545" name="Line 37"/>
              <p:cNvSpPr>
                <a:spLocks noChangeShapeType="1"/>
              </p:cNvSpPr>
              <p:nvPr/>
            </p:nvSpPr>
            <p:spPr bwMode="auto">
              <a:xfrm>
                <a:off x="4389654" y="2751894"/>
                <a:ext cx="517513" cy="304649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6" name="Line 37"/>
              <p:cNvSpPr>
                <a:spLocks noChangeShapeType="1"/>
              </p:cNvSpPr>
              <p:nvPr/>
            </p:nvSpPr>
            <p:spPr bwMode="auto">
              <a:xfrm flipH="1">
                <a:off x="4235670" y="2799495"/>
                <a:ext cx="33336" cy="195165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7" name="Line 37"/>
              <p:cNvSpPr>
                <a:spLocks noChangeShapeType="1"/>
              </p:cNvSpPr>
              <p:nvPr/>
            </p:nvSpPr>
            <p:spPr bwMode="auto">
              <a:xfrm>
                <a:off x="4270594" y="2947059"/>
                <a:ext cx="560374" cy="11741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44" name="Oval 172"/>
            <p:cNvSpPr>
              <a:spLocks noChangeArrowheads="1"/>
            </p:cNvSpPr>
            <p:nvPr/>
          </p:nvSpPr>
          <p:spPr bwMode="auto">
            <a:xfrm>
              <a:off x="2560638" y="2817315"/>
              <a:ext cx="1228725" cy="341313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8.67362E-19 L 0.02275 -0.02616 " pathEditMode="relative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848600" cy="4800600"/>
          </a:xfrm>
        </p:spPr>
        <p:txBody>
          <a:bodyPr/>
          <a:lstStyle/>
          <a:p>
            <a:r>
              <a:rPr lang="en-US" sz="2800" smtClean="0"/>
              <a:t>Course Basics</a:t>
            </a:r>
          </a:p>
          <a:p>
            <a:r>
              <a:rPr lang="en-US" sz="2800" smtClean="0"/>
              <a:t>Course Syllabus</a:t>
            </a:r>
          </a:p>
          <a:p>
            <a:r>
              <a:rPr lang="en-US" sz="2800" smtClean="0"/>
              <a:t>The Wireless Vision</a:t>
            </a:r>
          </a:p>
          <a:p>
            <a:r>
              <a:rPr lang="en-US" sz="2800" smtClean="0"/>
              <a:t>Technical Challenges</a:t>
            </a:r>
          </a:p>
          <a:p>
            <a:r>
              <a:rPr lang="en-US" sz="2800" smtClean="0"/>
              <a:t>Current Wireless Systems</a:t>
            </a:r>
          </a:p>
          <a:p>
            <a:r>
              <a:rPr lang="en-US" sz="2800" smtClean="0"/>
              <a:t>Emerging Wireless Systems</a:t>
            </a:r>
          </a:p>
          <a:p>
            <a:r>
              <a:rPr lang="en-US" sz="2800" smtClean="0"/>
              <a:t>Spectrum Regulation</a:t>
            </a:r>
          </a:p>
          <a:p>
            <a:r>
              <a:rPr lang="en-US" sz="2800" smtClean="0"/>
              <a:t>Standards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4400" dirty="0" err="1" smtClean="0">
                <a:latin typeface="+mn-lt"/>
              </a:rPr>
              <a:t>Wifi</a:t>
            </a:r>
            <a:r>
              <a:rPr lang="en-US" sz="4400" dirty="0" smtClean="0">
                <a:latin typeface="+mn-lt"/>
              </a:rPr>
              <a:t> Networks</a:t>
            </a:r>
            <a:r>
              <a:rPr lang="en-US" sz="4000" dirty="0" smtClean="0">
                <a:latin typeface="+mn-lt"/>
              </a:rPr>
              <a:t/>
            </a:r>
            <a:br>
              <a:rPr lang="en-US" sz="4000" dirty="0" smtClean="0">
                <a:latin typeface="+mn-lt"/>
              </a:rPr>
            </a:br>
            <a:r>
              <a:rPr lang="en-US" sz="4000" i="1" dirty="0" smtClean="0">
                <a:latin typeface="+mn-lt"/>
              </a:rPr>
              <a:t>Multimedia Everywhere, </a:t>
            </a:r>
            <a:r>
              <a:rPr lang="en-US" sz="4000" i="1" dirty="0" smtClean="0">
                <a:solidFill>
                  <a:srgbClr val="FF0000"/>
                </a:solidFill>
                <a:latin typeface="+mn-lt"/>
              </a:rPr>
              <a:t>Without Wires</a:t>
            </a:r>
          </a:p>
        </p:txBody>
      </p:sp>
      <p:pic>
        <p:nvPicPr>
          <p:cNvPr id="27651" name="Picture 3" descr="Image-00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882775"/>
            <a:ext cx="713105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6" descr="http://tbn2.google.com/images?q=tbn:G9HSEIGDC5JC0M:http://www.pmptoday.com/wp-content/uploads/2007/06/80211n-router-belki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175" y="1893888"/>
            <a:ext cx="11906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14"/>
          <p:cNvSpPr txBox="1">
            <a:spLocks noChangeArrowheads="1"/>
          </p:cNvSpPr>
          <p:nvPr/>
        </p:nvSpPr>
        <p:spPr bwMode="auto">
          <a:xfrm>
            <a:off x="342900" y="2998788"/>
            <a:ext cx="13001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802.11n++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27654" name="Group 17"/>
          <p:cNvGrpSpPr>
            <a:grpSpLocks/>
          </p:cNvGrpSpPr>
          <p:nvPr/>
        </p:nvGrpSpPr>
        <p:grpSpPr bwMode="auto">
          <a:xfrm>
            <a:off x="6559550" y="4567238"/>
            <a:ext cx="2066925" cy="1427162"/>
            <a:chOff x="4632982" y="5218386"/>
            <a:chExt cx="2066596" cy="1426937"/>
          </a:xfrm>
        </p:grpSpPr>
        <p:pic>
          <p:nvPicPr>
            <p:cNvPr id="27658" name="Picture 18" descr="http://tbn2.google.com/images?q=tbn:7yQSBqpCacE_oM:http://i16.photobucket.com/albums/b12/al_oasis1/sharpwirelesshdtv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32982" y="5218386"/>
              <a:ext cx="2066596" cy="1426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9" name="Rectangle 16"/>
            <p:cNvSpPr>
              <a:spLocks noChangeArrowheads="1"/>
            </p:cNvSpPr>
            <p:nvPr/>
          </p:nvSpPr>
          <p:spPr bwMode="auto">
            <a:xfrm>
              <a:off x="5218386" y="5533697"/>
              <a:ext cx="1481192" cy="697288"/>
            </a:xfrm>
            <a:prstGeom prst="rect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7655" name="Picture 6" descr="http://www.tvpredictions.com/wirelesshdt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9950" y="4097338"/>
            <a:ext cx="14382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Box 11"/>
          <p:cNvSpPr txBox="1">
            <a:spLocks noChangeArrowheads="1"/>
          </p:cNvSpPr>
          <p:nvPr/>
        </p:nvSpPr>
        <p:spPr bwMode="auto">
          <a:xfrm>
            <a:off x="7019925" y="6230938"/>
            <a:ext cx="1752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Wireless HDTV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and Gaming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78138" y="5378450"/>
            <a:ext cx="3908425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33CC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en-US" sz="2800" b="1" dirty="0">
                <a:solidFill>
                  <a:srgbClr val="0033CC"/>
                </a:solidFill>
                <a:latin typeface="+mj-lt"/>
                <a:ea typeface="ＭＳ Ｐゴシック" pitchFamily="34" charset="-128"/>
              </a:rPr>
              <a:t>Streaming video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33CC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+mj-lt"/>
                <a:ea typeface="ＭＳ Ｐゴシック" pitchFamily="34" charset="-128"/>
              </a:rPr>
              <a:t>Gbps</a:t>
            </a:r>
            <a:r>
              <a:rPr lang="en-US" sz="2800" dirty="0">
                <a:solidFill>
                  <a:srgbClr val="0033CC"/>
                </a:solidFill>
                <a:latin typeface="+mj-lt"/>
                <a:ea typeface="ＭＳ Ｐゴシック" pitchFamily="34" charset="-128"/>
              </a:rPr>
              <a:t> data rates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en-US" sz="2800" dirty="0">
                <a:solidFill>
                  <a:srgbClr val="0033CC"/>
                </a:solidFill>
                <a:latin typeface="+mj-lt"/>
                <a:ea typeface="ＭＳ Ｐゴシック" pitchFamily="34" charset="-128"/>
              </a:rPr>
              <a:t>High reliability</a:t>
            </a:r>
            <a:endParaRPr lang="en-US" sz="2800" b="1" dirty="0">
              <a:solidFill>
                <a:srgbClr val="0033CC"/>
              </a:solidFill>
              <a:latin typeface="+mj-lt"/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ea typeface="ＭＳ Ｐゴシック" pitchFamily="34" charset="-128"/>
              </a:rPr>
              <a:t> Coverage in </a:t>
            </a:r>
            <a:r>
              <a:rPr lang="en-US" sz="2800" b="1" i="1" dirty="0">
                <a:solidFill>
                  <a:srgbClr val="FF0000"/>
                </a:solidFill>
                <a:latin typeface="+mj-lt"/>
                <a:ea typeface="ＭＳ Ｐゴシック" pitchFamily="34" charset="-128"/>
              </a:rPr>
              <a:t>every</a:t>
            </a:r>
            <a:r>
              <a:rPr lang="en-US" sz="2800" b="1" dirty="0">
                <a:solidFill>
                  <a:srgbClr val="0033CC"/>
                </a:solidFill>
                <a:latin typeface="+mj-lt"/>
                <a:ea typeface="ＭＳ Ｐゴシック" pitchFamily="34" charset="-128"/>
              </a:rPr>
              <a:t> 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09600" y="2286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>
              <a:lnSpc>
                <a:spcPct val="80000"/>
              </a:lnSpc>
            </a:pPr>
            <a:r>
              <a:rPr lang="en-US" sz="4800" b="1">
                <a:solidFill>
                  <a:srgbClr val="0000CC"/>
                </a:solidFill>
                <a:latin typeface="Garamond" pitchFamily="18" charset="0"/>
              </a:rPr>
              <a:t>Wireless Local Area Networks (WLANs)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23863" y="4065588"/>
            <a:ext cx="8324850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CC"/>
              </a:buClr>
              <a:buSzPct val="75000"/>
              <a:buFont typeface="Wingdings" pitchFamily="2" charset="2"/>
              <a:buChar char="l"/>
            </a:pPr>
            <a:r>
              <a:rPr lang="en-US" sz="2800" b="1">
                <a:solidFill>
                  <a:srgbClr val="0000CC"/>
                </a:solidFill>
                <a:latin typeface="Garamond" pitchFamily="18" charset="0"/>
              </a:rPr>
              <a:t>WLANs connect “local” computers (100m range)</a:t>
            </a: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  <a:buSzPct val="75000"/>
              <a:buFont typeface="Wingdings" pitchFamily="2" charset="2"/>
              <a:buChar char="l"/>
            </a:pPr>
            <a:r>
              <a:rPr lang="en-US" sz="2800" b="1">
                <a:solidFill>
                  <a:srgbClr val="0000CC"/>
                </a:solidFill>
                <a:latin typeface="Garamond" pitchFamily="18" charset="0"/>
              </a:rPr>
              <a:t>Breaks data into packets</a:t>
            </a: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  <a:buSzPct val="75000"/>
              <a:buFont typeface="Wingdings" pitchFamily="2" charset="2"/>
              <a:buChar char="l"/>
            </a:pPr>
            <a:r>
              <a:rPr lang="en-US" sz="2800" b="1">
                <a:solidFill>
                  <a:srgbClr val="0000CC"/>
                </a:solidFill>
                <a:latin typeface="Garamond" pitchFamily="18" charset="0"/>
              </a:rPr>
              <a:t>Channel access is shared (random access)</a:t>
            </a: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  <a:buSzPct val="75000"/>
              <a:buFont typeface="Wingdings" pitchFamily="2" charset="2"/>
              <a:buChar char="l"/>
            </a:pPr>
            <a:r>
              <a:rPr lang="en-US" sz="2800" b="1">
                <a:solidFill>
                  <a:srgbClr val="0000CC"/>
                </a:solidFill>
                <a:latin typeface="Garamond" pitchFamily="18" charset="0"/>
              </a:rPr>
              <a:t>Backbone Internet provides best-effort service</a:t>
            </a:r>
          </a:p>
          <a:p>
            <a:pPr marL="742950" lvl="1" indent="-285750">
              <a:spcBef>
                <a:spcPct val="20000"/>
              </a:spcBef>
              <a:buClr>
                <a:srgbClr val="0000CC"/>
              </a:buClr>
              <a:buSzPct val="75000"/>
              <a:buFont typeface="Wingdings" pitchFamily="2" charset="2"/>
              <a:buChar char="l"/>
            </a:pPr>
            <a:r>
              <a:rPr lang="en-US" sz="2800" b="1">
                <a:solidFill>
                  <a:srgbClr val="0000CC"/>
                </a:solidFill>
                <a:latin typeface="Garamond" pitchFamily="18" charset="0"/>
              </a:rPr>
              <a:t>Poor performance in some apps (e.g. video)</a:t>
            </a:r>
          </a:p>
        </p:txBody>
      </p:sp>
      <p:pic>
        <p:nvPicPr>
          <p:cNvPr id="28676" name="Picture 4" descr="C:\Program Files\Common Files\Microsoft Shared\Clipart\cagcat50\bs00580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38" y="2073275"/>
            <a:ext cx="1290637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C:\Program Files\Common Files\Microsoft Shared\Clipart\cagcat50\bs00580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5163" y="1728788"/>
            <a:ext cx="1290637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C:\Program Files\Common Files\Microsoft Shared\Clipart\cagcat50\bs00580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8238" y="2965450"/>
            <a:ext cx="1290637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88925" y="1724025"/>
            <a:ext cx="10985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33CC"/>
                </a:solidFill>
              </a:rPr>
              <a:t>01011011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4054475" y="2101850"/>
            <a:ext cx="1081088" cy="9445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4083050" y="2120900"/>
            <a:ext cx="984250" cy="915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800" b="1"/>
              <a:t>Internet</a:t>
            </a:r>
          </a:p>
          <a:p>
            <a:pPr algn="ctr"/>
            <a:r>
              <a:rPr lang="en-US" sz="1800" b="1"/>
              <a:t>Access</a:t>
            </a:r>
          </a:p>
          <a:p>
            <a:pPr algn="ctr"/>
            <a:r>
              <a:rPr lang="en-US" sz="1800" b="1"/>
              <a:t>Point</a:t>
            </a: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H="1">
            <a:off x="1738313" y="1903413"/>
            <a:ext cx="3046412" cy="198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4770438" y="3322638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4846638" y="1766888"/>
            <a:ext cx="60325" cy="350837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4983163" y="1858963"/>
            <a:ext cx="1433512" cy="11287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5029200" y="1812925"/>
            <a:ext cx="2271713" cy="492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2117725" y="1679575"/>
            <a:ext cx="6413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33CC"/>
                </a:solidFill>
              </a:rPr>
              <a:t>0101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3475038" y="1631950"/>
            <a:ext cx="6413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33CC"/>
                </a:solidFill>
              </a:rPr>
              <a:t>1011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en-US" smtClean="0"/>
              <a:t>Wireless LAN Standards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343900" cy="4114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 smtClean="0"/>
              <a:t>802.11b </a:t>
            </a:r>
            <a:r>
              <a:rPr lang="en-US" sz="2400" dirty="0" smtClean="0">
                <a:solidFill>
                  <a:srgbClr val="CC0000"/>
                </a:solidFill>
              </a:rPr>
              <a:t>(Old – 1990s)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Standard for 2.4GHz ISM band (80 MHz)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Direct sequence spread spectrum (DSSS)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Speeds of 11 Mbps, approx. 500 ft range</a:t>
            </a:r>
          </a:p>
          <a:p>
            <a:pPr lvl="1">
              <a:lnSpc>
                <a:spcPct val="10000"/>
              </a:lnSpc>
            </a:pPr>
            <a:endParaRPr lang="en-US" sz="2000" dirty="0" smtClean="0"/>
          </a:p>
          <a:p>
            <a:pPr>
              <a:lnSpc>
                <a:spcPct val="100000"/>
              </a:lnSpc>
            </a:pPr>
            <a:r>
              <a:rPr lang="en-US" sz="2400" dirty="0" smtClean="0"/>
              <a:t>802.11a/g </a:t>
            </a:r>
            <a:r>
              <a:rPr lang="en-US" sz="2400" dirty="0" smtClean="0">
                <a:solidFill>
                  <a:srgbClr val="CC0000"/>
                </a:solidFill>
              </a:rPr>
              <a:t>(Middle Age– mid-late 1990s)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Standard for 5GHz band (300 MHz)/also 2.4GHz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OFDM in 20 MHz with adaptive rate/codes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Speeds of 54 Mbps, approx. 100-200 ft range</a:t>
            </a:r>
          </a:p>
          <a:p>
            <a:pPr lvl="4">
              <a:lnSpc>
                <a:spcPct val="70000"/>
              </a:lnSpc>
            </a:pPr>
            <a:endParaRPr lang="en-US" sz="1400" dirty="0" smtClean="0">
              <a:latin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/>
              <a:t>802.11n </a:t>
            </a:r>
            <a:r>
              <a:rPr lang="en-US" sz="2400" dirty="0" smtClean="0">
                <a:solidFill>
                  <a:srgbClr val="CC0000"/>
                </a:solidFill>
              </a:rPr>
              <a:t> </a:t>
            </a:r>
            <a:endParaRPr lang="en-US" sz="2400" dirty="0">
              <a:solidFill>
                <a:srgbClr val="CC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Standard in 2.4 GHz and 5 GHz band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Adaptive OFDM /MIMO in 20/40 MHz  (2-4 antennas)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Speeds up to 600Mbps, approx. 200 ft range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Other advances in </a:t>
            </a:r>
            <a:r>
              <a:rPr lang="en-US" sz="2000" dirty="0" err="1" smtClean="0"/>
              <a:t>packetization</a:t>
            </a:r>
            <a:r>
              <a:rPr lang="en-US" sz="2000" dirty="0" smtClean="0"/>
              <a:t>, antenna use, etc.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696200" y="1752600"/>
            <a:ext cx="1216025" cy="3048000"/>
            <a:chOff x="4320" y="1200"/>
            <a:chExt cx="766" cy="2928"/>
          </a:xfrm>
        </p:grpSpPr>
        <p:sp>
          <p:nvSpPr>
            <p:cNvPr id="29705" name="AutoShape 4"/>
            <p:cNvSpPr>
              <a:spLocks/>
            </p:cNvSpPr>
            <p:nvPr/>
          </p:nvSpPr>
          <p:spPr bwMode="auto">
            <a:xfrm>
              <a:off x="4320" y="1200"/>
              <a:ext cx="144" cy="2928"/>
            </a:xfrm>
            <a:prstGeom prst="rightBrace">
              <a:avLst>
                <a:gd name="adj1" fmla="val 169444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" name="Text Box 5"/>
            <p:cNvSpPr txBox="1">
              <a:spLocks noChangeArrowheads="1"/>
            </p:cNvSpPr>
            <p:nvPr/>
          </p:nvSpPr>
          <p:spPr bwMode="auto">
            <a:xfrm>
              <a:off x="4481" y="1843"/>
              <a:ext cx="605" cy="164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>
                  <a:solidFill>
                    <a:srgbClr val="000000"/>
                  </a:solidFill>
                </a:rPr>
                <a:t>Many </a:t>
              </a:r>
            </a:p>
            <a:p>
              <a:pPr algn="ctr"/>
              <a:r>
                <a:rPr lang="en-US" sz="1800" b="1">
                  <a:solidFill>
                    <a:srgbClr val="000000"/>
                  </a:solidFill>
                </a:rPr>
                <a:t>WLAN </a:t>
              </a:r>
            </a:p>
            <a:p>
              <a:pPr algn="ctr"/>
              <a:r>
                <a:rPr lang="en-US" sz="1800" b="1">
                  <a:solidFill>
                    <a:srgbClr val="000000"/>
                  </a:solidFill>
                </a:rPr>
                <a:t>cards </a:t>
              </a:r>
            </a:p>
            <a:p>
              <a:pPr algn="ctr"/>
              <a:r>
                <a:rPr lang="en-US" sz="1800" b="1">
                  <a:solidFill>
                    <a:srgbClr val="000000"/>
                  </a:solidFill>
                </a:rPr>
                <a:t>have </a:t>
              </a:r>
            </a:p>
            <a:p>
              <a:pPr algn="ctr"/>
              <a:r>
                <a:rPr lang="en-US" sz="1800" b="1">
                  <a:solidFill>
                    <a:srgbClr val="000000"/>
                  </a:solidFill>
                </a:rPr>
                <a:t>all 3 </a:t>
              </a:r>
            </a:p>
            <a:p>
              <a:pPr algn="ctr"/>
              <a:r>
                <a:rPr lang="en-US" sz="1800" b="1">
                  <a:solidFill>
                    <a:srgbClr val="000000"/>
                  </a:solidFill>
                </a:rPr>
                <a:t>(a/b/g)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057000" y="4306203"/>
            <a:ext cx="1524001" cy="685800"/>
            <a:chOff x="5333999" y="4876800"/>
            <a:chExt cx="1524001" cy="685800"/>
          </a:xfrm>
        </p:grpSpPr>
        <p:sp>
          <p:nvSpPr>
            <p:cNvPr id="29703" name="Right Arrow 8"/>
            <p:cNvSpPr>
              <a:spLocks noChangeArrowheads="1"/>
            </p:cNvSpPr>
            <p:nvPr/>
          </p:nvSpPr>
          <p:spPr bwMode="auto">
            <a:xfrm>
              <a:off x="5334000" y="4876800"/>
              <a:ext cx="1524000" cy="685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B05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4" name="TextBox 9"/>
            <p:cNvSpPr txBox="1">
              <a:spLocks noChangeArrowheads="1"/>
            </p:cNvSpPr>
            <p:nvPr/>
          </p:nvSpPr>
          <p:spPr bwMode="auto">
            <a:xfrm>
              <a:off x="5333999" y="5035034"/>
              <a:ext cx="139660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What’s next?</a:t>
              </a:r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10000" y="4418271"/>
            <a:ext cx="17145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802.11ac/ad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89100" y="1905000"/>
            <a:ext cx="5511800" cy="3233743"/>
            <a:chOff x="2159000" y="3459157"/>
            <a:chExt cx="4457700" cy="3233743"/>
          </a:xfrm>
        </p:grpSpPr>
        <p:sp>
          <p:nvSpPr>
            <p:cNvPr id="4" name="Oval 3"/>
            <p:cNvSpPr/>
            <p:nvPr/>
          </p:nvSpPr>
          <p:spPr>
            <a:xfrm>
              <a:off x="2159000" y="3949700"/>
              <a:ext cx="4457700" cy="2743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798965" y="3459157"/>
              <a:ext cx="12574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  <a:latin typeface="+mj-lt"/>
                </a:rPr>
                <a:t>LTE.11</a:t>
              </a:r>
              <a:endParaRPr lang="en-US" dirty="0">
                <a:solidFill>
                  <a:srgbClr val="0033CC"/>
                </a:solidFill>
                <a:latin typeface="+mj-lt"/>
              </a:endParaRPr>
            </a:p>
          </p:txBody>
        </p:sp>
      </p:grp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-685800"/>
            <a:ext cx="8385048" cy="1828800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Garamond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Garamond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Garamond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Garamond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GB" sz="4400" dirty="0" smtClean="0">
                <a:solidFill>
                  <a:srgbClr val="0033CC"/>
                </a:solidFill>
                <a:cs typeface="Arial" pitchFamily="34" charset="0"/>
              </a:rPr>
              <a:t>Convergence of Cellular and </a:t>
            </a:r>
            <a:r>
              <a:rPr lang="en-GB" sz="4400" dirty="0" err="1" smtClean="0">
                <a:solidFill>
                  <a:srgbClr val="0033CC"/>
                </a:solidFill>
                <a:cs typeface="Arial" pitchFamily="34" charset="0"/>
              </a:rPr>
              <a:t>WiFi</a:t>
            </a:r>
            <a:endParaRPr lang="en-GB" sz="4400" dirty="0" smtClean="0">
              <a:solidFill>
                <a:srgbClr val="0033CC"/>
              </a:solidFill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93" y="2044988"/>
            <a:ext cx="1908449" cy="173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187" y="2082394"/>
            <a:ext cx="2357930" cy="163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3921" y="5251102"/>
            <a:ext cx="70535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 smtClean="0">
                <a:solidFill>
                  <a:srgbClr val="0033CC"/>
                </a:solidFill>
              </a:rPr>
              <a:t>Seamless handoff between networks</a:t>
            </a:r>
          </a:p>
          <a:p>
            <a:pPr marL="342900" indent="-342900">
              <a:buFontTx/>
              <a:buChar char="-"/>
            </a:pPr>
            <a:r>
              <a:rPr lang="en-US" sz="2800" dirty="0" smtClean="0">
                <a:solidFill>
                  <a:srgbClr val="0033CC"/>
                </a:solidFill>
              </a:rPr>
              <a:t>Load-balancing of air interface and backbone</a:t>
            </a:r>
          </a:p>
          <a:p>
            <a:pPr marL="342900" indent="-342900">
              <a:buFontTx/>
              <a:buChar char="-"/>
            </a:pPr>
            <a:r>
              <a:rPr lang="en-US" sz="2800" dirty="0" smtClean="0">
                <a:solidFill>
                  <a:srgbClr val="0033CC"/>
                </a:solidFill>
              </a:rPr>
              <a:t>Carrier-grade performance on both networks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24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1 -0.00533 C -0.0882 -0.01065 -0.06997 -0.01597 -0.06355 -0.01597 C -0.02292 -0.01597 0.01892 0.06875 0.01892 0.15347 C 0.01892 0.11065 0.03975 0.06875 0.05954 0.06875 C 0.08038 0.06875 0.10017 0.11134 0.10017 0.15347 C 0.10017 0.13241 0.11059 0.11065 0.121 0.11065 C 0.13142 0.11065 0.14184 0.13171 0.14184 0.15347 C 0.14184 0.14259 0.14722 0.13241 0.15243 0.13241 C 0.15763 0.13241 0.16284 0.14305 0.16284 0.15347 C 0.16284 0.14791 0.16545 0.14259 0.16805 0.14259 C 0.16944 0.14259 0.17326 0.14791 0.17326 0.15347 C 0.17326 0.15069 0.17465 0.14791 0.17604 0.14791 C 0.17604 0.14838 0.17864 0.15046 0.17864 0.15347 C 0.17864 0.15185 0.17864 0.15069 0.18003 0.15069 C 0.18003 0.15139 0.18142 0.15208 0.18142 0.15347 C 0.18142 0.15278 0.18142 0.15185 0.18142 0.15139 C 0.18281 0.15139 0.18281 0.15185 0.18281 0.15278 C 0.1842 0.15278 0.1842 0.15208 0.1842 0.15139 C 0.18559 0.15139 0.18559 0.15185 0.18559 0.15278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41" y="74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96 -0.00532 C 0.08958 -0.01088 0.07118 -0.01597 0.06475 -0.01597 C 0.02395 -0.01597 -0.01806 0.0676 -0.01806 0.15116 C -0.01806 0.10903 -0.03907 0.0676 -0.05903 0.0676 C -0.08004 0.0676 -0.09983 0.10949 -0.09983 0.15116 C -0.09983 0.13033 -0.11042 0.10903 -0.12084 0.10903 C -0.13143 0.10903 -0.14184 0.12963 -0.14184 0.15116 C -0.14184 0.14028 -0.14705 0.13033 -0.15243 0.13033 C -0.15764 0.13033 -0.16285 0.14098 -0.16285 0.15116 C -0.16285 0.14561 -0.16563 0.14028 -0.16806 0.14028 C -0.16945 0.14028 -0.17327 0.14584 -0.17327 0.15116 C -0.17327 0.14838 -0.17466 0.14561 -0.17605 0.14561 C -0.17605 0.14491 -0.17882 0.14815 -0.17882 0.15116 C -0.17882 0.14954 -0.17882 0.14838 -0.18021 0.14838 C -0.18021 0.14908 -0.1816 0.14977 -0.1816 0.15116 C -0.1816 0.15047 -0.1816 0.14954 -0.1816 0.14908 C -0.18299 0.14908 -0.18299 0.14954 -0.18299 0.15047 C -0.18438 0.15047 -0.18438 0.14977 -0.18438 0.14908 C -0.18559 0.14908 -0.18559 0.14954 -0.18559 0.15047 " pathEditMode="relative" rAng="0" ptsTypes="fffffffffffffffffff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8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00064"/>
            <a:ext cx="8615411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Garamond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Garamond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Garamond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Garamond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Garamond" pitchFamily="18" charset="0"/>
              </a:defRPr>
            </a:lvl9pPr>
          </a:lstStyle>
          <a:p>
            <a:r>
              <a:rPr lang="en-US" sz="3600" dirty="0" smtClean="0">
                <a:cs typeface="Arial" pitchFamily="34" charset="0"/>
              </a:rPr>
              <a:t>Software-Defined Network Virtualization</a:t>
            </a:r>
            <a:endParaRPr lang="en-US" sz="3600" dirty="0">
              <a:cs typeface="Arial" pitchFamily="34" charset="0"/>
            </a:endParaRPr>
          </a:p>
        </p:txBody>
      </p:sp>
      <p:sp>
        <p:nvSpPr>
          <p:cNvPr id="3" name="AutoShape 4"/>
          <p:cNvSpPr>
            <a:spLocks noChangeAspect="1" noChangeArrowheads="1" noTextEdit="1"/>
          </p:cNvSpPr>
          <p:nvPr/>
        </p:nvSpPr>
        <p:spPr bwMode="auto">
          <a:xfrm>
            <a:off x="421641" y="1198564"/>
            <a:ext cx="6709410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39006" y="5930726"/>
            <a:ext cx="749320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Miso Bold" pitchFamily="-76" charset="0"/>
                <a:ea typeface="ＭＳ Ｐゴシック" pitchFamily="29" charset="-128"/>
                <a:cs typeface="ＭＳ Ｐゴシック" pitchFamily="2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Miso Bold" pitchFamily="-76" charset="0"/>
                <a:ea typeface="ＭＳ Ｐゴシック" pitchFamily="29" charset="-128"/>
                <a:cs typeface="ＭＳ Ｐゴシック" pitchFamily="2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Miso Bold" pitchFamily="-76" charset="0"/>
                <a:ea typeface="ＭＳ Ｐゴシック" pitchFamily="29" charset="-128"/>
                <a:cs typeface="ＭＳ Ｐゴシック" pitchFamily="2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Miso Bold" pitchFamily="-76" charset="0"/>
                <a:ea typeface="ＭＳ Ｐゴシック" pitchFamily="29" charset="-128"/>
                <a:cs typeface="ＭＳ Ｐゴシック" pitchFamily="2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Miso Bold" pitchFamily="-76" charset="0"/>
                <a:ea typeface="ＭＳ Ｐゴシック" pitchFamily="29" charset="-128"/>
                <a:cs typeface="ＭＳ Ｐゴシック" pitchFamily="29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Miso Bold" pitchFamily="-76" charset="0"/>
                <a:ea typeface="ＭＳ Ｐゴシック" pitchFamily="29" charset="-128"/>
                <a:cs typeface="ＭＳ Ｐゴシック" pitchFamily="29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Miso Bold" pitchFamily="-76" charset="0"/>
                <a:ea typeface="ＭＳ Ｐゴシック" pitchFamily="29" charset="-128"/>
                <a:cs typeface="ＭＳ Ｐゴシック" pitchFamily="29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Miso Bold" pitchFamily="-76" charset="0"/>
                <a:ea typeface="ＭＳ Ｐゴシック" pitchFamily="29" charset="-128"/>
                <a:cs typeface="ＭＳ Ｐゴシック" pitchFamily="29" charset="-128"/>
              </a:defRPr>
            </a:lvl9pPr>
          </a:lstStyle>
          <a:p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Network 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virtualization 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combines hardware 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and software network resources and 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functionality 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into a single, software-based 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virtual 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network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24000" y="1600200"/>
            <a:ext cx="5732178" cy="4015946"/>
            <a:chOff x="1771048" y="876482"/>
            <a:chExt cx="5485130" cy="473966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1048" y="1386313"/>
              <a:ext cx="5485130" cy="4229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 bwMode="auto">
            <a:xfrm>
              <a:off x="1771048" y="876482"/>
              <a:ext cx="5485130" cy="50983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0" dirty="0" smtClean="0">
                  <a:solidFill>
                    <a:prstClr val="black"/>
                  </a:solidFill>
                  <a:latin typeface="Arial" pitchFamily="29" charset="0"/>
                  <a:ea typeface="ＭＳ Ｐゴシック" pitchFamily="29" charset="-128"/>
                  <a:cs typeface="ＭＳ Ｐゴシック" pitchFamily="29" charset="-128"/>
                </a:rPr>
                <a:t>Wireless Network Virtualization Layer</a:t>
              </a:r>
              <a:endParaRPr lang="en-US" sz="2400" b="0" dirty="0">
                <a:solidFill>
                  <a:prstClr val="black"/>
                </a:solidFill>
                <a:latin typeface="Arial" pitchFamily="29" charset="0"/>
                <a:ea typeface="ＭＳ Ｐゴシック" pitchFamily="29" charset="-128"/>
                <a:cs typeface="ＭＳ Ｐゴシック" pitchFamily="2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065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WiGig and Wireless HD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114800"/>
          </a:xfrm>
        </p:spPr>
        <p:txBody>
          <a:bodyPr/>
          <a:lstStyle/>
          <a:p>
            <a:r>
              <a:rPr lang="en-US" smtClean="0"/>
              <a:t>New standards operating in 60 GHz band</a:t>
            </a:r>
          </a:p>
          <a:p>
            <a:r>
              <a:rPr lang="en-US" smtClean="0"/>
              <a:t>Data rates of 7-25 Gbps</a:t>
            </a:r>
          </a:p>
          <a:p>
            <a:r>
              <a:rPr lang="en-US" smtClean="0"/>
              <a:t>Bandwidth of around 10 GHz (unregulated)</a:t>
            </a:r>
          </a:p>
          <a:p>
            <a:r>
              <a:rPr lang="en-US" smtClean="0"/>
              <a:t>Range of around 10m (can be extended)</a:t>
            </a:r>
          </a:p>
          <a:p>
            <a:r>
              <a:rPr lang="en-US" smtClean="0"/>
              <a:t>Uses/extends 802.11 MAC Layer</a:t>
            </a:r>
          </a:p>
          <a:p>
            <a:pPr>
              <a:lnSpc>
                <a:spcPct val="100000"/>
              </a:lnSpc>
            </a:pPr>
            <a:r>
              <a:rPr lang="en-US" smtClean="0"/>
              <a:t>Applications include PC peripherals and displays for HDTVs, monitors &amp; projectors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Satellite Systems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5105400" y="1371600"/>
            <a:ext cx="3281363" cy="3311525"/>
            <a:chOff x="3017" y="1050"/>
            <a:chExt cx="2295" cy="2278"/>
          </a:xfrm>
        </p:grpSpPr>
        <p:pic>
          <p:nvPicPr>
            <p:cNvPr id="32777" name="Picture 4" descr="C:\Program Files\Common Files\Microsoft Shared\Clipart\cagcat50\mp00640_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7" y="1050"/>
              <a:ext cx="2075" cy="2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8" name="Freeform 5"/>
            <p:cNvSpPr>
              <a:spLocks/>
            </p:cNvSpPr>
            <p:nvPr/>
          </p:nvSpPr>
          <p:spPr bwMode="auto">
            <a:xfrm>
              <a:off x="3017" y="1371"/>
              <a:ext cx="2021" cy="1957"/>
            </a:xfrm>
            <a:custGeom>
              <a:avLst/>
              <a:gdLst>
                <a:gd name="T0" fmla="*/ 622 w 2021"/>
                <a:gd name="T1" fmla="*/ 64 h 1957"/>
                <a:gd name="T2" fmla="*/ 457 w 2021"/>
                <a:gd name="T3" fmla="*/ 430 h 1957"/>
                <a:gd name="T4" fmla="*/ 466 w 2021"/>
                <a:gd name="T5" fmla="*/ 704 h 1957"/>
                <a:gd name="T6" fmla="*/ 558 w 2021"/>
                <a:gd name="T7" fmla="*/ 960 h 1957"/>
                <a:gd name="T8" fmla="*/ 777 w 2021"/>
                <a:gd name="T9" fmla="*/ 1253 h 1957"/>
                <a:gd name="T10" fmla="*/ 1134 w 2021"/>
                <a:gd name="T11" fmla="*/ 1381 h 1957"/>
                <a:gd name="T12" fmla="*/ 1545 w 2021"/>
                <a:gd name="T13" fmla="*/ 1399 h 1957"/>
                <a:gd name="T14" fmla="*/ 1957 w 2021"/>
                <a:gd name="T15" fmla="*/ 1271 h 1957"/>
                <a:gd name="T16" fmla="*/ 2021 w 2021"/>
                <a:gd name="T17" fmla="*/ 1655 h 1957"/>
                <a:gd name="T18" fmla="*/ 567 w 2021"/>
                <a:gd name="T19" fmla="*/ 1957 h 1957"/>
                <a:gd name="T20" fmla="*/ 0 w 2021"/>
                <a:gd name="T21" fmla="*/ 10 h 1957"/>
                <a:gd name="T22" fmla="*/ 722 w 2021"/>
                <a:gd name="T23" fmla="*/ 0 h 1957"/>
                <a:gd name="T24" fmla="*/ 622 w 2021"/>
                <a:gd name="T25" fmla="*/ 64 h 19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21"/>
                <a:gd name="T40" fmla="*/ 0 h 1957"/>
                <a:gd name="T41" fmla="*/ 2021 w 2021"/>
                <a:gd name="T42" fmla="*/ 1957 h 19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21" h="1957">
                  <a:moveTo>
                    <a:pt x="622" y="64"/>
                  </a:moveTo>
                  <a:lnTo>
                    <a:pt x="457" y="430"/>
                  </a:lnTo>
                  <a:lnTo>
                    <a:pt x="466" y="704"/>
                  </a:lnTo>
                  <a:lnTo>
                    <a:pt x="558" y="960"/>
                  </a:lnTo>
                  <a:lnTo>
                    <a:pt x="777" y="1253"/>
                  </a:lnTo>
                  <a:lnTo>
                    <a:pt x="1134" y="1381"/>
                  </a:lnTo>
                  <a:lnTo>
                    <a:pt x="1545" y="1399"/>
                  </a:lnTo>
                  <a:lnTo>
                    <a:pt x="1957" y="1271"/>
                  </a:lnTo>
                  <a:lnTo>
                    <a:pt x="2021" y="1655"/>
                  </a:lnTo>
                  <a:lnTo>
                    <a:pt x="567" y="1957"/>
                  </a:lnTo>
                  <a:lnTo>
                    <a:pt x="0" y="10"/>
                  </a:lnTo>
                  <a:lnTo>
                    <a:pt x="722" y="0"/>
                  </a:lnTo>
                  <a:lnTo>
                    <a:pt x="622" y="64"/>
                  </a:lnTo>
                  <a:close/>
                </a:path>
              </a:pathLst>
            </a:custGeom>
            <a:solidFill>
              <a:schemeClr val="tx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2" name="Oval 6"/>
          <p:cNvSpPr>
            <a:spLocks noChangeArrowheads="1"/>
          </p:cNvSpPr>
          <p:nvPr/>
        </p:nvSpPr>
        <p:spPr bwMode="auto">
          <a:xfrm>
            <a:off x="6140450" y="2062163"/>
            <a:ext cx="1103313" cy="668337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773" name="Picture 7" descr="C:\Program Files\Common Files\Microsoft Shared\Clipart\cagcat50\dd01352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1568450"/>
            <a:ext cx="5603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Line 8"/>
          <p:cNvSpPr>
            <a:spLocks noChangeShapeType="1"/>
          </p:cNvSpPr>
          <p:nvPr/>
        </p:nvSpPr>
        <p:spPr bwMode="auto">
          <a:xfrm>
            <a:off x="2746375" y="1804988"/>
            <a:ext cx="4025900" cy="244475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775" name="Line 9"/>
          <p:cNvSpPr>
            <a:spLocks noChangeShapeType="1"/>
          </p:cNvSpPr>
          <p:nvPr/>
        </p:nvSpPr>
        <p:spPr bwMode="auto">
          <a:xfrm>
            <a:off x="2768600" y="1797050"/>
            <a:ext cx="3879850" cy="898525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77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52400" y="2590800"/>
            <a:ext cx="8472488" cy="202565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 smtClean="0"/>
              <a:t>Cover very large areas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Different orbit heights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GEOs (39000 Km) versus LEOs (2000 Km)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Optimized for one-way transmission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Radio (XM, Sirius) and movie (</a:t>
            </a:r>
            <a:r>
              <a:rPr lang="en-US" sz="2000" dirty="0" err="1" smtClean="0"/>
              <a:t>SatTV</a:t>
            </a:r>
            <a:r>
              <a:rPr lang="en-US" sz="2000" dirty="0" smtClean="0"/>
              <a:t>, DVB/S) broadcasts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Most two-way systems struggling or bankrupt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Global Positioning System (GPS) use growing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Satellite signals used to pinpoint location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Popular  in cell phones, PDAs, and navigation devices </a:t>
            </a:r>
          </a:p>
          <a:p>
            <a:pPr lvl="1">
              <a:lnSpc>
                <a:spcPct val="11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848600" cy="693738"/>
          </a:xfrm>
        </p:spPr>
        <p:txBody>
          <a:bodyPr/>
          <a:lstStyle/>
          <a:p>
            <a:r>
              <a:rPr lang="en-US" sz="4400" smtClean="0"/>
              <a:t>IEEE 802.15.4/ZigBee Radios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077200" cy="384968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smtClean="0"/>
              <a:t>Low-Rate WPAN</a:t>
            </a:r>
          </a:p>
          <a:p>
            <a:pPr>
              <a:lnSpc>
                <a:spcPct val="110000"/>
              </a:lnSpc>
            </a:pPr>
            <a:r>
              <a:rPr lang="en-US" sz="2800" smtClean="0"/>
              <a:t>Data rates of 20, 40, 250 Kbps</a:t>
            </a:r>
          </a:p>
          <a:p>
            <a:pPr>
              <a:lnSpc>
                <a:spcPct val="110000"/>
              </a:lnSpc>
            </a:pPr>
            <a:r>
              <a:rPr lang="en-US" sz="2800" smtClean="0"/>
              <a:t>Support for large mesh networking or star clusters</a:t>
            </a:r>
          </a:p>
          <a:p>
            <a:pPr>
              <a:lnSpc>
                <a:spcPct val="110000"/>
              </a:lnSpc>
            </a:pPr>
            <a:r>
              <a:rPr lang="en-US" sz="2800" smtClean="0"/>
              <a:t>Support for low latency devices</a:t>
            </a:r>
          </a:p>
          <a:p>
            <a:pPr>
              <a:lnSpc>
                <a:spcPct val="110000"/>
              </a:lnSpc>
            </a:pPr>
            <a:r>
              <a:rPr lang="en-US" sz="2800" smtClean="0"/>
              <a:t>CSMA-CA channel access</a:t>
            </a:r>
          </a:p>
          <a:p>
            <a:pPr>
              <a:lnSpc>
                <a:spcPct val="110000"/>
              </a:lnSpc>
            </a:pPr>
            <a:r>
              <a:rPr lang="en-US" sz="2800" smtClean="0"/>
              <a:t>Very low power consumption</a:t>
            </a:r>
          </a:p>
          <a:p>
            <a:pPr>
              <a:lnSpc>
                <a:spcPct val="110000"/>
              </a:lnSpc>
            </a:pPr>
            <a:r>
              <a:rPr lang="en-US" sz="2800" smtClean="0"/>
              <a:t>Frequency of operation in ISM bands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066800" y="6096000"/>
            <a:ext cx="681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i="1">
                <a:solidFill>
                  <a:srgbClr val="CC0000"/>
                </a:solidFill>
                <a:latin typeface="Arial Unicode MS" pitchFamily="34" charset="-128"/>
              </a:rPr>
              <a:t>Focus is primarily on low power sensor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Tradeoffs</a:t>
            </a: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1206500" y="6465888"/>
            <a:ext cx="68294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 flipV="1">
            <a:off x="1193800" y="1676400"/>
            <a:ext cx="46038" cy="47196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45" name="Line 15"/>
          <p:cNvSpPr>
            <a:spLocks noChangeShapeType="1"/>
          </p:cNvSpPr>
          <p:nvPr/>
        </p:nvSpPr>
        <p:spPr bwMode="auto">
          <a:xfrm flipV="1">
            <a:off x="1192213" y="6242050"/>
            <a:ext cx="0" cy="2825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6" name="Oval 29"/>
          <p:cNvSpPr>
            <a:spLocks noChangeArrowheads="1"/>
          </p:cNvSpPr>
          <p:nvPr/>
        </p:nvSpPr>
        <p:spPr bwMode="auto">
          <a:xfrm>
            <a:off x="2289175" y="5621338"/>
            <a:ext cx="307975" cy="349250"/>
          </a:xfrm>
          <a:prstGeom prst="ellipse">
            <a:avLst/>
          </a:prstGeom>
          <a:solidFill>
            <a:srgbClr val="3399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5847" name="Oval 32"/>
          <p:cNvSpPr>
            <a:spLocks noChangeArrowheads="1"/>
          </p:cNvSpPr>
          <p:nvPr/>
        </p:nvSpPr>
        <p:spPr bwMode="auto">
          <a:xfrm>
            <a:off x="2057400" y="4876800"/>
            <a:ext cx="533400" cy="3810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5848" name="Oval 34"/>
          <p:cNvSpPr>
            <a:spLocks noChangeArrowheads="1"/>
          </p:cNvSpPr>
          <p:nvPr/>
        </p:nvSpPr>
        <p:spPr bwMode="auto">
          <a:xfrm>
            <a:off x="1781175" y="5953125"/>
            <a:ext cx="209550" cy="298450"/>
          </a:xfrm>
          <a:prstGeom prst="ellipse">
            <a:avLst/>
          </a:prstGeom>
          <a:solidFill>
            <a:schemeClr val="hlink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Text Box 35"/>
          <p:cNvSpPr txBox="1">
            <a:spLocks noChangeArrowheads="1"/>
          </p:cNvSpPr>
          <p:nvPr/>
        </p:nvSpPr>
        <p:spPr bwMode="auto">
          <a:xfrm>
            <a:off x="1914525" y="5876925"/>
            <a:ext cx="10795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ZigBee</a:t>
            </a:r>
          </a:p>
        </p:txBody>
      </p:sp>
      <p:sp>
        <p:nvSpPr>
          <p:cNvPr id="35850" name="Text Box 36"/>
          <p:cNvSpPr txBox="1">
            <a:spLocks noChangeArrowheads="1"/>
          </p:cNvSpPr>
          <p:nvPr/>
        </p:nvSpPr>
        <p:spPr bwMode="auto">
          <a:xfrm>
            <a:off x="2600325" y="5495925"/>
            <a:ext cx="13843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Bluetooth</a:t>
            </a:r>
          </a:p>
        </p:txBody>
      </p:sp>
      <p:sp>
        <p:nvSpPr>
          <p:cNvPr id="35851" name="Oval 38"/>
          <p:cNvSpPr>
            <a:spLocks noChangeArrowheads="1"/>
          </p:cNvSpPr>
          <p:nvPr/>
        </p:nvSpPr>
        <p:spPr bwMode="auto">
          <a:xfrm>
            <a:off x="4419600" y="4191000"/>
            <a:ext cx="307975" cy="349250"/>
          </a:xfrm>
          <a:prstGeom prst="ellipse">
            <a:avLst/>
          </a:prstGeom>
          <a:solidFill>
            <a:srgbClr val="1FFF1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5852" name="Oval 39"/>
          <p:cNvSpPr>
            <a:spLocks noChangeArrowheads="1"/>
          </p:cNvSpPr>
          <p:nvPr/>
        </p:nvSpPr>
        <p:spPr bwMode="auto">
          <a:xfrm>
            <a:off x="4572000" y="3352800"/>
            <a:ext cx="307975" cy="349250"/>
          </a:xfrm>
          <a:prstGeom prst="ellipse">
            <a:avLst/>
          </a:prstGeom>
          <a:solidFill>
            <a:srgbClr val="1FFF1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5853" name="Text Box 40"/>
          <p:cNvSpPr txBox="1">
            <a:spLocks noChangeArrowheads="1"/>
          </p:cNvSpPr>
          <p:nvPr/>
        </p:nvSpPr>
        <p:spPr bwMode="auto">
          <a:xfrm>
            <a:off x="3259138" y="4133850"/>
            <a:ext cx="11747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802.11b</a:t>
            </a:r>
          </a:p>
        </p:txBody>
      </p:sp>
      <p:sp>
        <p:nvSpPr>
          <p:cNvPr id="35854" name="Text Box 41"/>
          <p:cNvSpPr txBox="1">
            <a:spLocks noChangeArrowheads="1"/>
          </p:cNvSpPr>
          <p:nvPr/>
        </p:nvSpPr>
        <p:spPr bwMode="auto">
          <a:xfrm>
            <a:off x="4038600" y="2971800"/>
            <a:ext cx="1395413" cy="4619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802.11g/a</a:t>
            </a:r>
          </a:p>
        </p:txBody>
      </p:sp>
      <p:sp>
        <p:nvSpPr>
          <p:cNvPr id="35855" name="Oval 42"/>
          <p:cNvSpPr>
            <a:spLocks noChangeArrowheads="1"/>
          </p:cNvSpPr>
          <p:nvPr/>
        </p:nvSpPr>
        <p:spPr bwMode="auto">
          <a:xfrm>
            <a:off x="6400800" y="2147093"/>
            <a:ext cx="304800" cy="325438"/>
          </a:xfrm>
          <a:prstGeom prst="ellipse">
            <a:avLst/>
          </a:prstGeom>
          <a:solidFill>
            <a:srgbClr val="FF73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Text Box 43"/>
          <p:cNvSpPr txBox="1">
            <a:spLocks noChangeArrowheads="1"/>
          </p:cNvSpPr>
          <p:nvPr/>
        </p:nvSpPr>
        <p:spPr bwMode="auto">
          <a:xfrm>
            <a:off x="5815012" y="2085974"/>
            <a:ext cx="55721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3G</a:t>
            </a:r>
          </a:p>
        </p:txBody>
      </p:sp>
      <p:sp>
        <p:nvSpPr>
          <p:cNvPr id="35857" name="Text Box 44"/>
          <p:cNvSpPr txBox="1">
            <a:spLocks noChangeArrowheads="1"/>
          </p:cNvSpPr>
          <p:nvPr/>
        </p:nvSpPr>
        <p:spPr bwMode="auto">
          <a:xfrm>
            <a:off x="2514600" y="4800600"/>
            <a:ext cx="8953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UWB</a:t>
            </a:r>
          </a:p>
        </p:txBody>
      </p:sp>
      <p:sp>
        <p:nvSpPr>
          <p:cNvPr id="35858" name="Line 3"/>
          <p:cNvSpPr>
            <a:spLocks noChangeShapeType="1"/>
          </p:cNvSpPr>
          <p:nvPr/>
        </p:nvSpPr>
        <p:spPr bwMode="auto">
          <a:xfrm flipV="1">
            <a:off x="1152525" y="3971925"/>
            <a:ext cx="5715000" cy="2438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9" name="Text Box 41"/>
          <p:cNvSpPr txBox="1">
            <a:spLocks noChangeArrowheads="1"/>
          </p:cNvSpPr>
          <p:nvPr/>
        </p:nvSpPr>
        <p:spPr bwMode="auto">
          <a:xfrm>
            <a:off x="7096125" y="6029325"/>
            <a:ext cx="969963" cy="4619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Range</a:t>
            </a:r>
          </a:p>
        </p:txBody>
      </p:sp>
      <p:sp>
        <p:nvSpPr>
          <p:cNvPr id="35860" name="Text Box 41"/>
          <p:cNvSpPr txBox="1">
            <a:spLocks noChangeArrowheads="1"/>
          </p:cNvSpPr>
          <p:nvPr/>
        </p:nvSpPr>
        <p:spPr bwMode="auto">
          <a:xfrm>
            <a:off x="238125" y="2524125"/>
            <a:ext cx="747713" cy="4619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Rate</a:t>
            </a:r>
          </a:p>
        </p:txBody>
      </p:sp>
      <p:sp>
        <p:nvSpPr>
          <p:cNvPr id="35861" name="Text Box 44"/>
          <p:cNvSpPr txBox="1">
            <a:spLocks noChangeArrowheads="1"/>
          </p:cNvSpPr>
          <p:nvPr/>
        </p:nvSpPr>
        <p:spPr bwMode="auto">
          <a:xfrm>
            <a:off x="6867525" y="3743325"/>
            <a:ext cx="971550" cy="4619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Power</a:t>
            </a:r>
          </a:p>
        </p:txBody>
      </p:sp>
      <p:sp>
        <p:nvSpPr>
          <p:cNvPr id="35862" name="Oval 42"/>
          <p:cNvSpPr>
            <a:spLocks noChangeArrowheads="1"/>
          </p:cNvSpPr>
          <p:nvPr/>
        </p:nvSpPr>
        <p:spPr bwMode="auto">
          <a:xfrm>
            <a:off x="4861718" y="2361406"/>
            <a:ext cx="301625" cy="325438"/>
          </a:xfrm>
          <a:prstGeom prst="ellipse">
            <a:avLst/>
          </a:prstGeom>
          <a:solidFill>
            <a:srgbClr val="0033CC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3" name="Text Box 43"/>
          <p:cNvSpPr txBox="1">
            <a:spLocks noChangeArrowheads="1"/>
          </p:cNvSpPr>
          <p:nvPr/>
        </p:nvSpPr>
        <p:spPr bwMode="auto">
          <a:xfrm>
            <a:off x="3621881" y="2302668"/>
            <a:ext cx="1173163" cy="4619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802.11n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3" y="1231900"/>
            <a:ext cx="8737600" cy="5627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6867" name="Title 3"/>
          <p:cNvSpPr>
            <a:spLocks noGrp="1"/>
          </p:cNvSpPr>
          <p:nvPr>
            <p:ph type="title"/>
          </p:nvPr>
        </p:nvSpPr>
        <p:spPr>
          <a:xfrm>
            <a:off x="676275" y="695325"/>
            <a:ext cx="7848600" cy="739775"/>
          </a:xfrm>
        </p:spPr>
        <p:txBody>
          <a:bodyPr/>
          <a:lstStyle/>
          <a:p>
            <a:r>
              <a:rPr lang="en-US" sz="4400" smtClean="0"/>
              <a:t>Scarce Wireless Spectrum</a:t>
            </a:r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0" y="6083300"/>
            <a:ext cx="9144000" cy="774700"/>
          </a:xfrm>
          <a:prstGeom prst="rect">
            <a:avLst/>
          </a:prstGeom>
          <a:solidFill>
            <a:schemeClr val="tx1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687388" y="6118225"/>
            <a:ext cx="78486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>
              <a:defRPr/>
            </a:pPr>
            <a:r>
              <a:rPr lang="en-US" sz="4400" kern="0" dirty="0">
                <a:solidFill>
                  <a:srgbClr val="00CC00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4400" kern="0" dirty="0" err="1">
                <a:solidFill>
                  <a:srgbClr val="00CC00"/>
                </a:solidFill>
                <a:latin typeface="+mj-lt"/>
                <a:ea typeface="+mj-ea"/>
                <a:cs typeface="+mj-cs"/>
              </a:rPr>
              <a:t>nd</a:t>
            </a:r>
            <a:r>
              <a:rPr lang="en-US" sz="4400" kern="0" dirty="0">
                <a:solidFill>
                  <a:srgbClr val="00CC00"/>
                </a:solidFill>
                <a:latin typeface="+mj-lt"/>
                <a:ea typeface="+mj-ea"/>
                <a:cs typeface="+mj-cs"/>
              </a:rPr>
              <a:t> Expensive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81488" y="2867025"/>
            <a:ext cx="2209800" cy="1568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>
                <a:solidFill>
                  <a:srgbClr val="00CC00"/>
                </a:solidFill>
                <a:latin typeface="Impact" pitchFamily="34" charset="0"/>
                <a:cs typeface="Aharoni" pitchFamily="2" charset="-79"/>
              </a:rPr>
              <a:t>$$$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8486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Course Information</a:t>
            </a:r>
            <a:br>
              <a:rPr lang="en-US" smtClean="0"/>
            </a:br>
            <a:r>
              <a:rPr lang="en-US" smtClean="0"/>
              <a:t>Nuts and Bolts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610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Prerequisites: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EE321 or equivalent (Electromagnetic Fields)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EE231 or equivalent (Circuits 1)</a:t>
            </a:r>
          </a:p>
          <a:p>
            <a:pPr>
              <a:lnSpc>
                <a:spcPct val="0"/>
              </a:lnSpc>
            </a:pPr>
            <a:endParaRPr lang="en-US" sz="2800" dirty="0" smtClean="0"/>
          </a:p>
          <a:p>
            <a:pPr>
              <a:lnSpc>
                <a:spcPct val="110000"/>
              </a:lnSpc>
            </a:pPr>
            <a:r>
              <a:rPr lang="en-US" sz="2800" dirty="0" smtClean="0"/>
              <a:t>Required textbook: </a:t>
            </a:r>
            <a:r>
              <a:rPr lang="en-US" sz="2800" i="1" dirty="0" smtClean="0"/>
              <a:t>Wireless Communications</a:t>
            </a:r>
            <a:r>
              <a:rPr lang="en-US" sz="2800" dirty="0" smtClean="0"/>
              <a:t>, CUP</a:t>
            </a:r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en-US" sz="2800" dirty="0" smtClean="0"/>
              <a:t>Class homepage: </a:t>
            </a:r>
            <a:r>
              <a:rPr lang="en-US" sz="2400" dirty="0" smtClean="0">
                <a:hlinkClick r:id="rId3"/>
              </a:rPr>
              <a:t>EE383/ECE450</a:t>
            </a:r>
            <a:endParaRPr lang="en-US" sz="2400" dirty="0" smtClean="0"/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All handouts, announcements, homework, etc. posted to website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And on </a:t>
            </a:r>
            <a:r>
              <a:rPr lang="en-US" sz="2400" dirty="0" smtClean="0">
                <a:hlinkClick r:id="rId4"/>
              </a:rPr>
              <a:t>Mentor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Spectrum Regulation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114800"/>
          </a:xfrm>
        </p:spPr>
        <p:txBody>
          <a:bodyPr/>
          <a:lstStyle/>
          <a:p>
            <a:r>
              <a:rPr lang="en-US" sz="2800" smtClean="0"/>
              <a:t>Spectrum a scarce public resource, hence allocated</a:t>
            </a:r>
          </a:p>
          <a:p>
            <a:r>
              <a:rPr lang="en-US" sz="2800" smtClean="0"/>
              <a:t>Spectral allocation in US controlled by FCC (commercial) or OSM (defense)</a:t>
            </a:r>
          </a:p>
          <a:p>
            <a:r>
              <a:rPr lang="en-US" sz="2800" smtClean="0"/>
              <a:t>FCC auctions spectral blocks for set applications.</a:t>
            </a:r>
          </a:p>
          <a:p>
            <a:r>
              <a:rPr lang="en-US" sz="2800" smtClean="0"/>
              <a:t>Some spectrum set aside for universal use</a:t>
            </a:r>
          </a:p>
          <a:p>
            <a:r>
              <a:rPr lang="en-US" sz="2800" smtClean="0"/>
              <a:t>Worldwide spectrum controlled by ITU-R</a:t>
            </a:r>
          </a:p>
          <a:p>
            <a:r>
              <a:rPr lang="en-US" sz="2800" smtClean="0"/>
              <a:t>Regulation is a necessary evil.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457200" y="5751513"/>
            <a:ext cx="8382000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CC0000"/>
                </a:solidFill>
              </a:rPr>
              <a:t>Innovations in regulation being considered </a:t>
            </a:r>
            <a:r>
              <a:rPr lang="en-US" sz="2800" dirty="0" smtClean="0">
                <a:solidFill>
                  <a:srgbClr val="CC0000"/>
                </a:solidFill>
              </a:rPr>
              <a:t>worldwide</a:t>
            </a:r>
            <a:r>
              <a:rPr lang="en-US" sz="2800" dirty="0">
                <a:solidFill>
                  <a:srgbClr val="CC0000"/>
                </a:solidFill>
              </a:rPr>
              <a:t> </a:t>
            </a:r>
            <a:endParaRPr lang="en-US" sz="2800" dirty="0" smtClean="0">
              <a:solidFill>
                <a:srgbClr val="CC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CC0000"/>
                </a:solidFill>
              </a:rPr>
              <a:t>in multiple cognitive radio paradigms</a:t>
            </a:r>
            <a:endParaRPr lang="en-US" sz="28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01638" y="366713"/>
            <a:ext cx="8229600" cy="1143000"/>
          </a:xfrm>
        </p:spPr>
        <p:txBody>
          <a:bodyPr/>
          <a:lstStyle/>
          <a:p>
            <a:r>
              <a:rPr lang="en-US" smtClean="0"/>
              <a:t>Spectral Reuse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17513" y="1465263"/>
            <a:ext cx="8099425" cy="717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smtClean="0"/>
              <a:t>Due to its scarcity, spectrum is </a:t>
            </a:r>
            <a:r>
              <a:rPr lang="en-US" sz="3600" i="1" smtClean="0"/>
              <a:t>reused</a:t>
            </a:r>
          </a:p>
          <a:p>
            <a:endParaRPr lang="en-US" smtClean="0"/>
          </a:p>
        </p:txBody>
      </p:sp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374650" y="2200275"/>
            <a:ext cx="3968750" cy="3159125"/>
            <a:chOff x="376890" y="2467429"/>
            <a:chExt cx="4078997" cy="3323771"/>
          </a:xfrm>
        </p:grpSpPr>
        <p:grpSp>
          <p:nvGrpSpPr>
            <p:cNvPr id="38942" name="Group 6"/>
            <p:cNvGrpSpPr>
              <a:grpSpLocks/>
            </p:cNvGrpSpPr>
            <p:nvPr/>
          </p:nvGrpSpPr>
          <p:grpSpPr bwMode="auto">
            <a:xfrm>
              <a:off x="376890" y="3204032"/>
              <a:ext cx="4078997" cy="2587168"/>
              <a:chOff x="458" y="1834"/>
              <a:chExt cx="3259" cy="2081"/>
            </a:xfrm>
          </p:grpSpPr>
          <p:grpSp>
            <p:nvGrpSpPr>
              <p:cNvPr id="38944" name="Group 7"/>
              <p:cNvGrpSpPr>
                <a:grpSpLocks/>
              </p:cNvGrpSpPr>
              <p:nvPr/>
            </p:nvGrpSpPr>
            <p:grpSpPr bwMode="auto">
              <a:xfrm>
                <a:off x="458" y="1834"/>
                <a:ext cx="3259" cy="2081"/>
                <a:chOff x="458" y="1834"/>
                <a:chExt cx="3259" cy="2081"/>
              </a:xfrm>
            </p:grpSpPr>
            <p:sp>
              <p:nvSpPr>
                <p:cNvPr id="38946" name="AutoShape 8"/>
                <p:cNvSpPr>
                  <a:spLocks noChangeArrowheads="1"/>
                </p:cNvSpPr>
                <p:nvPr/>
              </p:nvSpPr>
              <p:spPr bwMode="auto">
                <a:xfrm>
                  <a:off x="2289" y="3394"/>
                  <a:ext cx="816" cy="514"/>
                </a:xfrm>
                <a:prstGeom prst="hexagon">
                  <a:avLst>
                    <a:gd name="adj" fmla="val 39681"/>
                    <a:gd name="vf" fmla="val 115470"/>
                  </a:avLst>
                </a:prstGeom>
                <a:solidFill>
                  <a:srgbClr val="00867A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38947" name="AutoShape 9"/>
                <p:cNvSpPr>
                  <a:spLocks noChangeArrowheads="1"/>
                </p:cNvSpPr>
                <p:nvPr/>
              </p:nvSpPr>
              <p:spPr bwMode="auto">
                <a:xfrm>
                  <a:off x="2291" y="2874"/>
                  <a:ext cx="815" cy="515"/>
                </a:xfrm>
                <a:prstGeom prst="hexagon">
                  <a:avLst>
                    <a:gd name="adj" fmla="val 39556"/>
                    <a:gd name="vf" fmla="val 115470"/>
                  </a:avLst>
                </a:prstGeom>
                <a:solidFill>
                  <a:srgbClr val="330099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38948" name="AutoShape 10"/>
                <p:cNvSpPr>
                  <a:spLocks noChangeArrowheads="1"/>
                </p:cNvSpPr>
                <p:nvPr/>
              </p:nvSpPr>
              <p:spPr bwMode="auto">
                <a:xfrm>
                  <a:off x="1065" y="2352"/>
                  <a:ext cx="815" cy="515"/>
                </a:xfrm>
                <a:prstGeom prst="hexagon">
                  <a:avLst>
                    <a:gd name="adj" fmla="val 39556"/>
                    <a:gd name="vf" fmla="val 115470"/>
                  </a:avLst>
                </a:prstGeom>
                <a:solidFill>
                  <a:schemeClr val="accent1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38949" name="AutoShape 11"/>
                <p:cNvSpPr>
                  <a:spLocks noChangeArrowheads="1"/>
                </p:cNvSpPr>
                <p:nvPr/>
              </p:nvSpPr>
              <p:spPr bwMode="auto">
                <a:xfrm>
                  <a:off x="459" y="3139"/>
                  <a:ext cx="814" cy="514"/>
                </a:xfrm>
                <a:prstGeom prst="hexagon">
                  <a:avLst>
                    <a:gd name="adj" fmla="val 39584"/>
                    <a:gd name="vf" fmla="val 115470"/>
                  </a:avLst>
                </a:prstGeom>
                <a:solidFill>
                  <a:schemeClr val="accent1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38950" name="AutoShape 12"/>
                <p:cNvSpPr>
                  <a:spLocks noChangeArrowheads="1"/>
                </p:cNvSpPr>
                <p:nvPr/>
              </p:nvSpPr>
              <p:spPr bwMode="auto">
                <a:xfrm>
                  <a:off x="460" y="2613"/>
                  <a:ext cx="814" cy="514"/>
                </a:xfrm>
                <a:prstGeom prst="hexagon">
                  <a:avLst>
                    <a:gd name="adj" fmla="val 39584"/>
                    <a:gd name="vf" fmla="val 115470"/>
                  </a:avLst>
                </a:prstGeom>
                <a:solidFill>
                  <a:srgbClr val="00867A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38951" name="AutoShape 13"/>
                <p:cNvSpPr>
                  <a:spLocks noChangeArrowheads="1"/>
                </p:cNvSpPr>
                <p:nvPr/>
              </p:nvSpPr>
              <p:spPr bwMode="auto">
                <a:xfrm>
                  <a:off x="458" y="2095"/>
                  <a:ext cx="814" cy="513"/>
                </a:xfrm>
                <a:prstGeom prst="hexagon">
                  <a:avLst>
                    <a:gd name="adj" fmla="val 39661"/>
                    <a:gd name="vf" fmla="val 115470"/>
                  </a:avLst>
                </a:prstGeom>
                <a:solidFill>
                  <a:srgbClr val="330099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38952" name="Oval 14"/>
                <p:cNvSpPr>
                  <a:spLocks noChangeArrowheads="1"/>
                </p:cNvSpPr>
                <p:nvPr/>
              </p:nvSpPr>
              <p:spPr bwMode="auto">
                <a:xfrm>
                  <a:off x="850" y="2334"/>
                  <a:ext cx="29" cy="34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38953" name="Oval 15"/>
                <p:cNvSpPr>
                  <a:spLocks noChangeArrowheads="1"/>
                </p:cNvSpPr>
                <p:nvPr/>
              </p:nvSpPr>
              <p:spPr bwMode="auto">
                <a:xfrm>
                  <a:off x="853" y="2853"/>
                  <a:ext cx="27" cy="34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38954" name="Oval 16"/>
                <p:cNvSpPr>
                  <a:spLocks noChangeArrowheads="1"/>
                </p:cNvSpPr>
                <p:nvPr/>
              </p:nvSpPr>
              <p:spPr bwMode="auto">
                <a:xfrm>
                  <a:off x="851" y="3378"/>
                  <a:ext cx="28" cy="34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38955" name="Oval 17"/>
                <p:cNvSpPr>
                  <a:spLocks noChangeArrowheads="1"/>
                </p:cNvSpPr>
                <p:nvPr/>
              </p:nvSpPr>
              <p:spPr bwMode="auto">
                <a:xfrm>
                  <a:off x="1459" y="2592"/>
                  <a:ext cx="29" cy="33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38956" name="AutoShape 18"/>
                <p:cNvSpPr>
                  <a:spLocks noChangeArrowheads="1"/>
                </p:cNvSpPr>
                <p:nvPr/>
              </p:nvSpPr>
              <p:spPr bwMode="auto">
                <a:xfrm>
                  <a:off x="1071" y="1834"/>
                  <a:ext cx="815" cy="516"/>
                </a:xfrm>
                <a:prstGeom prst="hexagon">
                  <a:avLst>
                    <a:gd name="adj" fmla="val 39479"/>
                    <a:gd name="vf" fmla="val 115470"/>
                  </a:avLst>
                </a:prstGeom>
                <a:solidFill>
                  <a:srgbClr val="00867A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38957" name="AutoShape 19"/>
                <p:cNvSpPr>
                  <a:spLocks noChangeArrowheads="1"/>
                </p:cNvSpPr>
                <p:nvPr/>
              </p:nvSpPr>
              <p:spPr bwMode="auto">
                <a:xfrm>
                  <a:off x="1683" y="2097"/>
                  <a:ext cx="815" cy="514"/>
                </a:xfrm>
                <a:prstGeom prst="hexagon">
                  <a:avLst>
                    <a:gd name="adj" fmla="val 39633"/>
                    <a:gd name="vf" fmla="val 115470"/>
                  </a:avLst>
                </a:prstGeom>
                <a:solidFill>
                  <a:srgbClr val="330099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38958" name="AutoShape 20"/>
                <p:cNvSpPr>
                  <a:spLocks noChangeArrowheads="1"/>
                </p:cNvSpPr>
                <p:nvPr/>
              </p:nvSpPr>
              <p:spPr bwMode="auto">
                <a:xfrm>
                  <a:off x="2292" y="1834"/>
                  <a:ext cx="815" cy="516"/>
                </a:xfrm>
                <a:prstGeom prst="hexagon">
                  <a:avLst>
                    <a:gd name="adj" fmla="val 39479"/>
                    <a:gd name="vf" fmla="val 115470"/>
                  </a:avLst>
                </a:prstGeom>
                <a:solidFill>
                  <a:srgbClr val="00867A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38959" name="Oval 21"/>
                <p:cNvSpPr>
                  <a:spLocks noChangeArrowheads="1"/>
                </p:cNvSpPr>
                <p:nvPr/>
              </p:nvSpPr>
              <p:spPr bwMode="auto">
                <a:xfrm>
                  <a:off x="2685" y="2074"/>
                  <a:ext cx="27" cy="33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38960" name="Oval 22"/>
                <p:cNvSpPr>
                  <a:spLocks noChangeArrowheads="1"/>
                </p:cNvSpPr>
                <p:nvPr/>
              </p:nvSpPr>
              <p:spPr bwMode="auto">
                <a:xfrm>
                  <a:off x="1464" y="2074"/>
                  <a:ext cx="28" cy="33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38961" name="Oval 23"/>
                <p:cNvSpPr>
                  <a:spLocks noChangeArrowheads="1"/>
                </p:cNvSpPr>
                <p:nvPr/>
              </p:nvSpPr>
              <p:spPr bwMode="auto">
                <a:xfrm>
                  <a:off x="2077" y="2337"/>
                  <a:ext cx="27" cy="34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38962" name="AutoShape 24"/>
                <p:cNvSpPr>
                  <a:spLocks noChangeArrowheads="1"/>
                </p:cNvSpPr>
                <p:nvPr/>
              </p:nvSpPr>
              <p:spPr bwMode="auto">
                <a:xfrm>
                  <a:off x="1069" y="2881"/>
                  <a:ext cx="815" cy="513"/>
                </a:xfrm>
                <a:prstGeom prst="hexagon">
                  <a:avLst>
                    <a:gd name="adj" fmla="val 39710"/>
                    <a:gd name="vf" fmla="val 115470"/>
                  </a:avLst>
                </a:prstGeom>
                <a:solidFill>
                  <a:srgbClr val="330099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38963" name="AutoShape 25"/>
                <p:cNvSpPr>
                  <a:spLocks noChangeArrowheads="1"/>
                </p:cNvSpPr>
                <p:nvPr/>
              </p:nvSpPr>
              <p:spPr bwMode="auto">
                <a:xfrm>
                  <a:off x="1683" y="3136"/>
                  <a:ext cx="815" cy="515"/>
                </a:xfrm>
                <a:prstGeom prst="hexagon">
                  <a:avLst>
                    <a:gd name="adj" fmla="val 39556"/>
                    <a:gd name="vf" fmla="val 115470"/>
                  </a:avLst>
                </a:prstGeom>
                <a:solidFill>
                  <a:schemeClr val="accent1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38964" name="Oval 26"/>
                <p:cNvSpPr>
                  <a:spLocks noChangeArrowheads="1"/>
                </p:cNvSpPr>
                <p:nvPr/>
              </p:nvSpPr>
              <p:spPr bwMode="auto">
                <a:xfrm>
                  <a:off x="1462" y="3120"/>
                  <a:ext cx="28" cy="34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38965" name="Oval 27"/>
                <p:cNvSpPr>
                  <a:spLocks noChangeArrowheads="1"/>
                </p:cNvSpPr>
                <p:nvPr/>
              </p:nvSpPr>
              <p:spPr bwMode="auto">
                <a:xfrm>
                  <a:off x="2684" y="3114"/>
                  <a:ext cx="28" cy="34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38966" name="AutoShape 28"/>
                <p:cNvSpPr>
                  <a:spLocks noChangeArrowheads="1"/>
                </p:cNvSpPr>
                <p:nvPr/>
              </p:nvSpPr>
              <p:spPr bwMode="auto">
                <a:xfrm>
                  <a:off x="1069" y="3399"/>
                  <a:ext cx="815" cy="516"/>
                </a:xfrm>
                <a:prstGeom prst="hexagon">
                  <a:avLst>
                    <a:gd name="adj" fmla="val 39479"/>
                    <a:gd name="vf" fmla="val 115470"/>
                  </a:avLst>
                </a:prstGeom>
                <a:solidFill>
                  <a:srgbClr val="00867A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38967" name="Oval 29"/>
                <p:cNvSpPr>
                  <a:spLocks noChangeArrowheads="1"/>
                </p:cNvSpPr>
                <p:nvPr/>
              </p:nvSpPr>
              <p:spPr bwMode="auto">
                <a:xfrm>
                  <a:off x="1462" y="3641"/>
                  <a:ext cx="28" cy="33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38968" name="Oval 30"/>
                <p:cNvSpPr>
                  <a:spLocks noChangeArrowheads="1"/>
                </p:cNvSpPr>
                <p:nvPr/>
              </p:nvSpPr>
              <p:spPr bwMode="auto">
                <a:xfrm>
                  <a:off x="2077" y="3376"/>
                  <a:ext cx="27" cy="34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38969" name="Oval 31"/>
                <p:cNvSpPr>
                  <a:spLocks noChangeArrowheads="1"/>
                </p:cNvSpPr>
                <p:nvPr/>
              </p:nvSpPr>
              <p:spPr bwMode="auto">
                <a:xfrm>
                  <a:off x="2682" y="3634"/>
                  <a:ext cx="28" cy="34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38970" name="AutoShape 32"/>
                <p:cNvSpPr>
                  <a:spLocks noChangeArrowheads="1"/>
                </p:cNvSpPr>
                <p:nvPr/>
              </p:nvSpPr>
              <p:spPr bwMode="auto">
                <a:xfrm>
                  <a:off x="1680" y="2613"/>
                  <a:ext cx="814" cy="515"/>
                </a:xfrm>
                <a:prstGeom prst="hexagon">
                  <a:avLst>
                    <a:gd name="adj" fmla="val 39507"/>
                    <a:gd name="vf" fmla="val 115470"/>
                  </a:avLst>
                </a:prstGeom>
                <a:solidFill>
                  <a:srgbClr val="00867A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38971" name="AutoShape 33"/>
                <p:cNvSpPr>
                  <a:spLocks noChangeArrowheads="1"/>
                </p:cNvSpPr>
                <p:nvPr/>
              </p:nvSpPr>
              <p:spPr bwMode="auto">
                <a:xfrm>
                  <a:off x="2292" y="2353"/>
                  <a:ext cx="815" cy="514"/>
                </a:xfrm>
                <a:prstGeom prst="hexagon">
                  <a:avLst>
                    <a:gd name="adj" fmla="val 39633"/>
                    <a:gd name="vf" fmla="val 115470"/>
                  </a:avLst>
                </a:prstGeom>
                <a:solidFill>
                  <a:schemeClr val="accent1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38972" name="Oval 34"/>
                <p:cNvSpPr>
                  <a:spLocks noChangeArrowheads="1"/>
                </p:cNvSpPr>
                <p:nvPr/>
              </p:nvSpPr>
              <p:spPr bwMode="auto">
                <a:xfrm>
                  <a:off x="2073" y="2854"/>
                  <a:ext cx="28" cy="34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38973" name="Oval 35"/>
                <p:cNvSpPr>
                  <a:spLocks noChangeArrowheads="1"/>
                </p:cNvSpPr>
                <p:nvPr/>
              </p:nvSpPr>
              <p:spPr bwMode="auto">
                <a:xfrm>
                  <a:off x="2685" y="2593"/>
                  <a:ext cx="27" cy="33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38974" name="AutoShape 36"/>
                <p:cNvSpPr>
                  <a:spLocks noChangeArrowheads="1"/>
                </p:cNvSpPr>
                <p:nvPr/>
              </p:nvSpPr>
              <p:spPr bwMode="auto">
                <a:xfrm>
                  <a:off x="2902" y="3137"/>
                  <a:ext cx="815" cy="514"/>
                </a:xfrm>
                <a:prstGeom prst="hexagon">
                  <a:avLst>
                    <a:gd name="adj" fmla="val 39633"/>
                    <a:gd name="vf" fmla="val 115470"/>
                  </a:avLst>
                </a:prstGeom>
                <a:solidFill>
                  <a:schemeClr val="accent1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38975" name="AutoShape 37"/>
                <p:cNvSpPr>
                  <a:spLocks noChangeArrowheads="1"/>
                </p:cNvSpPr>
                <p:nvPr/>
              </p:nvSpPr>
              <p:spPr bwMode="auto">
                <a:xfrm>
                  <a:off x="2899" y="2618"/>
                  <a:ext cx="815" cy="515"/>
                </a:xfrm>
                <a:prstGeom prst="hexagon">
                  <a:avLst>
                    <a:gd name="adj" fmla="val 39556"/>
                    <a:gd name="vf" fmla="val 115470"/>
                  </a:avLst>
                </a:prstGeom>
                <a:solidFill>
                  <a:srgbClr val="00867A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38976" name="AutoShape 38"/>
                <p:cNvSpPr>
                  <a:spLocks noChangeArrowheads="1"/>
                </p:cNvSpPr>
                <p:nvPr/>
              </p:nvSpPr>
              <p:spPr bwMode="auto">
                <a:xfrm>
                  <a:off x="2900" y="2097"/>
                  <a:ext cx="815" cy="514"/>
                </a:xfrm>
                <a:prstGeom prst="hexagon">
                  <a:avLst>
                    <a:gd name="adj" fmla="val 39633"/>
                    <a:gd name="vf" fmla="val 115470"/>
                  </a:avLst>
                </a:prstGeom>
                <a:solidFill>
                  <a:srgbClr val="330099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38977" name="Oval 39"/>
                <p:cNvSpPr>
                  <a:spLocks noChangeArrowheads="1"/>
                </p:cNvSpPr>
                <p:nvPr/>
              </p:nvSpPr>
              <p:spPr bwMode="auto">
                <a:xfrm>
                  <a:off x="3293" y="2858"/>
                  <a:ext cx="28" cy="34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38978" name="Oval 40"/>
                <p:cNvSpPr>
                  <a:spLocks noChangeArrowheads="1"/>
                </p:cNvSpPr>
                <p:nvPr/>
              </p:nvSpPr>
              <p:spPr bwMode="auto">
                <a:xfrm>
                  <a:off x="3294" y="2337"/>
                  <a:ext cx="28" cy="34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38979" name="Oval 41"/>
                <p:cNvSpPr>
                  <a:spLocks noChangeArrowheads="1"/>
                </p:cNvSpPr>
                <p:nvPr/>
              </p:nvSpPr>
              <p:spPr bwMode="auto">
                <a:xfrm>
                  <a:off x="3295" y="3377"/>
                  <a:ext cx="28" cy="34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38980" name="Rectangle 42"/>
                <p:cNvSpPr>
                  <a:spLocks noChangeArrowheads="1"/>
                </p:cNvSpPr>
                <p:nvPr/>
              </p:nvSpPr>
              <p:spPr bwMode="auto">
                <a:xfrm>
                  <a:off x="1264" y="2443"/>
                  <a:ext cx="318" cy="2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>
                      <a:latin typeface="Arial Black" pitchFamily="34" charset="0"/>
                    </a:rPr>
                    <a:t>BS</a:t>
                  </a:r>
                </a:p>
              </p:txBody>
            </p:sp>
            <p:sp>
              <p:nvSpPr>
                <p:cNvPr id="38981" name="Line 43"/>
                <p:cNvSpPr>
                  <a:spLocks noChangeShapeType="1"/>
                </p:cNvSpPr>
                <p:nvPr/>
              </p:nvSpPr>
              <p:spPr bwMode="auto">
                <a:xfrm>
                  <a:off x="1603" y="2728"/>
                  <a:ext cx="0" cy="7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82" name="Line 44"/>
                <p:cNvSpPr>
                  <a:spLocks noChangeShapeType="1"/>
                </p:cNvSpPr>
                <p:nvPr/>
              </p:nvSpPr>
              <p:spPr bwMode="auto">
                <a:xfrm>
                  <a:off x="2248" y="2642"/>
                  <a:ext cx="0" cy="7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83" name="Freeform 46"/>
                <p:cNvSpPr>
                  <a:spLocks/>
                </p:cNvSpPr>
                <p:nvPr/>
              </p:nvSpPr>
              <p:spPr bwMode="auto">
                <a:xfrm>
                  <a:off x="1467" y="2646"/>
                  <a:ext cx="132" cy="64"/>
                </a:xfrm>
                <a:custGeom>
                  <a:avLst/>
                  <a:gdLst>
                    <a:gd name="T0" fmla="*/ 0 w 132"/>
                    <a:gd name="T1" fmla="*/ 0 h 64"/>
                    <a:gd name="T2" fmla="*/ 6 w 132"/>
                    <a:gd name="T3" fmla="*/ 0 h 64"/>
                    <a:gd name="T4" fmla="*/ 12 w 132"/>
                    <a:gd name="T5" fmla="*/ 2 h 64"/>
                    <a:gd name="T6" fmla="*/ 17 w 132"/>
                    <a:gd name="T7" fmla="*/ 2 h 64"/>
                    <a:gd name="T8" fmla="*/ 17 w 132"/>
                    <a:gd name="T9" fmla="*/ 10 h 64"/>
                    <a:gd name="T10" fmla="*/ 22 w 132"/>
                    <a:gd name="T11" fmla="*/ 7 h 64"/>
                    <a:gd name="T12" fmla="*/ 27 w 132"/>
                    <a:gd name="T13" fmla="*/ 5 h 64"/>
                    <a:gd name="T14" fmla="*/ 31 w 132"/>
                    <a:gd name="T15" fmla="*/ 13 h 64"/>
                    <a:gd name="T16" fmla="*/ 33 w 132"/>
                    <a:gd name="T17" fmla="*/ 21 h 64"/>
                    <a:gd name="T18" fmla="*/ 38 w 132"/>
                    <a:gd name="T19" fmla="*/ 23 h 64"/>
                    <a:gd name="T20" fmla="*/ 43 w 132"/>
                    <a:gd name="T21" fmla="*/ 21 h 64"/>
                    <a:gd name="T22" fmla="*/ 45 w 132"/>
                    <a:gd name="T23" fmla="*/ 28 h 64"/>
                    <a:gd name="T24" fmla="*/ 50 w 132"/>
                    <a:gd name="T25" fmla="*/ 26 h 64"/>
                    <a:gd name="T26" fmla="*/ 61 w 132"/>
                    <a:gd name="T27" fmla="*/ 21 h 64"/>
                    <a:gd name="T28" fmla="*/ 64 w 132"/>
                    <a:gd name="T29" fmla="*/ 28 h 64"/>
                    <a:gd name="T30" fmla="*/ 66 w 132"/>
                    <a:gd name="T31" fmla="*/ 36 h 64"/>
                    <a:gd name="T32" fmla="*/ 73 w 132"/>
                    <a:gd name="T33" fmla="*/ 34 h 64"/>
                    <a:gd name="T34" fmla="*/ 78 w 132"/>
                    <a:gd name="T35" fmla="*/ 31 h 64"/>
                    <a:gd name="T36" fmla="*/ 82 w 132"/>
                    <a:gd name="T37" fmla="*/ 39 h 64"/>
                    <a:gd name="T38" fmla="*/ 89 w 132"/>
                    <a:gd name="T39" fmla="*/ 44 h 64"/>
                    <a:gd name="T40" fmla="*/ 99 w 132"/>
                    <a:gd name="T41" fmla="*/ 42 h 64"/>
                    <a:gd name="T42" fmla="*/ 103 w 132"/>
                    <a:gd name="T43" fmla="*/ 49 h 64"/>
                    <a:gd name="T44" fmla="*/ 110 w 132"/>
                    <a:gd name="T45" fmla="*/ 55 h 64"/>
                    <a:gd name="T46" fmla="*/ 117 w 132"/>
                    <a:gd name="T47" fmla="*/ 55 h 64"/>
                    <a:gd name="T48" fmla="*/ 131 w 132"/>
                    <a:gd name="T49" fmla="*/ 63 h 6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32"/>
                    <a:gd name="T76" fmla="*/ 0 h 64"/>
                    <a:gd name="T77" fmla="*/ 132 w 132"/>
                    <a:gd name="T78" fmla="*/ 64 h 6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32" h="64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2"/>
                      </a:lnTo>
                      <a:lnTo>
                        <a:pt x="17" y="2"/>
                      </a:lnTo>
                      <a:lnTo>
                        <a:pt x="17" y="10"/>
                      </a:lnTo>
                      <a:lnTo>
                        <a:pt x="22" y="7"/>
                      </a:lnTo>
                      <a:lnTo>
                        <a:pt x="27" y="5"/>
                      </a:lnTo>
                      <a:lnTo>
                        <a:pt x="31" y="13"/>
                      </a:lnTo>
                      <a:lnTo>
                        <a:pt x="33" y="21"/>
                      </a:lnTo>
                      <a:lnTo>
                        <a:pt x="38" y="23"/>
                      </a:lnTo>
                      <a:lnTo>
                        <a:pt x="43" y="21"/>
                      </a:lnTo>
                      <a:lnTo>
                        <a:pt x="45" y="28"/>
                      </a:lnTo>
                      <a:lnTo>
                        <a:pt x="50" y="26"/>
                      </a:lnTo>
                      <a:lnTo>
                        <a:pt x="61" y="21"/>
                      </a:lnTo>
                      <a:lnTo>
                        <a:pt x="64" y="28"/>
                      </a:lnTo>
                      <a:lnTo>
                        <a:pt x="66" y="36"/>
                      </a:lnTo>
                      <a:lnTo>
                        <a:pt x="73" y="34"/>
                      </a:lnTo>
                      <a:lnTo>
                        <a:pt x="78" y="31"/>
                      </a:lnTo>
                      <a:lnTo>
                        <a:pt x="82" y="39"/>
                      </a:lnTo>
                      <a:lnTo>
                        <a:pt x="89" y="44"/>
                      </a:lnTo>
                      <a:lnTo>
                        <a:pt x="99" y="42"/>
                      </a:lnTo>
                      <a:lnTo>
                        <a:pt x="103" y="49"/>
                      </a:lnTo>
                      <a:lnTo>
                        <a:pt x="110" y="55"/>
                      </a:lnTo>
                      <a:lnTo>
                        <a:pt x="117" y="55"/>
                      </a:lnTo>
                      <a:lnTo>
                        <a:pt x="131" y="6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84" name="Freeform 47"/>
                <p:cNvSpPr>
                  <a:spLocks/>
                </p:cNvSpPr>
                <p:nvPr/>
              </p:nvSpPr>
              <p:spPr bwMode="auto">
                <a:xfrm>
                  <a:off x="2103" y="2896"/>
                  <a:ext cx="160" cy="82"/>
                </a:xfrm>
                <a:custGeom>
                  <a:avLst/>
                  <a:gdLst>
                    <a:gd name="T0" fmla="*/ 0 w 160"/>
                    <a:gd name="T1" fmla="*/ 0 h 82"/>
                    <a:gd name="T2" fmla="*/ 8 w 160"/>
                    <a:gd name="T3" fmla="*/ 1 h 82"/>
                    <a:gd name="T4" fmla="*/ 15 w 160"/>
                    <a:gd name="T5" fmla="*/ 4 h 82"/>
                    <a:gd name="T6" fmla="*/ 22 w 160"/>
                    <a:gd name="T7" fmla="*/ 5 h 82"/>
                    <a:gd name="T8" fmla="*/ 21 w 160"/>
                    <a:gd name="T9" fmla="*/ 12 h 82"/>
                    <a:gd name="T10" fmla="*/ 28 w 160"/>
                    <a:gd name="T11" fmla="*/ 11 h 82"/>
                    <a:gd name="T12" fmla="*/ 35 w 160"/>
                    <a:gd name="T13" fmla="*/ 9 h 82"/>
                    <a:gd name="T14" fmla="*/ 38 w 160"/>
                    <a:gd name="T15" fmla="*/ 17 h 82"/>
                    <a:gd name="T16" fmla="*/ 39 w 160"/>
                    <a:gd name="T17" fmla="*/ 25 h 82"/>
                    <a:gd name="T18" fmla="*/ 46 w 160"/>
                    <a:gd name="T19" fmla="*/ 28 h 82"/>
                    <a:gd name="T20" fmla="*/ 52 w 160"/>
                    <a:gd name="T21" fmla="*/ 27 h 82"/>
                    <a:gd name="T22" fmla="*/ 54 w 160"/>
                    <a:gd name="T23" fmla="*/ 34 h 82"/>
                    <a:gd name="T24" fmla="*/ 61 w 160"/>
                    <a:gd name="T25" fmla="*/ 33 h 82"/>
                    <a:gd name="T26" fmla="*/ 75 w 160"/>
                    <a:gd name="T27" fmla="*/ 30 h 82"/>
                    <a:gd name="T28" fmla="*/ 78 w 160"/>
                    <a:gd name="T29" fmla="*/ 38 h 82"/>
                    <a:gd name="T30" fmla="*/ 79 w 160"/>
                    <a:gd name="T31" fmla="*/ 45 h 82"/>
                    <a:gd name="T32" fmla="*/ 89 w 160"/>
                    <a:gd name="T33" fmla="*/ 44 h 82"/>
                    <a:gd name="T34" fmla="*/ 96 w 160"/>
                    <a:gd name="T35" fmla="*/ 42 h 82"/>
                    <a:gd name="T36" fmla="*/ 99 w 160"/>
                    <a:gd name="T37" fmla="*/ 50 h 82"/>
                    <a:gd name="T38" fmla="*/ 107 w 160"/>
                    <a:gd name="T39" fmla="*/ 56 h 82"/>
                    <a:gd name="T40" fmla="*/ 121 w 160"/>
                    <a:gd name="T41" fmla="*/ 55 h 82"/>
                    <a:gd name="T42" fmla="*/ 124 w 160"/>
                    <a:gd name="T43" fmla="*/ 64 h 82"/>
                    <a:gd name="T44" fmla="*/ 133 w 160"/>
                    <a:gd name="T45" fmla="*/ 69 h 82"/>
                    <a:gd name="T46" fmla="*/ 141 w 160"/>
                    <a:gd name="T47" fmla="*/ 71 h 82"/>
                    <a:gd name="T48" fmla="*/ 159 w 160"/>
                    <a:gd name="T49" fmla="*/ 81 h 8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60"/>
                    <a:gd name="T76" fmla="*/ 0 h 82"/>
                    <a:gd name="T77" fmla="*/ 160 w 160"/>
                    <a:gd name="T78" fmla="*/ 82 h 8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60" h="82">
                      <a:moveTo>
                        <a:pt x="0" y="0"/>
                      </a:moveTo>
                      <a:lnTo>
                        <a:pt x="8" y="1"/>
                      </a:lnTo>
                      <a:lnTo>
                        <a:pt x="15" y="4"/>
                      </a:lnTo>
                      <a:lnTo>
                        <a:pt x="22" y="5"/>
                      </a:lnTo>
                      <a:lnTo>
                        <a:pt x="21" y="12"/>
                      </a:lnTo>
                      <a:lnTo>
                        <a:pt x="28" y="11"/>
                      </a:lnTo>
                      <a:lnTo>
                        <a:pt x="35" y="9"/>
                      </a:lnTo>
                      <a:lnTo>
                        <a:pt x="38" y="17"/>
                      </a:lnTo>
                      <a:lnTo>
                        <a:pt x="39" y="25"/>
                      </a:lnTo>
                      <a:lnTo>
                        <a:pt x="46" y="28"/>
                      </a:lnTo>
                      <a:lnTo>
                        <a:pt x="52" y="27"/>
                      </a:lnTo>
                      <a:lnTo>
                        <a:pt x="54" y="34"/>
                      </a:lnTo>
                      <a:lnTo>
                        <a:pt x="61" y="33"/>
                      </a:lnTo>
                      <a:lnTo>
                        <a:pt x="75" y="30"/>
                      </a:lnTo>
                      <a:lnTo>
                        <a:pt x="78" y="38"/>
                      </a:lnTo>
                      <a:lnTo>
                        <a:pt x="79" y="45"/>
                      </a:lnTo>
                      <a:lnTo>
                        <a:pt x="89" y="44"/>
                      </a:lnTo>
                      <a:lnTo>
                        <a:pt x="96" y="42"/>
                      </a:lnTo>
                      <a:lnTo>
                        <a:pt x="99" y="50"/>
                      </a:lnTo>
                      <a:lnTo>
                        <a:pt x="107" y="56"/>
                      </a:lnTo>
                      <a:lnTo>
                        <a:pt x="121" y="55"/>
                      </a:lnTo>
                      <a:lnTo>
                        <a:pt x="124" y="64"/>
                      </a:lnTo>
                      <a:lnTo>
                        <a:pt x="133" y="69"/>
                      </a:lnTo>
                      <a:lnTo>
                        <a:pt x="141" y="71"/>
                      </a:lnTo>
                      <a:lnTo>
                        <a:pt x="159" y="8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85" name="Freeform 48"/>
                <p:cNvSpPr>
                  <a:spLocks/>
                </p:cNvSpPr>
                <p:nvPr/>
              </p:nvSpPr>
              <p:spPr bwMode="auto">
                <a:xfrm>
                  <a:off x="2111" y="2659"/>
                  <a:ext cx="142" cy="191"/>
                </a:xfrm>
                <a:custGeom>
                  <a:avLst/>
                  <a:gdLst>
                    <a:gd name="T0" fmla="*/ 136 w 142"/>
                    <a:gd name="T1" fmla="*/ 0 h 191"/>
                    <a:gd name="T2" fmla="*/ 141 w 142"/>
                    <a:gd name="T3" fmla="*/ 18 h 191"/>
                    <a:gd name="T4" fmla="*/ 136 w 142"/>
                    <a:gd name="T5" fmla="*/ 31 h 191"/>
                    <a:gd name="T6" fmla="*/ 116 w 142"/>
                    <a:gd name="T7" fmla="*/ 31 h 191"/>
                    <a:gd name="T8" fmla="*/ 102 w 142"/>
                    <a:gd name="T9" fmla="*/ 31 h 191"/>
                    <a:gd name="T10" fmla="*/ 102 w 142"/>
                    <a:gd name="T11" fmla="*/ 45 h 191"/>
                    <a:gd name="T12" fmla="*/ 106 w 142"/>
                    <a:gd name="T13" fmla="*/ 58 h 191"/>
                    <a:gd name="T14" fmla="*/ 92 w 142"/>
                    <a:gd name="T15" fmla="*/ 63 h 191"/>
                    <a:gd name="T16" fmla="*/ 92 w 142"/>
                    <a:gd name="T17" fmla="*/ 76 h 191"/>
                    <a:gd name="T18" fmla="*/ 82 w 142"/>
                    <a:gd name="T19" fmla="*/ 113 h 191"/>
                    <a:gd name="T20" fmla="*/ 68 w 142"/>
                    <a:gd name="T21" fmla="*/ 117 h 191"/>
                    <a:gd name="T22" fmla="*/ 63 w 142"/>
                    <a:gd name="T23" fmla="*/ 131 h 191"/>
                    <a:gd name="T24" fmla="*/ 48 w 142"/>
                    <a:gd name="T25" fmla="*/ 135 h 191"/>
                    <a:gd name="T26" fmla="*/ 48 w 142"/>
                    <a:gd name="T27" fmla="*/ 149 h 191"/>
                    <a:gd name="T28" fmla="*/ 34 w 142"/>
                    <a:gd name="T29" fmla="*/ 149 h 191"/>
                    <a:gd name="T30" fmla="*/ 29 w 142"/>
                    <a:gd name="T31" fmla="*/ 162 h 191"/>
                    <a:gd name="T32" fmla="*/ 19 w 142"/>
                    <a:gd name="T33" fmla="*/ 180 h 191"/>
                    <a:gd name="T34" fmla="*/ 4 w 142"/>
                    <a:gd name="T35" fmla="*/ 185 h 191"/>
                    <a:gd name="T36" fmla="*/ 0 w 142"/>
                    <a:gd name="T37" fmla="*/ 190 h 19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42"/>
                    <a:gd name="T58" fmla="*/ 0 h 191"/>
                    <a:gd name="T59" fmla="*/ 142 w 142"/>
                    <a:gd name="T60" fmla="*/ 191 h 19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42" h="191">
                      <a:moveTo>
                        <a:pt x="136" y="0"/>
                      </a:moveTo>
                      <a:lnTo>
                        <a:pt x="141" y="18"/>
                      </a:lnTo>
                      <a:lnTo>
                        <a:pt x="136" y="31"/>
                      </a:lnTo>
                      <a:lnTo>
                        <a:pt x="116" y="31"/>
                      </a:lnTo>
                      <a:lnTo>
                        <a:pt x="102" y="31"/>
                      </a:lnTo>
                      <a:lnTo>
                        <a:pt x="102" y="45"/>
                      </a:lnTo>
                      <a:lnTo>
                        <a:pt x="106" y="58"/>
                      </a:lnTo>
                      <a:lnTo>
                        <a:pt x="92" y="63"/>
                      </a:lnTo>
                      <a:lnTo>
                        <a:pt x="92" y="76"/>
                      </a:lnTo>
                      <a:lnTo>
                        <a:pt x="82" y="113"/>
                      </a:lnTo>
                      <a:lnTo>
                        <a:pt x="68" y="117"/>
                      </a:lnTo>
                      <a:lnTo>
                        <a:pt x="63" y="131"/>
                      </a:lnTo>
                      <a:lnTo>
                        <a:pt x="48" y="135"/>
                      </a:lnTo>
                      <a:lnTo>
                        <a:pt x="48" y="149"/>
                      </a:lnTo>
                      <a:lnTo>
                        <a:pt x="34" y="149"/>
                      </a:lnTo>
                      <a:lnTo>
                        <a:pt x="29" y="162"/>
                      </a:lnTo>
                      <a:lnTo>
                        <a:pt x="19" y="180"/>
                      </a:lnTo>
                      <a:lnTo>
                        <a:pt x="4" y="185"/>
                      </a:lnTo>
                      <a:lnTo>
                        <a:pt x="0" y="19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86" name="Freeform 49"/>
                <p:cNvSpPr>
                  <a:spLocks/>
                </p:cNvSpPr>
                <p:nvPr/>
              </p:nvSpPr>
              <p:spPr bwMode="auto">
                <a:xfrm>
                  <a:off x="3220" y="2899"/>
                  <a:ext cx="59" cy="63"/>
                </a:xfrm>
                <a:custGeom>
                  <a:avLst/>
                  <a:gdLst>
                    <a:gd name="T0" fmla="*/ 58 w 59"/>
                    <a:gd name="T1" fmla="*/ 0 h 63"/>
                    <a:gd name="T2" fmla="*/ 58 w 59"/>
                    <a:gd name="T3" fmla="*/ 17 h 63"/>
                    <a:gd name="T4" fmla="*/ 58 w 59"/>
                    <a:gd name="T5" fmla="*/ 0 h 63"/>
                    <a:gd name="T6" fmla="*/ 38 w 59"/>
                    <a:gd name="T7" fmla="*/ 13 h 63"/>
                    <a:gd name="T8" fmla="*/ 38 w 59"/>
                    <a:gd name="T9" fmla="*/ 26 h 63"/>
                    <a:gd name="T10" fmla="*/ 29 w 59"/>
                    <a:gd name="T11" fmla="*/ 39 h 63"/>
                    <a:gd name="T12" fmla="*/ 29 w 59"/>
                    <a:gd name="T13" fmla="*/ 53 h 63"/>
                    <a:gd name="T14" fmla="*/ 14 w 59"/>
                    <a:gd name="T15" fmla="*/ 44 h 63"/>
                    <a:gd name="T16" fmla="*/ 9 w 59"/>
                    <a:gd name="T17" fmla="*/ 57 h 63"/>
                    <a:gd name="T18" fmla="*/ 0 w 59"/>
                    <a:gd name="T19" fmla="*/ 62 h 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9"/>
                    <a:gd name="T31" fmla="*/ 0 h 63"/>
                    <a:gd name="T32" fmla="*/ 59 w 59"/>
                    <a:gd name="T33" fmla="*/ 63 h 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9" h="63">
                      <a:moveTo>
                        <a:pt x="58" y="0"/>
                      </a:moveTo>
                      <a:lnTo>
                        <a:pt x="58" y="17"/>
                      </a:lnTo>
                      <a:lnTo>
                        <a:pt x="58" y="0"/>
                      </a:lnTo>
                      <a:lnTo>
                        <a:pt x="38" y="13"/>
                      </a:lnTo>
                      <a:lnTo>
                        <a:pt x="38" y="26"/>
                      </a:lnTo>
                      <a:lnTo>
                        <a:pt x="29" y="39"/>
                      </a:lnTo>
                      <a:lnTo>
                        <a:pt x="29" y="53"/>
                      </a:lnTo>
                      <a:lnTo>
                        <a:pt x="14" y="44"/>
                      </a:lnTo>
                      <a:lnTo>
                        <a:pt x="9" y="57"/>
                      </a:lnTo>
                      <a:lnTo>
                        <a:pt x="0" y="6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945" name="Freeform 50"/>
              <p:cNvSpPr>
                <a:spLocks/>
              </p:cNvSpPr>
              <p:nvPr/>
            </p:nvSpPr>
            <p:spPr bwMode="auto">
              <a:xfrm>
                <a:off x="2724" y="2978"/>
                <a:ext cx="476" cy="144"/>
              </a:xfrm>
              <a:custGeom>
                <a:avLst/>
                <a:gdLst>
                  <a:gd name="T0" fmla="*/ 0 w 476"/>
                  <a:gd name="T1" fmla="*/ 143 h 144"/>
                  <a:gd name="T2" fmla="*/ 36 w 476"/>
                  <a:gd name="T3" fmla="*/ 131 h 144"/>
                  <a:gd name="T4" fmla="*/ 64 w 476"/>
                  <a:gd name="T5" fmla="*/ 123 h 144"/>
                  <a:gd name="T6" fmla="*/ 72 w 476"/>
                  <a:gd name="T7" fmla="*/ 123 h 144"/>
                  <a:gd name="T8" fmla="*/ 95 w 476"/>
                  <a:gd name="T9" fmla="*/ 128 h 144"/>
                  <a:gd name="T10" fmla="*/ 114 w 476"/>
                  <a:gd name="T11" fmla="*/ 114 h 144"/>
                  <a:gd name="T12" fmla="*/ 122 w 476"/>
                  <a:gd name="T13" fmla="*/ 112 h 144"/>
                  <a:gd name="T14" fmla="*/ 164 w 476"/>
                  <a:gd name="T15" fmla="*/ 114 h 144"/>
                  <a:gd name="T16" fmla="*/ 187 w 476"/>
                  <a:gd name="T17" fmla="*/ 89 h 144"/>
                  <a:gd name="T18" fmla="*/ 209 w 476"/>
                  <a:gd name="T19" fmla="*/ 84 h 144"/>
                  <a:gd name="T20" fmla="*/ 254 w 476"/>
                  <a:gd name="T21" fmla="*/ 61 h 144"/>
                  <a:gd name="T22" fmla="*/ 285 w 476"/>
                  <a:gd name="T23" fmla="*/ 61 h 144"/>
                  <a:gd name="T24" fmla="*/ 307 w 476"/>
                  <a:gd name="T25" fmla="*/ 42 h 144"/>
                  <a:gd name="T26" fmla="*/ 338 w 476"/>
                  <a:gd name="T27" fmla="*/ 42 h 144"/>
                  <a:gd name="T28" fmla="*/ 357 w 476"/>
                  <a:gd name="T29" fmla="*/ 22 h 144"/>
                  <a:gd name="T30" fmla="*/ 421 w 476"/>
                  <a:gd name="T31" fmla="*/ 22 h 144"/>
                  <a:gd name="T32" fmla="*/ 427 w 476"/>
                  <a:gd name="T33" fmla="*/ 5 h 144"/>
                  <a:gd name="T34" fmla="*/ 452 w 476"/>
                  <a:gd name="T35" fmla="*/ 0 h 144"/>
                  <a:gd name="T36" fmla="*/ 461 w 476"/>
                  <a:gd name="T37" fmla="*/ 2 h 144"/>
                  <a:gd name="T38" fmla="*/ 475 w 476"/>
                  <a:gd name="T39" fmla="*/ 0 h 14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76"/>
                  <a:gd name="T61" fmla="*/ 0 h 144"/>
                  <a:gd name="T62" fmla="*/ 476 w 476"/>
                  <a:gd name="T63" fmla="*/ 144 h 14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76" h="144">
                    <a:moveTo>
                      <a:pt x="0" y="143"/>
                    </a:moveTo>
                    <a:lnTo>
                      <a:pt x="36" y="131"/>
                    </a:lnTo>
                    <a:lnTo>
                      <a:pt x="64" y="123"/>
                    </a:lnTo>
                    <a:lnTo>
                      <a:pt x="72" y="123"/>
                    </a:lnTo>
                    <a:lnTo>
                      <a:pt x="95" y="128"/>
                    </a:lnTo>
                    <a:lnTo>
                      <a:pt x="114" y="114"/>
                    </a:lnTo>
                    <a:lnTo>
                      <a:pt x="122" y="112"/>
                    </a:lnTo>
                    <a:lnTo>
                      <a:pt x="164" y="114"/>
                    </a:lnTo>
                    <a:lnTo>
                      <a:pt x="187" y="89"/>
                    </a:lnTo>
                    <a:lnTo>
                      <a:pt x="209" y="84"/>
                    </a:lnTo>
                    <a:lnTo>
                      <a:pt x="254" y="61"/>
                    </a:lnTo>
                    <a:lnTo>
                      <a:pt x="285" y="61"/>
                    </a:lnTo>
                    <a:lnTo>
                      <a:pt x="307" y="42"/>
                    </a:lnTo>
                    <a:lnTo>
                      <a:pt x="338" y="42"/>
                    </a:lnTo>
                    <a:lnTo>
                      <a:pt x="357" y="22"/>
                    </a:lnTo>
                    <a:lnTo>
                      <a:pt x="421" y="22"/>
                    </a:lnTo>
                    <a:lnTo>
                      <a:pt x="427" y="5"/>
                    </a:lnTo>
                    <a:lnTo>
                      <a:pt x="452" y="0"/>
                    </a:lnTo>
                    <a:lnTo>
                      <a:pt x="461" y="2"/>
                    </a:lnTo>
                    <a:lnTo>
                      <a:pt x="475" y="0"/>
                    </a:lnTo>
                  </a:path>
                </a:pathLst>
              </a:custGeom>
              <a:noFill/>
              <a:ln w="12700" cap="rnd">
                <a:solidFill>
                  <a:srgbClr val="CC99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" name="Content Placeholder 2"/>
            <p:cNvSpPr txBox="1">
              <a:spLocks/>
            </p:cNvSpPr>
            <p:nvPr/>
          </p:nvSpPr>
          <p:spPr bwMode="auto">
            <a:xfrm>
              <a:off x="835370" y="2467429"/>
              <a:ext cx="3287671" cy="719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>
                <a:lnSpc>
                  <a:spcPct val="120000"/>
                </a:lnSpc>
                <a:spcBef>
                  <a:spcPct val="20000"/>
                </a:spcBef>
                <a:buClr>
                  <a:srgbClr val="0000CC"/>
                </a:buClr>
                <a:buSzPct val="75000"/>
                <a:defRPr/>
              </a:pPr>
              <a:r>
                <a:rPr lang="en-US" sz="2800" kern="0" dirty="0">
                  <a:solidFill>
                    <a:srgbClr val="0033CC"/>
                  </a:solidFill>
                  <a:latin typeface="+mn-lt"/>
                </a:rPr>
                <a:t>In licensed bands</a:t>
              </a:r>
            </a:p>
          </p:txBody>
        </p:sp>
      </p:grpSp>
      <p:sp>
        <p:nvSpPr>
          <p:cNvPr id="85" name="Content Placeholder 2"/>
          <p:cNvSpPr txBox="1">
            <a:spLocks/>
          </p:cNvSpPr>
          <p:nvPr/>
        </p:nvSpPr>
        <p:spPr bwMode="auto">
          <a:xfrm>
            <a:off x="863600" y="5375275"/>
            <a:ext cx="328771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0000CC"/>
              </a:buClr>
              <a:buSzPct val="75000"/>
              <a:defRPr/>
            </a:pPr>
            <a:r>
              <a:rPr lang="en-US" sz="2800" kern="0" dirty="0">
                <a:solidFill>
                  <a:srgbClr val="0033CC"/>
                </a:solidFill>
                <a:latin typeface="+mn-lt"/>
              </a:rPr>
              <a:t>Cellular, </a:t>
            </a:r>
            <a:r>
              <a:rPr lang="en-US" sz="2800" kern="0" dirty="0" err="1">
                <a:solidFill>
                  <a:srgbClr val="0033CC"/>
                </a:solidFill>
                <a:latin typeface="+mn-lt"/>
              </a:rPr>
              <a:t>Wimax</a:t>
            </a:r>
            <a:endParaRPr lang="en-US" sz="2800" kern="0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105" name="Content Placeholder 2"/>
          <p:cNvSpPr txBox="1">
            <a:spLocks/>
          </p:cNvSpPr>
          <p:nvPr/>
        </p:nvSpPr>
        <p:spPr bwMode="auto">
          <a:xfrm>
            <a:off x="5702300" y="5303838"/>
            <a:ext cx="31750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0000CC"/>
              </a:buClr>
              <a:buSzPct val="75000"/>
              <a:defRPr/>
            </a:pPr>
            <a:r>
              <a:rPr lang="en-US" sz="2800" kern="0" dirty="0" err="1">
                <a:solidFill>
                  <a:srgbClr val="0033CC"/>
                </a:solidFill>
                <a:latin typeface="+mn-lt"/>
              </a:rPr>
              <a:t>Wifi</a:t>
            </a:r>
            <a:r>
              <a:rPr lang="en-US" sz="2800" kern="0" dirty="0">
                <a:solidFill>
                  <a:srgbClr val="0033CC"/>
                </a:solidFill>
                <a:latin typeface="+mn-lt"/>
              </a:rPr>
              <a:t>, BT, UWB,…</a:t>
            </a:r>
          </a:p>
        </p:txBody>
      </p:sp>
      <p:grpSp>
        <p:nvGrpSpPr>
          <p:cNvPr id="5" name="Group 122"/>
          <p:cNvGrpSpPr>
            <a:grpSpLocks/>
          </p:cNvGrpSpPr>
          <p:nvPr/>
        </p:nvGrpSpPr>
        <p:grpSpPr bwMode="auto">
          <a:xfrm>
            <a:off x="4919663" y="2200275"/>
            <a:ext cx="3894137" cy="3133725"/>
            <a:chOff x="4920343" y="2467429"/>
            <a:chExt cx="3991427" cy="3222172"/>
          </a:xfrm>
        </p:grpSpPr>
        <p:sp>
          <p:nvSpPr>
            <p:cNvPr id="86" name="Content Placeholder 2"/>
            <p:cNvSpPr txBox="1">
              <a:spLocks/>
            </p:cNvSpPr>
            <p:nvPr/>
          </p:nvSpPr>
          <p:spPr bwMode="auto">
            <a:xfrm>
              <a:off x="4920343" y="2467429"/>
              <a:ext cx="3991427" cy="719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>
                <a:lnSpc>
                  <a:spcPct val="120000"/>
                </a:lnSpc>
                <a:spcBef>
                  <a:spcPct val="20000"/>
                </a:spcBef>
                <a:buClr>
                  <a:srgbClr val="0000CC"/>
                </a:buClr>
                <a:buSzPct val="75000"/>
                <a:defRPr/>
              </a:pPr>
              <a:r>
                <a:rPr lang="en-US" sz="2800" kern="0" dirty="0">
                  <a:solidFill>
                    <a:srgbClr val="0033CC"/>
                  </a:solidFill>
                  <a:latin typeface="+mn-lt"/>
                </a:rPr>
                <a:t>and unlicensed bands</a:t>
              </a:r>
            </a:p>
          </p:txBody>
        </p:sp>
        <p:pic>
          <p:nvPicPr>
            <p:cNvPr id="38922" name="Picture 15" descr="NokiaE9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21091" y="3663493"/>
              <a:ext cx="803595" cy="534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3" name="Picture 16" descr="microsoft_zune_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521" y="3202099"/>
              <a:ext cx="375358" cy="593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4" name="Picture 17" descr="KodakWiFiCamera"/>
            <p:cNvPicPr>
              <a:picLocks noChangeAspect="1" noChangeArrowheads="1"/>
            </p:cNvPicPr>
            <p:nvPr/>
          </p:nvPicPr>
          <p:blipFill>
            <a:blip r:embed="rId4" cstate="print"/>
            <a:srcRect b="25346"/>
            <a:stretch>
              <a:fillRect/>
            </a:stretch>
          </p:blipFill>
          <p:spPr bwMode="auto">
            <a:xfrm>
              <a:off x="7969945" y="5224947"/>
              <a:ext cx="788858" cy="419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5" name="Picture 18" descr="Noteboo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09027" y="4102328"/>
              <a:ext cx="846939" cy="658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6" name="Picture 19" descr="Sandis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16045" y="4521054"/>
              <a:ext cx="472448" cy="432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7" name="Picture 20" descr="playstation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09808" y="4916979"/>
              <a:ext cx="777589" cy="772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8" name="Freeform 25"/>
            <p:cNvSpPr>
              <a:spLocks/>
            </p:cNvSpPr>
            <p:nvPr/>
          </p:nvSpPr>
          <p:spPr bwMode="auto">
            <a:xfrm>
              <a:off x="6073218" y="4194629"/>
              <a:ext cx="777526" cy="537028"/>
            </a:xfrm>
            <a:custGeom>
              <a:avLst/>
              <a:gdLst>
                <a:gd name="T0" fmla="*/ 0 w 736"/>
                <a:gd name="T1" fmla="*/ 0 h 488"/>
                <a:gd name="T2" fmla="*/ 2147483647 w 736"/>
                <a:gd name="T3" fmla="*/ 2147483647 h 488"/>
                <a:gd name="T4" fmla="*/ 2147483647 w 736"/>
                <a:gd name="T5" fmla="*/ 2147483647 h 488"/>
                <a:gd name="T6" fmla="*/ 2147483647 w 736"/>
                <a:gd name="T7" fmla="*/ 2147483647 h 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6"/>
                <a:gd name="T13" fmla="*/ 0 h 488"/>
                <a:gd name="T14" fmla="*/ 736 w 736"/>
                <a:gd name="T15" fmla="*/ 488 h 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6" h="488">
                  <a:moveTo>
                    <a:pt x="0" y="0"/>
                  </a:moveTo>
                  <a:cubicBezTo>
                    <a:pt x="212" y="75"/>
                    <a:pt x="424" y="151"/>
                    <a:pt x="464" y="200"/>
                  </a:cubicBezTo>
                  <a:cubicBezTo>
                    <a:pt x="504" y="249"/>
                    <a:pt x="195" y="248"/>
                    <a:pt x="240" y="296"/>
                  </a:cubicBezTo>
                  <a:cubicBezTo>
                    <a:pt x="285" y="344"/>
                    <a:pt x="647" y="453"/>
                    <a:pt x="736" y="488"/>
                  </a:cubicBezTo>
                </a:path>
              </a:pathLst>
            </a:custGeom>
            <a:noFill/>
            <a:ln w="38100">
              <a:solidFill>
                <a:srgbClr val="00CC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9" name="Freeform 27"/>
            <p:cNvSpPr>
              <a:spLocks/>
            </p:cNvSpPr>
            <p:nvPr/>
          </p:nvSpPr>
          <p:spPr bwMode="auto">
            <a:xfrm rot="2891745" flipH="1">
              <a:off x="7312834" y="3325454"/>
              <a:ext cx="720504" cy="381535"/>
            </a:xfrm>
            <a:custGeom>
              <a:avLst/>
              <a:gdLst>
                <a:gd name="T0" fmla="*/ 0 w 736"/>
                <a:gd name="T1" fmla="*/ 0 h 488"/>
                <a:gd name="T2" fmla="*/ 2147483647 w 736"/>
                <a:gd name="T3" fmla="*/ 2147483647 h 488"/>
                <a:gd name="T4" fmla="*/ 2147483647 w 736"/>
                <a:gd name="T5" fmla="*/ 2147483647 h 488"/>
                <a:gd name="T6" fmla="*/ 2147483647 w 736"/>
                <a:gd name="T7" fmla="*/ 2147483647 h 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6"/>
                <a:gd name="T13" fmla="*/ 0 h 488"/>
                <a:gd name="T14" fmla="*/ 736 w 736"/>
                <a:gd name="T15" fmla="*/ 488 h 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6" h="488">
                  <a:moveTo>
                    <a:pt x="0" y="0"/>
                  </a:moveTo>
                  <a:cubicBezTo>
                    <a:pt x="212" y="75"/>
                    <a:pt x="424" y="151"/>
                    <a:pt x="464" y="200"/>
                  </a:cubicBezTo>
                  <a:cubicBezTo>
                    <a:pt x="504" y="249"/>
                    <a:pt x="195" y="248"/>
                    <a:pt x="240" y="296"/>
                  </a:cubicBezTo>
                  <a:cubicBezTo>
                    <a:pt x="285" y="344"/>
                    <a:pt x="647" y="453"/>
                    <a:pt x="736" y="488"/>
                  </a:cubicBezTo>
                </a:path>
              </a:pathLst>
            </a:custGeom>
            <a:noFill/>
            <a:ln w="38100">
              <a:solidFill>
                <a:srgbClr val="0066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0" name="Freeform 28"/>
            <p:cNvSpPr>
              <a:spLocks/>
            </p:cNvSpPr>
            <p:nvPr/>
          </p:nvSpPr>
          <p:spPr bwMode="auto">
            <a:xfrm rot="12789923" flipH="1">
              <a:off x="6213626" y="3151272"/>
              <a:ext cx="698504" cy="374031"/>
            </a:xfrm>
            <a:custGeom>
              <a:avLst/>
              <a:gdLst>
                <a:gd name="T0" fmla="*/ 0 w 736"/>
                <a:gd name="T1" fmla="*/ 0 h 488"/>
                <a:gd name="T2" fmla="*/ 2147483647 w 736"/>
                <a:gd name="T3" fmla="*/ 2147483647 h 488"/>
                <a:gd name="T4" fmla="*/ 2147483647 w 736"/>
                <a:gd name="T5" fmla="*/ 2147483647 h 488"/>
                <a:gd name="T6" fmla="*/ 2147483647 w 736"/>
                <a:gd name="T7" fmla="*/ 2147483647 h 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6"/>
                <a:gd name="T13" fmla="*/ 0 h 488"/>
                <a:gd name="T14" fmla="*/ 736 w 736"/>
                <a:gd name="T15" fmla="*/ 488 h 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6" h="488">
                  <a:moveTo>
                    <a:pt x="0" y="0"/>
                  </a:moveTo>
                  <a:cubicBezTo>
                    <a:pt x="212" y="75"/>
                    <a:pt x="424" y="151"/>
                    <a:pt x="464" y="200"/>
                  </a:cubicBezTo>
                  <a:cubicBezTo>
                    <a:pt x="504" y="249"/>
                    <a:pt x="195" y="248"/>
                    <a:pt x="240" y="296"/>
                  </a:cubicBezTo>
                  <a:cubicBezTo>
                    <a:pt x="285" y="344"/>
                    <a:pt x="647" y="453"/>
                    <a:pt x="736" y="488"/>
                  </a:cubicBezTo>
                </a:path>
              </a:pathLst>
            </a:custGeom>
            <a:noFill/>
            <a:ln w="38100">
              <a:solidFill>
                <a:srgbClr val="0066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1" name="Line 29"/>
            <p:cNvSpPr>
              <a:spLocks noChangeShapeType="1"/>
            </p:cNvSpPr>
            <p:nvPr/>
          </p:nvSpPr>
          <p:spPr bwMode="auto">
            <a:xfrm flipH="1">
              <a:off x="7286171" y="4513943"/>
              <a:ext cx="682172" cy="232228"/>
            </a:xfrm>
            <a:prstGeom prst="line">
              <a:avLst/>
            </a:prstGeom>
            <a:noFill/>
            <a:ln w="38100">
              <a:solidFill>
                <a:srgbClr val="00CC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2" name="Freeform 30"/>
            <p:cNvSpPr>
              <a:spLocks/>
            </p:cNvSpPr>
            <p:nvPr/>
          </p:nvSpPr>
          <p:spPr bwMode="auto">
            <a:xfrm rot="2637298">
              <a:off x="6062418" y="4718079"/>
              <a:ext cx="582541" cy="543383"/>
            </a:xfrm>
            <a:custGeom>
              <a:avLst/>
              <a:gdLst>
                <a:gd name="T0" fmla="*/ 0 w 672"/>
                <a:gd name="T1" fmla="*/ 2147483647 h 704"/>
                <a:gd name="T2" fmla="*/ 2147483647 w 672"/>
                <a:gd name="T3" fmla="*/ 2147483647 h 704"/>
                <a:gd name="T4" fmla="*/ 2147483647 w 672"/>
                <a:gd name="T5" fmla="*/ 2147483647 h 704"/>
                <a:gd name="T6" fmla="*/ 2147483647 w 672"/>
                <a:gd name="T7" fmla="*/ 0 h 7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704"/>
                <a:gd name="T14" fmla="*/ 672 w 672"/>
                <a:gd name="T15" fmla="*/ 704 h 7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704">
                  <a:moveTo>
                    <a:pt x="0" y="704"/>
                  </a:moveTo>
                  <a:cubicBezTo>
                    <a:pt x="175" y="626"/>
                    <a:pt x="351" y="549"/>
                    <a:pt x="392" y="488"/>
                  </a:cubicBezTo>
                  <a:cubicBezTo>
                    <a:pt x="433" y="427"/>
                    <a:pt x="201" y="417"/>
                    <a:pt x="248" y="336"/>
                  </a:cubicBezTo>
                  <a:cubicBezTo>
                    <a:pt x="295" y="255"/>
                    <a:pt x="483" y="127"/>
                    <a:pt x="672" y="0"/>
                  </a:cubicBezTo>
                </a:path>
              </a:pathLst>
            </a:custGeom>
            <a:noFill/>
            <a:ln w="38100">
              <a:solidFill>
                <a:srgbClr val="00CC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3" name="Line 31"/>
            <p:cNvSpPr>
              <a:spLocks noChangeShapeType="1"/>
            </p:cNvSpPr>
            <p:nvPr/>
          </p:nvSpPr>
          <p:spPr bwMode="auto">
            <a:xfrm flipH="1" flipV="1">
              <a:off x="7228113" y="4833257"/>
              <a:ext cx="729003" cy="407764"/>
            </a:xfrm>
            <a:prstGeom prst="line">
              <a:avLst/>
            </a:prstGeom>
            <a:noFill/>
            <a:ln w="38100">
              <a:solidFill>
                <a:srgbClr val="00CC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34" name="Group 117"/>
            <p:cNvGrpSpPr>
              <a:grpSpLocks/>
            </p:cNvGrpSpPr>
            <p:nvPr/>
          </p:nvGrpSpPr>
          <p:grpSpPr bwMode="auto">
            <a:xfrm>
              <a:off x="6836714" y="4817819"/>
              <a:ext cx="360621" cy="736412"/>
              <a:chOff x="6865743" y="4571077"/>
              <a:chExt cx="360621" cy="736412"/>
            </a:xfrm>
          </p:grpSpPr>
          <p:sp>
            <p:nvSpPr>
              <p:cNvPr id="38939" name="Rectangle 22"/>
              <p:cNvSpPr>
                <a:spLocks/>
              </p:cNvSpPr>
              <p:nvPr/>
            </p:nvSpPr>
            <p:spPr bwMode="auto">
              <a:xfrm>
                <a:off x="6865743" y="4961700"/>
                <a:ext cx="360621" cy="345789"/>
              </a:xfrm>
              <a:prstGeom prst="rect">
                <a:avLst/>
              </a:prstGeom>
              <a:solidFill>
                <a:srgbClr val="292327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38940" name="AutoShape 24"/>
              <p:cNvSpPr>
                <a:spLocks/>
              </p:cNvSpPr>
              <p:nvPr/>
            </p:nvSpPr>
            <p:spPr bwMode="auto">
              <a:xfrm flipV="1">
                <a:off x="6879726" y="4571077"/>
                <a:ext cx="291271" cy="314915"/>
              </a:xfrm>
              <a:prstGeom prst="triangle">
                <a:avLst>
                  <a:gd name="adj" fmla="val 50000"/>
                </a:avLst>
              </a:prstGeom>
              <a:solidFill>
                <a:srgbClr val="292327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cxnSp>
            <p:nvCxnSpPr>
              <p:cNvPr id="38941" name="Straight Connector 106"/>
              <p:cNvCxnSpPr>
                <a:cxnSpLocks noChangeShapeType="1"/>
              </p:cNvCxnSpPr>
              <p:nvPr/>
            </p:nvCxnSpPr>
            <p:spPr bwMode="auto">
              <a:xfrm rot="16200000" flipV="1">
                <a:off x="6920026" y="4936286"/>
                <a:ext cx="222824" cy="880"/>
              </a:xfrm>
              <a:prstGeom prst="line">
                <a:avLst/>
              </a:prstGeom>
              <a:noFill/>
              <a:ln w="76200" algn="ctr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8935" name="Group 118"/>
            <p:cNvGrpSpPr>
              <a:grpSpLocks/>
            </p:cNvGrpSpPr>
            <p:nvPr/>
          </p:nvGrpSpPr>
          <p:grpSpPr bwMode="auto">
            <a:xfrm>
              <a:off x="6960086" y="3286562"/>
              <a:ext cx="360621" cy="736412"/>
              <a:chOff x="6865743" y="4571077"/>
              <a:chExt cx="360621" cy="736412"/>
            </a:xfrm>
          </p:grpSpPr>
          <p:sp>
            <p:nvSpPr>
              <p:cNvPr id="38936" name="Rectangle 22"/>
              <p:cNvSpPr>
                <a:spLocks/>
              </p:cNvSpPr>
              <p:nvPr/>
            </p:nvSpPr>
            <p:spPr bwMode="auto">
              <a:xfrm>
                <a:off x="6865743" y="4961700"/>
                <a:ext cx="360621" cy="345789"/>
              </a:xfrm>
              <a:prstGeom prst="rect">
                <a:avLst/>
              </a:prstGeom>
              <a:solidFill>
                <a:srgbClr val="292327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38937" name="AutoShape 24"/>
              <p:cNvSpPr>
                <a:spLocks/>
              </p:cNvSpPr>
              <p:nvPr/>
            </p:nvSpPr>
            <p:spPr bwMode="auto">
              <a:xfrm flipV="1">
                <a:off x="6879726" y="4571077"/>
                <a:ext cx="291271" cy="314915"/>
              </a:xfrm>
              <a:prstGeom prst="triangle">
                <a:avLst>
                  <a:gd name="adj" fmla="val 50000"/>
                </a:avLst>
              </a:prstGeom>
              <a:solidFill>
                <a:srgbClr val="292327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cxnSp>
            <p:nvCxnSpPr>
              <p:cNvPr id="38938" name="Straight Connector 121"/>
              <p:cNvCxnSpPr>
                <a:cxnSpLocks noChangeShapeType="1"/>
              </p:cNvCxnSpPr>
              <p:nvPr/>
            </p:nvCxnSpPr>
            <p:spPr bwMode="auto">
              <a:xfrm rot="16200000" flipV="1">
                <a:off x="6920026" y="4936286"/>
                <a:ext cx="222824" cy="880"/>
              </a:xfrm>
              <a:prstGeom prst="line">
                <a:avLst/>
              </a:prstGeom>
              <a:noFill/>
              <a:ln w="76200" algn="ctr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75" name="Content Placeholder 2"/>
          <p:cNvSpPr txBox="1">
            <a:spLocks/>
          </p:cNvSpPr>
          <p:nvPr/>
        </p:nvSpPr>
        <p:spPr bwMode="auto">
          <a:xfrm>
            <a:off x="1719263" y="5949950"/>
            <a:ext cx="5443537" cy="7175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0000CC"/>
              </a:buClr>
              <a:buSzPct val="75000"/>
              <a:defRPr/>
            </a:pPr>
            <a:r>
              <a:rPr lang="en-US" sz="3600" kern="0" dirty="0">
                <a:solidFill>
                  <a:srgbClr val="FF0000"/>
                </a:solidFill>
                <a:latin typeface="+mj-lt"/>
              </a:rPr>
              <a:t>Reuse introduces interference</a:t>
            </a:r>
            <a:endParaRPr lang="en-US" sz="3600" b="1" kern="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105" grpId="0"/>
      <p:bldP spid="7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37513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/>
              <a:t>Cognitive Radios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74650" y="1876425"/>
            <a:ext cx="8404225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Cognitive radios can support new wireless users in existing crowded spectrum</a:t>
            </a:r>
          </a:p>
          <a:p>
            <a:pPr lvl="1"/>
            <a:r>
              <a:rPr lang="en-US" sz="2400" u="sng" smtClean="0"/>
              <a:t>Without degrading performance of existing users</a:t>
            </a:r>
          </a:p>
          <a:p>
            <a:pPr lvl="1">
              <a:lnSpc>
                <a:spcPct val="50000"/>
              </a:lnSpc>
            </a:pPr>
            <a:endParaRPr lang="en-US" smtClean="0"/>
          </a:p>
          <a:p>
            <a:pPr>
              <a:lnSpc>
                <a:spcPct val="80000"/>
              </a:lnSpc>
            </a:pPr>
            <a:r>
              <a:rPr lang="en-US" sz="2800" smtClean="0"/>
              <a:t>Utilize advanced communication and signal processing techniques</a:t>
            </a:r>
          </a:p>
          <a:p>
            <a:pPr lvl="1"/>
            <a:r>
              <a:rPr lang="en-US" sz="2400" smtClean="0"/>
              <a:t>Coupled with novel spectrum allocation policies</a:t>
            </a:r>
          </a:p>
          <a:p>
            <a:pPr lvl="1">
              <a:lnSpc>
                <a:spcPct val="50000"/>
              </a:lnSpc>
            </a:pPr>
            <a:endParaRPr lang="en-US" smtClean="0"/>
          </a:p>
          <a:p>
            <a:pPr>
              <a:lnSpc>
                <a:spcPct val="80000"/>
              </a:lnSpc>
            </a:pPr>
            <a:r>
              <a:rPr lang="en-US" sz="2800" smtClean="0"/>
              <a:t>Technology could </a:t>
            </a:r>
          </a:p>
          <a:p>
            <a:pPr lvl="1"/>
            <a:r>
              <a:rPr lang="en-US" sz="2400" smtClean="0"/>
              <a:t>Revolutionize the way spectrum is allocated worldwide </a:t>
            </a:r>
          </a:p>
          <a:p>
            <a:pPr lvl="1"/>
            <a:r>
              <a:rPr lang="en-US" sz="2400" smtClean="0"/>
              <a:t>Provide sufficient bandwidth to support higher quality and higher data rate products and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Cognitive Radio Paradigms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30200" y="1739900"/>
            <a:ext cx="8001000" cy="4114800"/>
          </a:xfrm>
        </p:spPr>
        <p:txBody>
          <a:bodyPr/>
          <a:lstStyle/>
          <a:p>
            <a:r>
              <a:rPr lang="en-US" smtClean="0"/>
              <a:t>Underlay</a:t>
            </a:r>
          </a:p>
          <a:p>
            <a:pPr lvl="1"/>
            <a:r>
              <a:rPr lang="en-US" smtClean="0"/>
              <a:t>Cognitive radios constrained to cause minimal interference to noncognitive radios </a:t>
            </a:r>
          </a:p>
          <a:p>
            <a:pPr lvl="1">
              <a:lnSpc>
                <a:spcPct val="20000"/>
              </a:lnSpc>
            </a:pPr>
            <a:endParaRPr lang="en-US" smtClean="0"/>
          </a:p>
          <a:p>
            <a:r>
              <a:rPr lang="en-US" smtClean="0"/>
              <a:t>Interweave</a:t>
            </a:r>
          </a:p>
          <a:p>
            <a:pPr lvl="1"/>
            <a:r>
              <a:rPr lang="en-US" smtClean="0"/>
              <a:t>Cognitive radios find and exploit spectral holes to avoid interfering with noncognitive radios</a:t>
            </a:r>
          </a:p>
          <a:p>
            <a:pPr lvl="1">
              <a:lnSpc>
                <a:spcPct val="20000"/>
              </a:lnSpc>
            </a:pPr>
            <a:endParaRPr lang="en-US" smtClean="0"/>
          </a:p>
          <a:p>
            <a:r>
              <a:rPr lang="en-US" smtClean="0"/>
              <a:t>Overlay</a:t>
            </a:r>
          </a:p>
          <a:p>
            <a:pPr lvl="1"/>
            <a:r>
              <a:rPr lang="en-US" smtClean="0"/>
              <a:t>Cognitive radios overhear and enhance noncognitive radio transmissions</a:t>
            </a:r>
          </a:p>
          <a:p>
            <a:endParaRPr lang="en-US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707313" y="2082800"/>
            <a:ext cx="1436687" cy="4646613"/>
            <a:chOff x="7707388" y="2082800"/>
            <a:chExt cx="1436612" cy="4646831"/>
          </a:xfrm>
        </p:grpSpPr>
        <p:sp>
          <p:nvSpPr>
            <p:cNvPr id="46085" name="Down Arrow 3"/>
            <p:cNvSpPr>
              <a:spLocks noChangeArrowheads="1"/>
            </p:cNvSpPr>
            <p:nvPr/>
          </p:nvSpPr>
          <p:spPr bwMode="auto">
            <a:xfrm>
              <a:off x="8153400" y="2082800"/>
              <a:ext cx="723900" cy="3987800"/>
            </a:xfrm>
            <a:prstGeom prst="downArrow">
              <a:avLst>
                <a:gd name="adj1" fmla="val 50000"/>
                <a:gd name="adj2" fmla="val 50013"/>
              </a:avLst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707388" y="6083488"/>
              <a:ext cx="1436612" cy="6461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  <a:defRPr/>
              </a:pPr>
              <a:r>
                <a:rPr lang="en-US" sz="2000" dirty="0">
                  <a:solidFill>
                    <a:srgbClr val="FF3399"/>
                  </a:solidFill>
                  <a:latin typeface="+mj-lt"/>
                </a:rPr>
                <a:t>Knowledge</a:t>
              </a:r>
            </a:p>
            <a:p>
              <a:pPr algn="ctr">
                <a:lnSpc>
                  <a:spcPct val="60000"/>
                </a:lnSpc>
                <a:defRPr/>
              </a:pPr>
              <a:r>
                <a:rPr lang="en-US" sz="2000" dirty="0">
                  <a:solidFill>
                    <a:srgbClr val="FF3399"/>
                  </a:solidFill>
                  <a:latin typeface="+mj-lt"/>
                </a:rPr>
                <a:t>and</a:t>
              </a:r>
            </a:p>
            <a:p>
              <a:pPr algn="ctr">
                <a:lnSpc>
                  <a:spcPct val="60000"/>
                </a:lnSpc>
                <a:defRPr/>
              </a:pPr>
              <a:r>
                <a:rPr lang="en-US" sz="2000" dirty="0">
                  <a:solidFill>
                    <a:srgbClr val="FF3399"/>
                  </a:solidFill>
                  <a:latin typeface="+mj-lt"/>
                </a:rPr>
                <a:t>Complexity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Standards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771650"/>
            <a:ext cx="8305800" cy="44005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smtClean="0"/>
              <a:t>Interacting systems require standardization</a:t>
            </a:r>
          </a:p>
          <a:p>
            <a:pPr>
              <a:lnSpc>
                <a:spcPct val="10000"/>
              </a:lnSpc>
            </a:pPr>
            <a:endParaRPr lang="en-US" sz="2800" smtClean="0"/>
          </a:p>
          <a:p>
            <a:pPr>
              <a:lnSpc>
                <a:spcPct val="100000"/>
              </a:lnSpc>
            </a:pPr>
            <a:r>
              <a:rPr lang="en-US" sz="2800" smtClean="0"/>
              <a:t>Companies want their systems adopted as standard</a:t>
            </a:r>
          </a:p>
          <a:p>
            <a:pPr lvl="1"/>
            <a:r>
              <a:rPr lang="en-US" smtClean="0"/>
              <a:t>Alternatively try for de-facto standards</a:t>
            </a:r>
          </a:p>
          <a:p>
            <a:pPr lvl="1">
              <a:lnSpc>
                <a:spcPct val="20000"/>
              </a:lnSpc>
            </a:pPr>
            <a:endParaRPr lang="en-US" smtClean="0"/>
          </a:p>
          <a:p>
            <a:pPr>
              <a:lnSpc>
                <a:spcPct val="100000"/>
              </a:lnSpc>
            </a:pPr>
            <a:r>
              <a:rPr lang="en-US" sz="2800" smtClean="0"/>
              <a:t>Standards determined by TIA/CTIA in US</a:t>
            </a:r>
          </a:p>
          <a:p>
            <a:pPr lvl="1"/>
            <a:r>
              <a:rPr lang="en-US" smtClean="0"/>
              <a:t>IEEE standards often adopted</a:t>
            </a:r>
          </a:p>
          <a:p>
            <a:pPr lvl="1"/>
            <a:r>
              <a:rPr lang="en-US" smtClean="0"/>
              <a:t>Process fraught with inefficiencies and conflicts</a:t>
            </a:r>
          </a:p>
          <a:p>
            <a:pPr lvl="1">
              <a:lnSpc>
                <a:spcPct val="10000"/>
              </a:lnSpc>
            </a:pPr>
            <a:endParaRPr lang="en-US" smtClean="0"/>
          </a:p>
          <a:p>
            <a:pPr>
              <a:lnSpc>
                <a:spcPct val="100000"/>
              </a:lnSpc>
            </a:pPr>
            <a:r>
              <a:rPr lang="en-US" sz="2800" smtClean="0"/>
              <a:t>Worldwide standards determined by ITU-T</a:t>
            </a:r>
          </a:p>
          <a:p>
            <a:pPr lvl="1">
              <a:lnSpc>
                <a:spcPct val="70000"/>
              </a:lnSpc>
            </a:pPr>
            <a:r>
              <a:rPr lang="en-US" smtClean="0"/>
              <a:t>In Europe, ETSI is equivalent of IEEE </a:t>
            </a: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457200" y="6096000"/>
            <a:ext cx="8432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00"/>
                </a:solidFill>
              </a:rPr>
              <a:t>Standards for current systems are summarized in Appendix 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Emerging Systems</a:t>
            </a:r>
            <a:r>
              <a:rPr lang="en-US" sz="4000" smtClean="0">
                <a:solidFill>
                  <a:srgbClr val="FF0000"/>
                </a:solidFill>
              </a:rPr>
              <a:t>*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924800" cy="4191000"/>
          </a:xfrm>
        </p:spPr>
        <p:txBody>
          <a:bodyPr/>
          <a:lstStyle/>
          <a:p>
            <a:pPr marL="1828800" lvl="4" indent="0">
              <a:lnSpc>
                <a:spcPct val="60000"/>
              </a:lnSpc>
              <a:buNone/>
            </a:pPr>
            <a:endParaRPr lang="en-US" dirty="0" smtClean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/>
              <a:t>Cognitive radio networks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Ad hoc/mesh wireless networks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Sensor networks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Distributed control networks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smart grid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Biomedical networks</a:t>
            </a:r>
          </a:p>
        </p:txBody>
      </p:sp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304800" y="6248400"/>
            <a:ext cx="85994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*Can have a bonus lecture on this topic late in the </a:t>
            </a:r>
            <a:r>
              <a:rPr lang="en-US" sz="2000" b="1" dirty="0" smtClean="0">
                <a:solidFill>
                  <a:srgbClr val="FF0000"/>
                </a:solidFill>
              </a:rPr>
              <a:t>semester if </a:t>
            </a:r>
            <a:r>
              <a:rPr lang="en-US" sz="2000" b="1" dirty="0">
                <a:solidFill>
                  <a:srgbClr val="FF0000"/>
                </a:solidFill>
              </a:rPr>
              <a:t>there is interest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/>
          </p:cNvSpPr>
          <p:nvPr/>
        </p:nvSpPr>
        <p:spPr bwMode="auto">
          <a:xfrm>
            <a:off x="0" y="1558925"/>
            <a:ext cx="9144000" cy="529907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642938" eaLnBrk="1" hangingPunct="1"/>
            <a:r>
              <a:rPr lang="en-US" sz="1700">
                <a:solidFill>
                  <a:srgbClr val="000000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ce</a:t>
            </a:r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Ad-Hoc/Mesh Networks</a:t>
            </a:r>
            <a:endParaRPr lang="en-US" sz="3200" i="1" smtClean="0"/>
          </a:p>
        </p:txBody>
      </p:sp>
      <p:pic>
        <p:nvPicPr>
          <p:cNvPr id="43012" name="Picture 2" descr="Image-00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3713" y="3987800"/>
            <a:ext cx="6110287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13" descr="Image-01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00200"/>
            <a:ext cx="4933950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Box 167"/>
          <p:cNvSpPr txBox="1">
            <a:spLocks noChangeArrowheads="1"/>
          </p:cNvSpPr>
          <p:nvPr/>
        </p:nvSpPr>
        <p:spPr bwMode="auto">
          <a:xfrm>
            <a:off x="4876800" y="1981200"/>
            <a:ext cx="1971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CC"/>
                </a:solidFill>
              </a:rPr>
              <a:t>Outdoor Mesh</a:t>
            </a:r>
          </a:p>
        </p:txBody>
      </p:sp>
      <p:sp>
        <p:nvSpPr>
          <p:cNvPr id="43015" name="TextBox 168"/>
          <p:cNvSpPr txBox="1">
            <a:spLocks noChangeArrowheads="1"/>
          </p:cNvSpPr>
          <p:nvPr/>
        </p:nvSpPr>
        <p:spPr bwMode="auto">
          <a:xfrm>
            <a:off x="5257800" y="3733800"/>
            <a:ext cx="1766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CC"/>
                </a:solidFill>
              </a:rPr>
              <a:t>Indoor Mesh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Issues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525" y="1895475"/>
            <a:ext cx="8148638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Ad-hoc networks provide a flexible network infrastructure for many emerging applications.</a:t>
            </a:r>
          </a:p>
          <a:p>
            <a:pPr>
              <a:lnSpc>
                <a:spcPct val="40000"/>
              </a:lnSpc>
            </a:pPr>
            <a:endParaRPr lang="en-US" sz="2800" smtClean="0"/>
          </a:p>
          <a:p>
            <a:pPr>
              <a:lnSpc>
                <a:spcPct val="80000"/>
              </a:lnSpc>
            </a:pPr>
            <a:r>
              <a:rPr lang="en-US" sz="2800" smtClean="0"/>
              <a:t>The capacity of such networks is generally unknown.</a:t>
            </a:r>
          </a:p>
          <a:p>
            <a:pPr>
              <a:lnSpc>
                <a:spcPct val="40000"/>
              </a:lnSpc>
            </a:pPr>
            <a:endParaRPr lang="en-US" sz="2800" smtClean="0"/>
          </a:p>
          <a:p>
            <a:pPr>
              <a:lnSpc>
                <a:spcPct val="80000"/>
              </a:lnSpc>
            </a:pPr>
            <a:r>
              <a:rPr lang="en-US" sz="2800" smtClean="0"/>
              <a:t>Transmission, access, and routing strategies for ad-hoc networks are generally ad-hoc.</a:t>
            </a:r>
          </a:p>
          <a:p>
            <a:pPr>
              <a:lnSpc>
                <a:spcPct val="30000"/>
              </a:lnSpc>
            </a:pPr>
            <a:endParaRPr lang="en-US" sz="2800" smtClean="0"/>
          </a:p>
          <a:p>
            <a:pPr>
              <a:lnSpc>
                <a:spcPct val="100000"/>
              </a:lnSpc>
            </a:pPr>
            <a:r>
              <a:rPr lang="en-US" sz="2800" smtClean="0"/>
              <a:t>Crosslayer design critical and very challenging.</a:t>
            </a:r>
          </a:p>
          <a:p>
            <a:pPr>
              <a:lnSpc>
                <a:spcPct val="40000"/>
              </a:lnSpc>
            </a:pPr>
            <a:endParaRPr lang="en-US" sz="2800" smtClean="0"/>
          </a:p>
          <a:p>
            <a:pPr>
              <a:lnSpc>
                <a:spcPct val="80000"/>
              </a:lnSpc>
            </a:pPr>
            <a:r>
              <a:rPr lang="en-US" sz="2800" smtClean="0"/>
              <a:t>Energy constraints impose interesting design tradeoffs for communication and networking.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9" descr="C:\Program Files\Common Files\Microsoft Shared\Clipart\cagcat50\bl00393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7613" y="1816100"/>
            <a:ext cx="2692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350838" y="114300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>
              <a:lnSpc>
                <a:spcPct val="80000"/>
              </a:lnSpc>
              <a:defRPr/>
            </a:pPr>
            <a:r>
              <a:rPr lang="en-US" sz="4000" b="1" dirty="0">
                <a:solidFill>
                  <a:srgbClr val="0033CC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Wireless Sensor Networks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3600" i="1" dirty="0">
                <a:solidFill>
                  <a:srgbClr val="0033CC"/>
                </a:solidFill>
              </a:rPr>
              <a:t>Data Collection and Distributed Control</a:t>
            </a:r>
            <a:endParaRPr lang="en-US" sz="3600" b="1" dirty="0">
              <a:solidFill>
                <a:srgbClr val="0033CC"/>
              </a:solidFill>
              <a:latin typeface="+mj-lt"/>
              <a:ea typeface="ＭＳ Ｐゴシック" pitchFamily="34" charset="-128"/>
              <a:cs typeface="ＭＳ Ｐゴシック" pitchFamily="34" charset="-128"/>
            </a:endParaRPr>
          </a:p>
          <a:p>
            <a:pPr algn="ctr">
              <a:lnSpc>
                <a:spcPct val="80000"/>
              </a:lnSpc>
              <a:defRPr/>
            </a:pPr>
            <a:endParaRPr lang="en-US" sz="4000" b="1" i="1" dirty="0">
              <a:solidFill>
                <a:srgbClr val="0033CC"/>
              </a:solidFill>
              <a:latin typeface="+mj-lt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98308" name="Content Placeholder 109"/>
          <p:cNvSpPr>
            <a:spLocks/>
          </p:cNvSpPr>
          <p:nvPr/>
        </p:nvSpPr>
        <p:spPr bwMode="auto">
          <a:xfrm>
            <a:off x="79375" y="5422900"/>
            <a:ext cx="823277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70000"/>
              </a:lnSpc>
              <a:spcBef>
                <a:spcPts val="1000"/>
              </a:spcBef>
              <a:buClr>
                <a:srgbClr val="910016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33CC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Energy (transmit and processing) is the driving constraint</a:t>
            </a:r>
          </a:p>
          <a:p>
            <a:pPr marL="342900" indent="-342900">
              <a:lnSpc>
                <a:spcPct val="70000"/>
              </a:lnSpc>
              <a:spcBef>
                <a:spcPts val="1000"/>
              </a:spcBef>
              <a:buClr>
                <a:srgbClr val="910016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33CC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Data flows to centralized location (joint compression)</a:t>
            </a:r>
          </a:p>
          <a:p>
            <a:pPr marL="342900" indent="-342900">
              <a:lnSpc>
                <a:spcPct val="70000"/>
              </a:lnSpc>
              <a:spcBef>
                <a:spcPts val="1000"/>
              </a:spcBef>
              <a:buClr>
                <a:srgbClr val="910016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33CC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Low per-node rates but tens to thousands of nodes</a:t>
            </a:r>
          </a:p>
          <a:p>
            <a:pPr marL="342900" indent="-342900">
              <a:lnSpc>
                <a:spcPct val="70000"/>
              </a:lnSpc>
              <a:spcBef>
                <a:spcPts val="1000"/>
              </a:spcBef>
              <a:buClr>
                <a:srgbClr val="910016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33CC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Intelligence is in the network rather than in the devices</a:t>
            </a:r>
          </a:p>
        </p:txBody>
      </p:sp>
      <p:sp>
        <p:nvSpPr>
          <p:cNvPr id="107" name="Rectangle 3"/>
          <p:cNvSpPr txBox="1">
            <a:spLocks noChangeArrowheads="1"/>
          </p:cNvSpPr>
          <p:nvPr/>
        </p:nvSpPr>
        <p:spPr>
          <a:xfrm>
            <a:off x="5867400" y="1752600"/>
            <a:ext cx="3916363" cy="13716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CC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Smart homes/buildings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CC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Smart structures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CC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Search and rescue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CC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Homeland security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CC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Event detection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CC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Battlefield surveillance</a:t>
            </a:r>
          </a:p>
        </p:txBody>
      </p:sp>
      <p:pic>
        <p:nvPicPr>
          <p:cNvPr id="47110" name="Picture 92" descr="http://www.eecs.harvard.edu/~mdw/proj/volcano/pics/reventador-design-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319463"/>
            <a:ext cx="365760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Freeform 2"/>
          <p:cNvSpPr>
            <a:spLocks/>
          </p:cNvSpPr>
          <p:nvPr/>
        </p:nvSpPr>
        <p:spPr bwMode="auto">
          <a:xfrm>
            <a:off x="6645275" y="3998913"/>
            <a:ext cx="2211388" cy="1533525"/>
          </a:xfrm>
          <a:custGeom>
            <a:avLst/>
            <a:gdLst>
              <a:gd name="T0" fmla="*/ 2147483647 w 1331"/>
              <a:gd name="T1" fmla="*/ 2147483647 h 831"/>
              <a:gd name="T2" fmla="*/ 2147483647 w 1331"/>
              <a:gd name="T3" fmla="*/ 0 h 831"/>
              <a:gd name="T4" fmla="*/ 2147483647 w 1331"/>
              <a:gd name="T5" fmla="*/ 0 h 831"/>
              <a:gd name="T6" fmla="*/ 2147483647 w 1331"/>
              <a:gd name="T7" fmla="*/ 2147483647 h 831"/>
              <a:gd name="T8" fmla="*/ 2147483647 w 1331"/>
              <a:gd name="T9" fmla="*/ 2147483647 h 831"/>
              <a:gd name="T10" fmla="*/ 2147483647 w 1331"/>
              <a:gd name="T11" fmla="*/ 2147483647 h 831"/>
              <a:gd name="T12" fmla="*/ 2147483647 w 1331"/>
              <a:gd name="T13" fmla="*/ 2147483647 h 831"/>
              <a:gd name="T14" fmla="*/ 2147483647 w 1331"/>
              <a:gd name="T15" fmla="*/ 2147483647 h 831"/>
              <a:gd name="T16" fmla="*/ 2147483647 w 1331"/>
              <a:gd name="T17" fmla="*/ 2147483647 h 831"/>
              <a:gd name="T18" fmla="*/ 2147483647 w 1331"/>
              <a:gd name="T19" fmla="*/ 2147483647 h 831"/>
              <a:gd name="T20" fmla="*/ 0 w 1331"/>
              <a:gd name="T21" fmla="*/ 2147483647 h 831"/>
              <a:gd name="T22" fmla="*/ 2147483647 w 1331"/>
              <a:gd name="T23" fmla="*/ 2147483647 h 831"/>
              <a:gd name="T24" fmla="*/ 2147483647 w 1331"/>
              <a:gd name="T25" fmla="*/ 2147483647 h 8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31"/>
              <a:gd name="T40" fmla="*/ 0 h 831"/>
              <a:gd name="T41" fmla="*/ 1331 w 1331"/>
              <a:gd name="T42" fmla="*/ 831 h 83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31" h="831">
                <a:moveTo>
                  <a:pt x="311" y="104"/>
                </a:moveTo>
                <a:lnTo>
                  <a:pt x="462" y="0"/>
                </a:lnTo>
                <a:lnTo>
                  <a:pt x="727" y="0"/>
                </a:lnTo>
                <a:lnTo>
                  <a:pt x="963" y="151"/>
                </a:lnTo>
                <a:lnTo>
                  <a:pt x="1331" y="274"/>
                </a:lnTo>
                <a:lnTo>
                  <a:pt x="1293" y="454"/>
                </a:lnTo>
                <a:lnTo>
                  <a:pt x="1095" y="586"/>
                </a:lnTo>
                <a:lnTo>
                  <a:pt x="623" y="671"/>
                </a:lnTo>
                <a:lnTo>
                  <a:pt x="377" y="831"/>
                </a:lnTo>
                <a:lnTo>
                  <a:pt x="141" y="812"/>
                </a:lnTo>
                <a:lnTo>
                  <a:pt x="0" y="567"/>
                </a:lnTo>
                <a:lnTo>
                  <a:pt x="236" y="265"/>
                </a:lnTo>
                <a:lnTo>
                  <a:pt x="311" y="104"/>
                </a:lnTo>
                <a:close/>
              </a:path>
            </a:pathLst>
          </a:cu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7112" name="Group 150"/>
          <p:cNvGrpSpPr>
            <a:grpSpLocks/>
          </p:cNvGrpSpPr>
          <p:nvPr/>
        </p:nvGrpSpPr>
        <p:grpSpPr bwMode="auto">
          <a:xfrm>
            <a:off x="7621588" y="3643313"/>
            <a:ext cx="165100" cy="319087"/>
            <a:chOff x="8809467" y="4475092"/>
            <a:chExt cx="153931" cy="269866"/>
          </a:xfrm>
        </p:grpSpPr>
        <p:sp>
          <p:nvSpPr>
            <p:cNvPr id="47145" name="Rectangle 29"/>
            <p:cNvSpPr>
              <a:spLocks noChangeArrowheads="1"/>
            </p:cNvSpPr>
            <p:nvPr/>
          </p:nvSpPr>
          <p:spPr bwMode="auto">
            <a:xfrm>
              <a:off x="8809467" y="4565047"/>
              <a:ext cx="153931" cy="179911"/>
            </a:xfrm>
            <a:prstGeom prst="rect">
              <a:avLst/>
            </a:prstGeom>
            <a:solidFill>
              <a:srgbClr val="FF33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6" name="Line 30"/>
            <p:cNvSpPr>
              <a:spLocks noChangeShapeType="1"/>
            </p:cNvSpPr>
            <p:nvPr/>
          </p:nvSpPr>
          <p:spPr bwMode="auto">
            <a:xfrm>
              <a:off x="8888764" y="4475092"/>
              <a:ext cx="4665" cy="1156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13" name="Line 32"/>
          <p:cNvSpPr>
            <a:spLocks noChangeShapeType="1"/>
          </p:cNvSpPr>
          <p:nvPr/>
        </p:nvSpPr>
        <p:spPr bwMode="auto">
          <a:xfrm>
            <a:off x="6954838" y="5075238"/>
            <a:ext cx="6350" cy="1365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7114" name="Rectangle 36"/>
          <p:cNvSpPr>
            <a:spLocks noChangeArrowheads="1"/>
          </p:cNvSpPr>
          <p:nvPr/>
        </p:nvSpPr>
        <p:spPr bwMode="auto">
          <a:xfrm>
            <a:off x="7181850" y="4432300"/>
            <a:ext cx="163513" cy="212725"/>
          </a:xfrm>
          <a:prstGeom prst="rect">
            <a:avLst/>
          </a:prstGeom>
          <a:solidFill>
            <a:srgbClr val="FF33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Line 37"/>
          <p:cNvSpPr>
            <a:spLocks noChangeShapeType="1"/>
          </p:cNvSpPr>
          <p:nvPr/>
        </p:nvSpPr>
        <p:spPr bwMode="auto">
          <a:xfrm>
            <a:off x="7265988" y="4325938"/>
            <a:ext cx="4762" cy="1365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7116" name="Rectangle 38"/>
          <p:cNvSpPr>
            <a:spLocks noChangeArrowheads="1"/>
          </p:cNvSpPr>
          <p:nvPr/>
        </p:nvSpPr>
        <p:spPr bwMode="auto">
          <a:xfrm>
            <a:off x="5957888" y="4276725"/>
            <a:ext cx="165100" cy="212725"/>
          </a:xfrm>
          <a:prstGeom prst="rect">
            <a:avLst/>
          </a:prstGeom>
          <a:solidFill>
            <a:srgbClr val="FF33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Line 39"/>
          <p:cNvSpPr>
            <a:spLocks noChangeShapeType="1"/>
          </p:cNvSpPr>
          <p:nvPr/>
        </p:nvSpPr>
        <p:spPr bwMode="auto">
          <a:xfrm>
            <a:off x="6037263" y="4191000"/>
            <a:ext cx="4762" cy="13811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7118" name="Line 42"/>
          <p:cNvSpPr>
            <a:spLocks noChangeShapeType="1"/>
          </p:cNvSpPr>
          <p:nvPr/>
        </p:nvSpPr>
        <p:spPr bwMode="auto">
          <a:xfrm>
            <a:off x="6096000" y="4191000"/>
            <a:ext cx="1106488" cy="133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9" name="Line 44"/>
          <p:cNvSpPr>
            <a:spLocks noChangeShapeType="1"/>
          </p:cNvSpPr>
          <p:nvPr/>
        </p:nvSpPr>
        <p:spPr bwMode="auto">
          <a:xfrm flipV="1">
            <a:off x="7308850" y="4238625"/>
            <a:ext cx="1023938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20" name="Line 47"/>
          <p:cNvSpPr>
            <a:spLocks noChangeShapeType="1"/>
          </p:cNvSpPr>
          <p:nvPr/>
        </p:nvSpPr>
        <p:spPr bwMode="auto">
          <a:xfrm flipH="1">
            <a:off x="6935788" y="4325938"/>
            <a:ext cx="239712" cy="7159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21" name="Line 48"/>
          <p:cNvSpPr>
            <a:spLocks noChangeShapeType="1"/>
          </p:cNvSpPr>
          <p:nvPr/>
        </p:nvSpPr>
        <p:spPr bwMode="auto">
          <a:xfrm flipH="1" flipV="1">
            <a:off x="6961188" y="5110163"/>
            <a:ext cx="930275" cy="76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7122" name="Group 72"/>
          <p:cNvGrpSpPr>
            <a:grpSpLocks/>
          </p:cNvGrpSpPr>
          <p:nvPr/>
        </p:nvGrpSpPr>
        <p:grpSpPr bwMode="auto">
          <a:xfrm>
            <a:off x="7837488" y="5287963"/>
            <a:ext cx="163512" cy="314325"/>
            <a:chOff x="4431" y="3005"/>
            <a:chExt cx="99" cy="186"/>
          </a:xfrm>
        </p:grpSpPr>
        <p:sp>
          <p:nvSpPr>
            <p:cNvPr id="47143" name="Rectangle 73"/>
            <p:cNvSpPr>
              <a:spLocks noChangeArrowheads="1"/>
            </p:cNvSpPr>
            <p:nvPr/>
          </p:nvSpPr>
          <p:spPr bwMode="auto">
            <a:xfrm>
              <a:off x="4431" y="3065"/>
              <a:ext cx="99" cy="126"/>
            </a:xfrm>
            <a:prstGeom prst="rect">
              <a:avLst/>
            </a:prstGeom>
            <a:solidFill>
              <a:srgbClr val="FF33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4" name="Line 74"/>
            <p:cNvSpPr>
              <a:spLocks noChangeShapeType="1"/>
            </p:cNvSpPr>
            <p:nvPr/>
          </p:nvSpPr>
          <p:spPr bwMode="auto">
            <a:xfrm>
              <a:off x="4485" y="3005"/>
              <a:ext cx="0" cy="7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23" name="Group 75"/>
          <p:cNvGrpSpPr>
            <a:grpSpLocks/>
          </p:cNvGrpSpPr>
          <p:nvPr/>
        </p:nvGrpSpPr>
        <p:grpSpPr bwMode="auto">
          <a:xfrm>
            <a:off x="8370888" y="4184650"/>
            <a:ext cx="163512" cy="314325"/>
            <a:chOff x="4431" y="3005"/>
            <a:chExt cx="99" cy="186"/>
          </a:xfrm>
        </p:grpSpPr>
        <p:sp>
          <p:nvSpPr>
            <p:cNvPr id="47141" name="Rectangle 76"/>
            <p:cNvSpPr>
              <a:spLocks noChangeArrowheads="1"/>
            </p:cNvSpPr>
            <p:nvPr/>
          </p:nvSpPr>
          <p:spPr bwMode="auto">
            <a:xfrm>
              <a:off x="4431" y="3065"/>
              <a:ext cx="99" cy="126"/>
            </a:xfrm>
            <a:prstGeom prst="rect">
              <a:avLst/>
            </a:prstGeom>
            <a:solidFill>
              <a:srgbClr val="FF33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2" name="Line 77"/>
            <p:cNvSpPr>
              <a:spLocks noChangeShapeType="1"/>
            </p:cNvSpPr>
            <p:nvPr/>
          </p:nvSpPr>
          <p:spPr bwMode="auto">
            <a:xfrm>
              <a:off x="4485" y="3005"/>
              <a:ext cx="0" cy="7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24" name="Line 78"/>
          <p:cNvSpPr>
            <a:spLocks noChangeShapeType="1"/>
          </p:cNvSpPr>
          <p:nvPr/>
        </p:nvSpPr>
        <p:spPr bwMode="auto">
          <a:xfrm flipH="1">
            <a:off x="7891463" y="4173538"/>
            <a:ext cx="441325" cy="11033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25" name="Line 79"/>
          <p:cNvSpPr>
            <a:spLocks noChangeShapeType="1"/>
          </p:cNvSpPr>
          <p:nvPr/>
        </p:nvSpPr>
        <p:spPr bwMode="auto">
          <a:xfrm flipV="1">
            <a:off x="8001000" y="4724400"/>
            <a:ext cx="733425" cy="584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7126" name="Group 81"/>
          <p:cNvGrpSpPr>
            <a:grpSpLocks/>
          </p:cNvGrpSpPr>
          <p:nvPr/>
        </p:nvGrpSpPr>
        <p:grpSpPr bwMode="auto">
          <a:xfrm>
            <a:off x="8734425" y="4645025"/>
            <a:ext cx="165100" cy="314325"/>
            <a:chOff x="4431" y="3005"/>
            <a:chExt cx="99" cy="186"/>
          </a:xfrm>
        </p:grpSpPr>
        <p:sp>
          <p:nvSpPr>
            <p:cNvPr id="47139" name="Rectangle 82"/>
            <p:cNvSpPr>
              <a:spLocks noChangeArrowheads="1"/>
            </p:cNvSpPr>
            <p:nvPr/>
          </p:nvSpPr>
          <p:spPr bwMode="auto">
            <a:xfrm>
              <a:off x="4431" y="3065"/>
              <a:ext cx="99" cy="126"/>
            </a:xfrm>
            <a:prstGeom prst="rect">
              <a:avLst/>
            </a:prstGeom>
            <a:solidFill>
              <a:srgbClr val="FF33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0" name="Line 83"/>
            <p:cNvSpPr>
              <a:spLocks noChangeShapeType="1"/>
            </p:cNvSpPr>
            <p:nvPr/>
          </p:nvSpPr>
          <p:spPr bwMode="auto">
            <a:xfrm>
              <a:off x="4485" y="3005"/>
              <a:ext cx="0" cy="7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27" name="Line 84"/>
          <p:cNvSpPr>
            <a:spLocks noChangeShapeType="1"/>
          </p:cNvSpPr>
          <p:nvPr/>
        </p:nvSpPr>
        <p:spPr bwMode="auto">
          <a:xfrm>
            <a:off x="8521700" y="4271963"/>
            <a:ext cx="212725" cy="452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28" name="Line 85"/>
          <p:cNvSpPr>
            <a:spLocks noChangeShapeType="1"/>
          </p:cNvSpPr>
          <p:nvPr/>
        </p:nvSpPr>
        <p:spPr bwMode="auto">
          <a:xfrm>
            <a:off x="7712075" y="3698875"/>
            <a:ext cx="620713" cy="460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7129" name="Group 86"/>
          <p:cNvGrpSpPr>
            <a:grpSpLocks/>
          </p:cNvGrpSpPr>
          <p:nvPr/>
        </p:nvGrpSpPr>
        <p:grpSpPr bwMode="auto">
          <a:xfrm>
            <a:off x="7704138" y="4624388"/>
            <a:ext cx="165100" cy="314325"/>
            <a:chOff x="4431" y="3005"/>
            <a:chExt cx="99" cy="186"/>
          </a:xfrm>
        </p:grpSpPr>
        <p:sp>
          <p:nvSpPr>
            <p:cNvPr id="47137" name="Rectangle 87"/>
            <p:cNvSpPr>
              <a:spLocks noChangeArrowheads="1"/>
            </p:cNvSpPr>
            <p:nvPr/>
          </p:nvSpPr>
          <p:spPr bwMode="auto">
            <a:xfrm>
              <a:off x="4431" y="3065"/>
              <a:ext cx="99" cy="126"/>
            </a:xfrm>
            <a:prstGeom prst="rect">
              <a:avLst/>
            </a:prstGeom>
            <a:solidFill>
              <a:srgbClr val="FF33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8" name="Line 88"/>
            <p:cNvSpPr>
              <a:spLocks noChangeShapeType="1"/>
            </p:cNvSpPr>
            <p:nvPr/>
          </p:nvSpPr>
          <p:spPr bwMode="auto">
            <a:xfrm>
              <a:off x="4485" y="3005"/>
              <a:ext cx="0" cy="7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30" name="Rectangle 36"/>
          <p:cNvSpPr>
            <a:spLocks noChangeArrowheads="1"/>
          </p:cNvSpPr>
          <p:nvPr/>
        </p:nvSpPr>
        <p:spPr bwMode="auto">
          <a:xfrm>
            <a:off x="6878638" y="5173663"/>
            <a:ext cx="163512" cy="212725"/>
          </a:xfrm>
          <a:prstGeom prst="rect">
            <a:avLst/>
          </a:prstGeom>
          <a:solidFill>
            <a:srgbClr val="FF33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1" name="Line 44"/>
          <p:cNvSpPr>
            <a:spLocks noChangeShapeType="1"/>
          </p:cNvSpPr>
          <p:nvPr/>
        </p:nvSpPr>
        <p:spPr bwMode="auto">
          <a:xfrm flipV="1">
            <a:off x="7202488" y="3725863"/>
            <a:ext cx="419100" cy="5127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4692650" y="3232150"/>
            <a:ext cx="766762" cy="1014413"/>
            <a:chOff x="764" y="1405"/>
            <a:chExt cx="795" cy="918"/>
          </a:xfrm>
          <a:solidFill>
            <a:srgbClr val="FF3399"/>
          </a:solidFill>
        </p:grpSpPr>
        <p:sp>
          <p:nvSpPr>
            <p:cNvPr id="98345" name="Rectangle 51"/>
            <p:cNvSpPr>
              <a:spLocks noChangeArrowheads="1"/>
            </p:cNvSpPr>
            <p:nvPr/>
          </p:nvSpPr>
          <p:spPr bwMode="auto">
            <a:xfrm>
              <a:off x="1460" y="1591"/>
              <a:ext cx="99" cy="126"/>
            </a:xfrm>
            <a:prstGeom prst="rect">
              <a:avLst/>
            </a:prstGeom>
            <a:grpFill/>
            <a:ln w="12700">
              <a:solidFill>
                <a:srgbClr val="0000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98346" name="Line 52"/>
            <p:cNvSpPr>
              <a:spLocks noChangeShapeType="1"/>
            </p:cNvSpPr>
            <p:nvPr/>
          </p:nvSpPr>
          <p:spPr bwMode="auto">
            <a:xfrm>
              <a:off x="1511" y="1528"/>
              <a:ext cx="3" cy="81"/>
            </a:xfrm>
            <a:prstGeom prst="line">
              <a:avLst/>
            </a:prstGeom>
            <a:grpFill/>
            <a:ln w="28575">
              <a:solidFill>
                <a:srgbClr val="00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98347" name="Rectangle 53"/>
            <p:cNvSpPr>
              <a:spLocks noChangeArrowheads="1"/>
            </p:cNvSpPr>
            <p:nvPr/>
          </p:nvSpPr>
          <p:spPr bwMode="auto">
            <a:xfrm>
              <a:off x="908" y="2020"/>
              <a:ext cx="99" cy="126"/>
            </a:xfrm>
            <a:prstGeom prst="rect">
              <a:avLst/>
            </a:prstGeom>
            <a:grpFill/>
            <a:ln w="12700">
              <a:solidFill>
                <a:srgbClr val="0000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98348" name="Line 54"/>
            <p:cNvSpPr>
              <a:spLocks noChangeShapeType="1"/>
            </p:cNvSpPr>
            <p:nvPr/>
          </p:nvSpPr>
          <p:spPr bwMode="auto">
            <a:xfrm>
              <a:off x="959" y="1957"/>
              <a:ext cx="3" cy="81"/>
            </a:xfrm>
            <a:prstGeom prst="line">
              <a:avLst/>
            </a:prstGeom>
            <a:grpFill/>
            <a:ln w="28575">
              <a:solidFill>
                <a:srgbClr val="00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98349" name="Rectangle 55"/>
            <p:cNvSpPr>
              <a:spLocks noChangeArrowheads="1"/>
            </p:cNvSpPr>
            <p:nvPr/>
          </p:nvSpPr>
          <p:spPr bwMode="auto">
            <a:xfrm>
              <a:off x="1382" y="1990"/>
              <a:ext cx="99" cy="126"/>
            </a:xfrm>
            <a:prstGeom prst="rect">
              <a:avLst/>
            </a:prstGeom>
            <a:grpFill/>
            <a:ln w="12700">
              <a:solidFill>
                <a:srgbClr val="0000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98350" name="Line 56"/>
            <p:cNvSpPr>
              <a:spLocks noChangeShapeType="1"/>
            </p:cNvSpPr>
            <p:nvPr/>
          </p:nvSpPr>
          <p:spPr bwMode="auto">
            <a:xfrm>
              <a:off x="1436" y="1930"/>
              <a:ext cx="0" cy="78"/>
            </a:xfrm>
            <a:prstGeom prst="line">
              <a:avLst/>
            </a:prstGeom>
            <a:grpFill/>
            <a:ln w="28575">
              <a:solidFill>
                <a:srgbClr val="00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98351" name="Rectangle 57"/>
            <p:cNvSpPr>
              <a:spLocks noChangeArrowheads="1"/>
            </p:cNvSpPr>
            <p:nvPr/>
          </p:nvSpPr>
          <p:spPr bwMode="auto">
            <a:xfrm>
              <a:off x="764" y="1624"/>
              <a:ext cx="99" cy="126"/>
            </a:xfrm>
            <a:prstGeom prst="rect">
              <a:avLst/>
            </a:prstGeom>
            <a:grpFill/>
            <a:ln w="12700">
              <a:solidFill>
                <a:srgbClr val="0000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98352" name="Line 58"/>
            <p:cNvSpPr>
              <a:spLocks noChangeShapeType="1"/>
            </p:cNvSpPr>
            <p:nvPr/>
          </p:nvSpPr>
          <p:spPr bwMode="auto">
            <a:xfrm>
              <a:off x="815" y="1561"/>
              <a:ext cx="3" cy="81"/>
            </a:xfrm>
            <a:prstGeom prst="line">
              <a:avLst/>
            </a:prstGeom>
            <a:grpFill/>
            <a:ln w="28575">
              <a:solidFill>
                <a:srgbClr val="00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98353" name="Rectangle 59"/>
            <p:cNvSpPr>
              <a:spLocks noChangeArrowheads="1"/>
            </p:cNvSpPr>
            <p:nvPr/>
          </p:nvSpPr>
          <p:spPr bwMode="auto">
            <a:xfrm>
              <a:off x="1148" y="1468"/>
              <a:ext cx="99" cy="126"/>
            </a:xfrm>
            <a:prstGeom prst="rect">
              <a:avLst/>
            </a:prstGeom>
            <a:grpFill/>
            <a:ln w="12700">
              <a:solidFill>
                <a:srgbClr val="0000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98354" name="Line 60"/>
            <p:cNvSpPr>
              <a:spLocks noChangeShapeType="1"/>
            </p:cNvSpPr>
            <p:nvPr/>
          </p:nvSpPr>
          <p:spPr bwMode="auto">
            <a:xfrm>
              <a:off x="1199" y="1405"/>
              <a:ext cx="3" cy="81"/>
            </a:xfrm>
            <a:prstGeom prst="line">
              <a:avLst/>
            </a:prstGeom>
            <a:grpFill/>
            <a:ln w="28575">
              <a:solidFill>
                <a:srgbClr val="00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98355" name="Rectangle 61"/>
            <p:cNvSpPr>
              <a:spLocks noChangeArrowheads="1"/>
            </p:cNvSpPr>
            <p:nvPr/>
          </p:nvSpPr>
          <p:spPr bwMode="auto">
            <a:xfrm>
              <a:off x="1148" y="2197"/>
              <a:ext cx="99" cy="126"/>
            </a:xfrm>
            <a:prstGeom prst="rect">
              <a:avLst/>
            </a:prstGeom>
            <a:grpFill/>
            <a:ln w="12700">
              <a:solidFill>
                <a:srgbClr val="0000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98356" name="Line 62"/>
            <p:cNvSpPr>
              <a:spLocks noChangeShapeType="1"/>
            </p:cNvSpPr>
            <p:nvPr/>
          </p:nvSpPr>
          <p:spPr bwMode="auto">
            <a:xfrm>
              <a:off x="1199" y="2134"/>
              <a:ext cx="3" cy="81"/>
            </a:xfrm>
            <a:prstGeom prst="line">
              <a:avLst/>
            </a:prstGeom>
            <a:grpFill/>
            <a:ln w="28575">
              <a:solidFill>
                <a:srgbClr val="00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98357" name="Line 63"/>
            <p:cNvSpPr>
              <a:spLocks noChangeShapeType="1"/>
            </p:cNvSpPr>
            <p:nvPr/>
          </p:nvSpPr>
          <p:spPr bwMode="auto">
            <a:xfrm flipV="1">
              <a:off x="866" y="1465"/>
              <a:ext cx="270" cy="117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98358" name="Line 64"/>
            <p:cNvSpPr>
              <a:spLocks noChangeShapeType="1"/>
            </p:cNvSpPr>
            <p:nvPr/>
          </p:nvSpPr>
          <p:spPr bwMode="auto">
            <a:xfrm flipH="1">
              <a:off x="1232" y="1975"/>
              <a:ext cx="162" cy="198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98359" name="Line 65"/>
            <p:cNvSpPr>
              <a:spLocks noChangeShapeType="1"/>
            </p:cNvSpPr>
            <p:nvPr/>
          </p:nvSpPr>
          <p:spPr bwMode="auto">
            <a:xfrm>
              <a:off x="851" y="1702"/>
              <a:ext cx="72" cy="243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98360" name="Line 66"/>
            <p:cNvSpPr>
              <a:spLocks noChangeShapeType="1"/>
            </p:cNvSpPr>
            <p:nvPr/>
          </p:nvSpPr>
          <p:spPr bwMode="auto">
            <a:xfrm flipH="1">
              <a:off x="1427" y="1594"/>
              <a:ext cx="36" cy="324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98361" name="Line 67"/>
            <p:cNvSpPr>
              <a:spLocks noChangeShapeType="1"/>
            </p:cNvSpPr>
            <p:nvPr/>
          </p:nvSpPr>
          <p:spPr bwMode="auto">
            <a:xfrm>
              <a:off x="1253" y="1411"/>
              <a:ext cx="216" cy="144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98362" name="Line 68"/>
            <p:cNvSpPr>
              <a:spLocks noChangeShapeType="1"/>
            </p:cNvSpPr>
            <p:nvPr/>
          </p:nvSpPr>
          <p:spPr bwMode="auto">
            <a:xfrm>
              <a:off x="998" y="1948"/>
              <a:ext cx="216" cy="144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98363" name="Line 69"/>
            <p:cNvSpPr>
              <a:spLocks noChangeShapeType="1"/>
            </p:cNvSpPr>
            <p:nvPr/>
          </p:nvSpPr>
          <p:spPr bwMode="auto">
            <a:xfrm flipH="1">
              <a:off x="1022" y="1504"/>
              <a:ext cx="144" cy="423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98364" name="Line 70"/>
            <p:cNvSpPr>
              <a:spLocks noChangeShapeType="1"/>
            </p:cNvSpPr>
            <p:nvPr/>
          </p:nvSpPr>
          <p:spPr bwMode="auto">
            <a:xfrm flipH="1">
              <a:off x="1046" y="1582"/>
              <a:ext cx="378" cy="396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98365" name="Line 71"/>
            <p:cNvSpPr>
              <a:spLocks noChangeShapeType="1"/>
            </p:cNvSpPr>
            <p:nvPr/>
          </p:nvSpPr>
          <p:spPr bwMode="auto">
            <a:xfrm flipH="1" flipV="1">
              <a:off x="899" y="1660"/>
              <a:ext cx="459" cy="252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</p:grpSp>
      <p:sp>
        <p:nvSpPr>
          <p:cNvPr id="47133" name="Line 45"/>
          <p:cNvSpPr>
            <a:spLocks noChangeShapeType="1"/>
          </p:cNvSpPr>
          <p:nvPr/>
        </p:nvSpPr>
        <p:spPr bwMode="auto">
          <a:xfrm>
            <a:off x="5543550" y="3429000"/>
            <a:ext cx="488950" cy="6778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422525" y="3200400"/>
            <a:ext cx="1311275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7135" name="Picture 68" descr="http://ds.informatik.rwth-aachen.de/teaching/ws0607/labsn/brid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447800"/>
            <a:ext cx="220980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36" name="Line 44"/>
          <p:cNvSpPr>
            <a:spLocks noChangeShapeType="1"/>
          </p:cNvSpPr>
          <p:nvPr/>
        </p:nvSpPr>
        <p:spPr bwMode="auto">
          <a:xfrm>
            <a:off x="7345363" y="4437063"/>
            <a:ext cx="366712" cy="2079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62925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/>
              <a:t>Energy-Constrained Nodes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475" y="1787525"/>
            <a:ext cx="8348663" cy="50704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>
                <a:solidFill>
                  <a:srgbClr val="3333CC"/>
                </a:solidFill>
              </a:rPr>
              <a:t>Each node can only send a </a:t>
            </a:r>
            <a:r>
              <a:rPr lang="en-US" sz="2800" u="sng" smtClean="0">
                <a:solidFill>
                  <a:srgbClr val="3333CC"/>
                </a:solidFill>
              </a:rPr>
              <a:t>finite</a:t>
            </a:r>
            <a:r>
              <a:rPr lang="en-US" sz="2800" smtClean="0">
                <a:solidFill>
                  <a:srgbClr val="3333CC"/>
                </a:solidFill>
              </a:rPr>
              <a:t> number of bits.</a:t>
            </a:r>
            <a:endParaRPr lang="en-US" smtClean="0">
              <a:solidFill>
                <a:srgbClr val="3333CC"/>
              </a:solidFill>
            </a:endParaRPr>
          </a:p>
          <a:p>
            <a:pPr lvl="1"/>
            <a:r>
              <a:rPr lang="en-US" sz="2400" smtClean="0"/>
              <a:t>Transmit energy minimized by maximizing bit time</a:t>
            </a:r>
          </a:p>
          <a:p>
            <a:pPr lvl="1"/>
            <a:r>
              <a:rPr lang="en-US" sz="2400" smtClean="0"/>
              <a:t>Circuit energy consumption increases with bit time</a:t>
            </a:r>
          </a:p>
          <a:p>
            <a:pPr lvl="1"/>
            <a:r>
              <a:rPr lang="en-US" sz="2400" smtClean="0"/>
              <a:t>Introduces a delay versus energy tradeoff for each bit</a:t>
            </a:r>
          </a:p>
          <a:p>
            <a:pPr lvl="1">
              <a:lnSpc>
                <a:spcPct val="1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800" smtClean="0"/>
              <a:t>Short-range networks must consider transmit, circuit, and processing energy.</a:t>
            </a:r>
          </a:p>
          <a:p>
            <a:pPr lvl="1">
              <a:lnSpc>
                <a:spcPct val="100000"/>
              </a:lnSpc>
            </a:pPr>
            <a:r>
              <a:rPr lang="en-US" sz="2400" smtClean="0"/>
              <a:t>Sophisticated techniques not necessarily energy-efficient. </a:t>
            </a:r>
          </a:p>
          <a:p>
            <a:pPr lvl="1"/>
            <a:r>
              <a:rPr lang="en-US" sz="2400" smtClean="0"/>
              <a:t>Sleep modes save energy but complicate networking.</a:t>
            </a:r>
          </a:p>
          <a:p>
            <a:pPr lvl="1">
              <a:lnSpc>
                <a:spcPct val="4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800" smtClean="0"/>
              <a:t>Changes </a:t>
            </a:r>
            <a:r>
              <a:rPr lang="en-US" sz="2800" smtClean="0">
                <a:solidFill>
                  <a:srgbClr val="FF0000"/>
                </a:solidFill>
              </a:rPr>
              <a:t>everything </a:t>
            </a:r>
            <a:r>
              <a:rPr lang="en-US" sz="2800" smtClean="0"/>
              <a:t>about the network design:</a:t>
            </a:r>
          </a:p>
          <a:p>
            <a:pPr lvl="1"/>
            <a:r>
              <a:rPr lang="en-US" sz="2400" smtClean="0"/>
              <a:t>Bit allocation must be optimized across </a:t>
            </a:r>
            <a:r>
              <a:rPr lang="en-US" sz="2400" smtClean="0">
                <a:solidFill>
                  <a:srgbClr val="0033CC"/>
                </a:solidFill>
              </a:rPr>
              <a:t>all </a:t>
            </a:r>
            <a:r>
              <a:rPr lang="en-US" sz="2400" smtClean="0"/>
              <a:t>protocols.</a:t>
            </a:r>
          </a:p>
          <a:p>
            <a:pPr lvl="1"/>
            <a:r>
              <a:rPr lang="en-US" sz="2400" smtClean="0"/>
              <a:t>Delay vs. throughput vs. node/network lifetime tradeoffs.</a:t>
            </a:r>
          </a:p>
          <a:p>
            <a:pPr lvl="1"/>
            <a:r>
              <a:rPr lang="en-US" sz="2400" smtClean="0"/>
              <a:t>Optimization of node cooperation.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305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Grading: </a:t>
            </a:r>
            <a:r>
              <a:rPr lang="en-US" sz="2000" dirty="0" smtClean="0"/>
              <a:t>HW- 25%, Exams (2) - 25% each, Project - 25%</a:t>
            </a:r>
            <a:endParaRPr lang="en-US" sz="1600" dirty="0" smtClean="0"/>
          </a:p>
          <a:p>
            <a:pPr>
              <a:lnSpc>
                <a:spcPct val="40000"/>
              </a:lnSpc>
            </a:pPr>
            <a:endParaRPr lang="en-US" sz="2400" baseline="300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HW: </a:t>
            </a:r>
            <a:r>
              <a:rPr lang="en-US" sz="2400" dirty="0" smtClean="0"/>
              <a:t>assigned Monday, due following Monday at 5pm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Homework </a:t>
            </a:r>
            <a:r>
              <a:rPr lang="en-US" sz="2000" dirty="0" smtClean="0"/>
              <a:t>lose credit </a:t>
            </a:r>
            <a:r>
              <a:rPr lang="en-US" sz="2000" dirty="0" smtClean="0"/>
              <a:t>for late submission to Mentor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Collaboration means collaborators work out how to do problems together, but actually solve and submit them independently to Mentor</a:t>
            </a:r>
            <a:endParaRPr lang="en-US" sz="2000" dirty="0" smtClean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Exams</a:t>
            </a:r>
            <a:r>
              <a:rPr lang="en-US" sz="2400" dirty="0" smtClean="0"/>
              <a:t>: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Exams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smtClean="0"/>
              <a:t>are to be </a:t>
            </a:r>
            <a:r>
              <a:rPr lang="en-US" sz="2000" dirty="0" smtClean="0"/>
              <a:t>taken at scheduled time, makeup exams are difficult to schedule.</a:t>
            </a:r>
          </a:p>
        </p:txBody>
      </p:sp>
      <p:sp>
        <p:nvSpPr>
          <p:cNvPr id="9219" name="Rectangle 1027"/>
          <p:cNvSpPr>
            <a:spLocks noChangeArrowheads="1"/>
          </p:cNvSpPr>
          <p:nvPr/>
        </p:nvSpPr>
        <p:spPr bwMode="auto">
          <a:xfrm>
            <a:off x="457200" y="2286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>
              <a:lnSpc>
                <a:spcPct val="80000"/>
              </a:lnSpc>
            </a:pPr>
            <a:r>
              <a:rPr lang="en-US" sz="4800" b="1">
                <a:solidFill>
                  <a:srgbClr val="0000CC"/>
                </a:solidFill>
                <a:latin typeface="Garamond" pitchFamily="18" charset="0"/>
              </a:rPr>
              <a:t>Course Information</a:t>
            </a:r>
            <a:br>
              <a:rPr lang="en-US" sz="4800" b="1">
                <a:solidFill>
                  <a:srgbClr val="0000CC"/>
                </a:solidFill>
                <a:latin typeface="Garamond" pitchFamily="18" charset="0"/>
              </a:rPr>
            </a:br>
            <a:r>
              <a:rPr lang="en-US" sz="4800" b="1">
                <a:solidFill>
                  <a:srgbClr val="0000CC"/>
                </a:solidFill>
                <a:latin typeface="Garamond" pitchFamily="18" charset="0"/>
              </a:rPr>
              <a:t>Policies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398463" y="644525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>
              <a:lnSpc>
                <a:spcPct val="80000"/>
              </a:lnSpc>
              <a:defRPr/>
            </a:pPr>
            <a:r>
              <a:rPr lang="en-US" sz="4000" b="1" dirty="0">
                <a:solidFill>
                  <a:srgbClr val="0000CC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Distributed Control over Wireless 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0" y="4886325"/>
            <a:ext cx="8307388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lnSpc>
                <a:spcPct val="80000"/>
              </a:lnSpc>
              <a:spcBef>
                <a:spcPts val="1000"/>
              </a:spcBef>
              <a:buClr>
                <a:srgbClr val="910016"/>
              </a:buClr>
              <a:buSzPct val="100000"/>
              <a:buFont typeface="Arial" pitchFamily="34" charset="0"/>
              <a:buNone/>
              <a:defRPr/>
            </a:pPr>
            <a:r>
              <a:rPr lang="en-US" sz="3200" b="1" dirty="0">
                <a:solidFill>
                  <a:srgbClr val="0033CC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Interdisciplinary design approach</a:t>
            </a:r>
          </a:p>
          <a:p>
            <a:pPr marL="1143000" lvl="2" indent="-228600">
              <a:lnSpc>
                <a:spcPct val="60000"/>
              </a:lnSpc>
              <a:spcBef>
                <a:spcPts val="1000"/>
              </a:spcBef>
              <a:buClr>
                <a:srgbClr val="910016"/>
              </a:buClr>
              <a:buSzPct val="100000"/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33CC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Control requires </a:t>
            </a:r>
            <a:r>
              <a:rPr lang="en-US" b="1" dirty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fast</a:t>
            </a:r>
            <a:r>
              <a:rPr lang="en-US" b="1" dirty="0">
                <a:solidFill>
                  <a:srgbClr val="0033CC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accurate</a:t>
            </a:r>
            <a:r>
              <a:rPr lang="en-US" b="1" dirty="0">
                <a:solidFill>
                  <a:srgbClr val="0033CC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, and </a:t>
            </a:r>
            <a:r>
              <a:rPr lang="en-US" b="1" dirty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reliable</a:t>
            </a:r>
            <a:r>
              <a:rPr lang="en-US" b="1" dirty="0">
                <a:solidFill>
                  <a:srgbClr val="0033CC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 feedback.</a:t>
            </a:r>
          </a:p>
          <a:p>
            <a:pPr marL="1143000" lvl="2" indent="-228600">
              <a:lnSpc>
                <a:spcPct val="60000"/>
              </a:lnSpc>
              <a:spcBef>
                <a:spcPts val="1000"/>
              </a:spcBef>
              <a:buClr>
                <a:srgbClr val="910016"/>
              </a:buClr>
              <a:buSzPct val="100000"/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33CC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Wireless networks introduce </a:t>
            </a:r>
            <a:r>
              <a:rPr lang="en-US" b="1" dirty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delay</a:t>
            </a:r>
            <a:r>
              <a:rPr lang="en-US" b="1" dirty="0">
                <a:solidFill>
                  <a:srgbClr val="0033CC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 and </a:t>
            </a:r>
            <a:r>
              <a:rPr lang="en-US" b="1" dirty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loss</a:t>
            </a:r>
            <a:r>
              <a:rPr lang="en-US" b="1" dirty="0">
                <a:solidFill>
                  <a:srgbClr val="0033CC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 </a:t>
            </a:r>
          </a:p>
          <a:p>
            <a:pPr marL="1143000" lvl="2" indent="-228600">
              <a:lnSpc>
                <a:spcPct val="60000"/>
              </a:lnSpc>
              <a:spcBef>
                <a:spcPts val="1000"/>
              </a:spcBef>
              <a:buClr>
                <a:srgbClr val="910016"/>
              </a:buClr>
              <a:buSzPct val="100000"/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33CC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Need reliable networks and  robust controllers </a:t>
            </a:r>
          </a:p>
          <a:p>
            <a:pPr marL="1143000" lvl="2" indent="-228600">
              <a:lnSpc>
                <a:spcPct val="60000"/>
              </a:lnSpc>
              <a:spcBef>
                <a:spcPts val="1000"/>
              </a:spcBef>
              <a:buClr>
                <a:srgbClr val="910016"/>
              </a:buClr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Mostly open problems</a:t>
            </a:r>
            <a:endParaRPr lang="en-US" sz="2000" b="1" i="1" dirty="0">
              <a:solidFill>
                <a:srgbClr val="0033CC"/>
              </a:solidFill>
              <a:latin typeface="+mj-lt"/>
              <a:ea typeface="ＭＳ Ｐゴシック" pitchFamily="34" charset="-128"/>
              <a:cs typeface="ＭＳ Ｐゴシック" pitchFamily="34" charset="-128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Clr>
                <a:srgbClr val="910016"/>
              </a:buClr>
              <a:buSzPct val="100000"/>
              <a:buFont typeface="Arial" pitchFamily="34" charset="0"/>
              <a:buChar char="•"/>
              <a:defRPr/>
            </a:pPr>
            <a:endParaRPr lang="en-US" b="1" dirty="0">
              <a:solidFill>
                <a:schemeClr val="accent2"/>
              </a:solidFill>
              <a:latin typeface="+mj-lt"/>
              <a:ea typeface="ＭＳ Ｐゴシック" pitchFamily="34" charset="-128"/>
              <a:cs typeface="ＭＳ Ｐゴシック" pitchFamily="34" charset="-128"/>
            </a:endParaRP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2743200" y="1689100"/>
          <a:ext cx="3538538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" name="Clip" r:id="rId3" imgW="2826720" imgH="3497040" progId="">
                  <p:embed/>
                </p:oleObj>
              </mc:Choice>
              <mc:Fallback>
                <p:oleObj name="Clip" r:id="rId3" imgW="2826720" imgH="34970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689100"/>
                        <a:ext cx="3538538" cy="204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2" name="Line 6"/>
          <p:cNvSpPr>
            <a:spLocks noChangeShapeType="1"/>
          </p:cNvSpPr>
          <p:nvPr/>
        </p:nvSpPr>
        <p:spPr bwMode="auto">
          <a:xfrm flipV="1">
            <a:off x="1479550" y="4733925"/>
            <a:ext cx="54165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13" name="Group 7"/>
          <p:cNvGrpSpPr>
            <a:grpSpLocks/>
          </p:cNvGrpSpPr>
          <p:nvPr/>
        </p:nvGrpSpPr>
        <p:grpSpPr bwMode="auto">
          <a:xfrm>
            <a:off x="1671638" y="4227513"/>
            <a:ext cx="4329112" cy="387350"/>
            <a:chOff x="656" y="3195"/>
            <a:chExt cx="3330" cy="382"/>
          </a:xfrm>
        </p:grpSpPr>
        <p:grpSp>
          <p:nvGrpSpPr>
            <p:cNvPr id="4156" name="Group 8"/>
            <p:cNvGrpSpPr>
              <a:grpSpLocks/>
            </p:cNvGrpSpPr>
            <p:nvPr/>
          </p:nvGrpSpPr>
          <p:grpSpPr bwMode="auto">
            <a:xfrm>
              <a:off x="656" y="3380"/>
              <a:ext cx="3330" cy="197"/>
              <a:chOff x="656" y="3380"/>
              <a:chExt cx="3330" cy="197"/>
            </a:xfrm>
          </p:grpSpPr>
          <p:graphicFrame>
            <p:nvGraphicFramePr>
              <p:cNvPr id="4106" name="Object 9"/>
              <p:cNvGraphicFramePr>
                <a:graphicFrameLocks noChangeAspect="1"/>
              </p:cNvGraphicFramePr>
              <p:nvPr/>
            </p:nvGraphicFramePr>
            <p:xfrm>
              <a:off x="656" y="3380"/>
              <a:ext cx="756" cy="1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31" name="Clip" r:id="rId5" imgW="6544800" imgH="1706400" progId="">
                      <p:embed/>
                    </p:oleObj>
                  </mc:Choice>
                  <mc:Fallback>
                    <p:oleObj name="Clip" r:id="rId5" imgW="6544800" imgH="1706400" progId="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6" y="3380"/>
                            <a:ext cx="756" cy="19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7" name="Object 10"/>
              <p:cNvGraphicFramePr>
                <a:graphicFrameLocks noChangeAspect="1"/>
              </p:cNvGraphicFramePr>
              <p:nvPr/>
            </p:nvGraphicFramePr>
            <p:xfrm>
              <a:off x="2356" y="3380"/>
              <a:ext cx="756" cy="1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32" name="Clip" r:id="rId7" imgW="6544800" imgH="1706400" progId="">
                      <p:embed/>
                    </p:oleObj>
                  </mc:Choice>
                  <mc:Fallback>
                    <p:oleObj name="Clip" r:id="rId7" imgW="6544800" imgH="1706400" progId="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56" y="3380"/>
                            <a:ext cx="756" cy="19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8" name="Object 11"/>
              <p:cNvGraphicFramePr>
                <a:graphicFrameLocks noChangeAspect="1"/>
              </p:cNvGraphicFramePr>
              <p:nvPr/>
            </p:nvGraphicFramePr>
            <p:xfrm>
              <a:off x="1500" y="3380"/>
              <a:ext cx="756" cy="1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33" name="Clip" r:id="rId8" imgW="6544800" imgH="1706400" progId="">
                      <p:embed/>
                    </p:oleObj>
                  </mc:Choice>
                  <mc:Fallback>
                    <p:oleObj name="Clip" r:id="rId8" imgW="6544800" imgH="1706400" progId="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00" y="3380"/>
                            <a:ext cx="756" cy="19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9" name="Object 12"/>
              <p:cNvGraphicFramePr>
                <a:graphicFrameLocks noChangeAspect="1"/>
              </p:cNvGraphicFramePr>
              <p:nvPr/>
            </p:nvGraphicFramePr>
            <p:xfrm>
              <a:off x="3230" y="3380"/>
              <a:ext cx="756" cy="1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34" name="Clip" r:id="rId9" imgW="6544800" imgH="1706400" progId="">
                      <p:embed/>
                    </p:oleObj>
                  </mc:Choice>
                  <mc:Fallback>
                    <p:oleObj name="Clip" r:id="rId9" imgW="6544800" imgH="1706400" progId="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30" y="3380"/>
                            <a:ext cx="756" cy="19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157" name="Group 13"/>
            <p:cNvGrpSpPr>
              <a:grpSpLocks/>
            </p:cNvGrpSpPr>
            <p:nvPr/>
          </p:nvGrpSpPr>
          <p:grpSpPr bwMode="auto">
            <a:xfrm>
              <a:off x="896" y="3195"/>
              <a:ext cx="122" cy="166"/>
              <a:chOff x="1344" y="1856"/>
              <a:chExt cx="122" cy="166"/>
            </a:xfrm>
          </p:grpSpPr>
          <p:sp>
            <p:nvSpPr>
              <p:cNvPr id="4167" name="Line 14"/>
              <p:cNvSpPr>
                <a:spLocks noChangeShapeType="1"/>
              </p:cNvSpPr>
              <p:nvPr/>
            </p:nvSpPr>
            <p:spPr bwMode="auto">
              <a:xfrm flipV="1">
                <a:off x="1400" y="1878"/>
                <a:ext cx="0" cy="1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8" name="AutoShape 15"/>
              <p:cNvSpPr>
                <a:spLocks noChangeArrowheads="1"/>
              </p:cNvSpPr>
              <p:nvPr/>
            </p:nvSpPr>
            <p:spPr bwMode="auto">
              <a:xfrm flipV="1">
                <a:off x="1344" y="1856"/>
                <a:ext cx="122" cy="111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grpSp>
          <p:nvGrpSpPr>
            <p:cNvPr id="4158" name="Group 16"/>
            <p:cNvGrpSpPr>
              <a:grpSpLocks/>
            </p:cNvGrpSpPr>
            <p:nvPr/>
          </p:nvGrpSpPr>
          <p:grpSpPr bwMode="auto">
            <a:xfrm>
              <a:off x="3514" y="3195"/>
              <a:ext cx="122" cy="166"/>
              <a:chOff x="1344" y="1856"/>
              <a:chExt cx="122" cy="166"/>
            </a:xfrm>
          </p:grpSpPr>
          <p:sp>
            <p:nvSpPr>
              <p:cNvPr id="4165" name="Line 17"/>
              <p:cNvSpPr>
                <a:spLocks noChangeShapeType="1"/>
              </p:cNvSpPr>
              <p:nvPr/>
            </p:nvSpPr>
            <p:spPr bwMode="auto">
              <a:xfrm flipV="1">
                <a:off x="1400" y="1878"/>
                <a:ext cx="0" cy="1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6" name="AutoShape 18"/>
              <p:cNvSpPr>
                <a:spLocks noChangeArrowheads="1"/>
              </p:cNvSpPr>
              <p:nvPr/>
            </p:nvSpPr>
            <p:spPr bwMode="auto">
              <a:xfrm flipV="1">
                <a:off x="1344" y="1856"/>
                <a:ext cx="122" cy="111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grpSp>
          <p:nvGrpSpPr>
            <p:cNvPr id="4159" name="Group 19"/>
            <p:cNvGrpSpPr>
              <a:grpSpLocks/>
            </p:cNvGrpSpPr>
            <p:nvPr/>
          </p:nvGrpSpPr>
          <p:grpSpPr bwMode="auto">
            <a:xfrm>
              <a:off x="2600" y="3195"/>
              <a:ext cx="122" cy="166"/>
              <a:chOff x="1344" y="1856"/>
              <a:chExt cx="122" cy="166"/>
            </a:xfrm>
          </p:grpSpPr>
          <p:sp>
            <p:nvSpPr>
              <p:cNvPr id="4163" name="Line 20"/>
              <p:cNvSpPr>
                <a:spLocks noChangeShapeType="1"/>
              </p:cNvSpPr>
              <p:nvPr/>
            </p:nvSpPr>
            <p:spPr bwMode="auto">
              <a:xfrm flipV="1">
                <a:off x="1400" y="1878"/>
                <a:ext cx="0" cy="1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4" name="AutoShape 21"/>
              <p:cNvSpPr>
                <a:spLocks noChangeArrowheads="1"/>
              </p:cNvSpPr>
              <p:nvPr/>
            </p:nvSpPr>
            <p:spPr bwMode="auto">
              <a:xfrm flipV="1">
                <a:off x="1344" y="1856"/>
                <a:ext cx="122" cy="111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grpSp>
          <p:nvGrpSpPr>
            <p:cNvPr id="4160" name="Group 22"/>
            <p:cNvGrpSpPr>
              <a:grpSpLocks/>
            </p:cNvGrpSpPr>
            <p:nvPr/>
          </p:nvGrpSpPr>
          <p:grpSpPr bwMode="auto">
            <a:xfrm>
              <a:off x="1740" y="3195"/>
              <a:ext cx="122" cy="166"/>
              <a:chOff x="1344" y="1856"/>
              <a:chExt cx="122" cy="166"/>
            </a:xfrm>
          </p:grpSpPr>
          <p:sp>
            <p:nvSpPr>
              <p:cNvPr id="4161" name="Line 23"/>
              <p:cNvSpPr>
                <a:spLocks noChangeShapeType="1"/>
              </p:cNvSpPr>
              <p:nvPr/>
            </p:nvSpPr>
            <p:spPr bwMode="auto">
              <a:xfrm flipV="1">
                <a:off x="1400" y="1878"/>
                <a:ext cx="0" cy="1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2" name="AutoShape 24"/>
              <p:cNvSpPr>
                <a:spLocks noChangeArrowheads="1"/>
              </p:cNvSpPr>
              <p:nvPr/>
            </p:nvSpPr>
            <p:spPr bwMode="auto">
              <a:xfrm flipV="1">
                <a:off x="1344" y="1856"/>
                <a:ext cx="122" cy="111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</p:grpSp>
      <p:sp>
        <p:nvSpPr>
          <p:cNvPr id="4114" name="Line 25"/>
          <p:cNvSpPr>
            <a:spLocks noChangeShapeType="1"/>
          </p:cNvSpPr>
          <p:nvPr/>
        </p:nvSpPr>
        <p:spPr bwMode="auto">
          <a:xfrm flipV="1">
            <a:off x="1400175" y="3624263"/>
            <a:ext cx="54165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9" name="Object 26"/>
          <p:cNvGraphicFramePr>
            <a:graphicFrameLocks noChangeAspect="1"/>
          </p:cNvGraphicFramePr>
          <p:nvPr/>
        </p:nvGraphicFramePr>
        <p:xfrm>
          <a:off x="5942013" y="3867150"/>
          <a:ext cx="98425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" name="Clip" r:id="rId10" imgW="6544800" imgH="1706400" progId="">
                  <p:embed/>
                </p:oleObj>
              </mc:Choice>
              <mc:Fallback>
                <p:oleObj name="Clip" r:id="rId10" imgW="6544800" imgH="1706400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013" y="3867150"/>
                        <a:ext cx="98425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27"/>
          <p:cNvGraphicFramePr>
            <a:graphicFrameLocks noChangeAspect="1"/>
          </p:cNvGraphicFramePr>
          <p:nvPr/>
        </p:nvGraphicFramePr>
        <p:xfrm>
          <a:off x="4829175" y="3867150"/>
          <a:ext cx="98425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6" name="Clip" r:id="rId11" imgW="6544800" imgH="1706400" progId="">
                  <p:embed/>
                </p:oleObj>
              </mc:Choice>
              <mc:Fallback>
                <p:oleObj name="Clip" r:id="rId11" imgW="6544800" imgH="1706400" progId="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9175" y="3867150"/>
                        <a:ext cx="98425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15" name="Group 28"/>
          <p:cNvGrpSpPr>
            <a:grpSpLocks/>
          </p:cNvGrpSpPr>
          <p:nvPr/>
        </p:nvGrpSpPr>
        <p:grpSpPr bwMode="auto">
          <a:xfrm>
            <a:off x="6259513" y="3679825"/>
            <a:ext cx="160337" cy="168275"/>
            <a:chOff x="1344" y="1856"/>
            <a:chExt cx="122" cy="166"/>
          </a:xfrm>
        </p:grpSpPr>
        <p:sp>
          <p:nvSpPr>
            <p:cNvPr id="4154" name="Line 29"/>
            <p:cNvSpPr>
              <a:spLocks noChangeShapeType="1"/>
            </p:cNvSpPr>
            <p:nvPr/>
          </p:nvSpPr>
          <p:spPr bwMode="auto">
            <a:xfrm flipV="1">
              <a:off x="1400" y="1878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5" name="AutoShape 30"/>
            <p:cNvSpPr>
              <a:spLocks noChangeArrowheads="1"/>
            </p:cNvSpPr>
            <p:nvPr/>
          </p:nvSpPr>
          <p:spPr bwMode="auto">
            <a:xfrm flipV="1">
              <a:off x="1344" y="1856"/>
              <a:ext cx="122" cy="111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endParaRPr lang="en-US"/>
            </a:p>
          </p:txBody>
        </p:sp>
      </p:grpSp>
      <p:grpSp>
        <p:nvGrpSpPr>
          <p:cNvPr id="4116" name="Group 31"/>
          <p:cNvGrpSpPr>
            <a:grpSpLocks/>
          </p:cNvGrpSpPr>
          <p:nvPr/>
        </p:nvGrpSpPr>
        <p:grpSpPr bwMode="auto">
          <a:xfrm>
            <a:off x="5141913" y="3679825"/>
            <a:ext cx="160337" cy="168275"/>
            <a:chOff x="1344" y="1856"/>
            <a:chExt cx="122" cy="166"/>
          </a:xfrm>
        </p:grpSpPr>
        <p:sp>
          <p:nvSpPr>
            <p:cNvPr id="4152" name="Line 32"/>
            <p:cNvSpPr>
              <a:spLocks noChangeShapeType="1"/>
            </p:cNvSpPr>
            <p:nvPr/>
          </p:nvSpPr>
          <p:spPr bwMode="auto">
            <a:xfrm flipV="1">
              <a:off x="1400" y="1878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3" name="AutoShape 33"/>
            <p:cNvSpPr>
              <a:spLocks noChangeArrowheads="1"/>
            </p:cNvSpPr>
            <p:nvPr/>
          </p:nvSpPr>
          <p:spPr bwMode="auto">
            <a:xfrm flipV="1">
              <a:off x="1344" y="1856"/>
              <a:ext cx="122" cy="111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endParaRPr lang="en-US"/>
            </a:p>
          </p:txBody>
        </p:sp>
      </p:grpSp>
      <p:grpSp>
        <p:nvGrpSpPr>
          <p:cNvPr id="4117" name="Group 34"/>
          <p:cNvGrpSpPr>
            <a:grpSpLocks/>
          </p:cNvGrpSpPr>
          <p:nvPr/>
        </p:nvGrpSpPr>
        <p:grpSpPr bwMode="auto">
          <a:xfrm>
            <a:off x="1485900" y="3679825"/>
            <a:ext cx="2081213" cy="387350"/>
            <a:chOff x="1966" y="2585"/>
            <a:chExt cx="1373" cy="308"/>
          </a:xfrm>
        </p:grpSpPr>
        <p:graphicFrame>
          <p:nvGraphicFramePr>
            <p:cNvPr id="4104" name="Object 35"/>
            <p:cNvGraphicFramePr>
              <a:graphicFrameLocks noChangeAspect="1"/>
            </p:cNvGraphicFramePr>
            <p:nvPr/>
          </p:nvGraphicFramePr>
          <p:xfrm>
            <a:off x="1966" y="2734"/>
            <a:ext cx="648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7" name="Clip" r:id="rId12" imgW="6544800" imgH="1706400" progId="">
                    <p:embed/>
                  </p:oleObj>
                </mc:Choice>
                <mc:Fallback>
                  <p:oleObj name="Clip" r:id="rId12" imgW="6544800" imgH="1706400" progId="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6" y="2734"/>
                          <a:ext cx="648" cy="1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5" name="Object 36"/>
            <p:cNvGraphicFramePr>
              <a:graphicFrameLocks noChangeAspect="1"/>
            </p:cNvGraphicFramePr>
            <p:nvPr/>
          </p:nvGraphicFramePr>
          <p:xfrm>
            <a:off x="2690" y="2734"/>
            <a:ext cx="649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8" name="Clip" r:id="rId13" imgW="6544800" imgH="1706400" progId="">
                    <p:embed/>
                  </p:oleObj>
                </mc:Choice>
                <mc:Fallback>
                  <p:oleObj name="Clip" r:id="rId13" imgW="6544800" imgH="1706400" progId="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0" y="2734"/>
                          <a:ext cx="649" cy="1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8" name="Line 37"/>
            <p:cNvSpPr>
              <a:spLocks noChangeShapeType="1"/>
            </p:cNvSpPr>
            <p:nvPr/>
          </p:nvSpPr>
          <p:spPr bwMode="auto">
            <a:xfrm flipV="1">
              <a:off x="2220" y="2603"/>
              <a:ext cx="0" cy="1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9" name="AutoShape 38"/>
            <p:cNvSpPr>
              <a:spLocks noChangeArrowheads="1"/>
            </p:cNvSpPr>
            <p:nvPr/>
          </p:nvSpPr>
          <p:spPr bwMode="auto">
            <a:xfrm flipV="1">
              <a:off x="2171" y="2585"/>
              <a:ext cx="106" cy="9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4150" name="Line 39"/>
            <p:cNvSpPr>
              <a:spLocks noChangeShapeType="1"/>
            </p:cNvSpPr>
            <p:nvPr/>
          </p:nvSpPr>
          <p:spPr bwMode="auto">
            <a:xfrm flipV="1">
              <a:off x="2945" y="2603"/>
              <a:ext cx="0" cy="1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1" name="AutoShape 40"/>
            <p:cNvSpPr>
              <a:spLocks noChangeArrowheads="1"/>
            </p:cNvSpPr>
            <p:nvPr/>
          </p:nvSpPr>
          <p:spPr bwMode="auto">
            <a:xfrm flipV="1">
              <a:off x="2896" y="2585"/>
              <a:ext cx="105" cy="9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endParaRPr lang="en-US"/>
            </a:p>
          </p:txBody>
        </p:sp>
      </p:grpSp>
      <p:sp>
        <p:nvSpPr>
          <p:cNvPr id="4118" name="Line 41"/>
          <p:cNvSpPr>
            <a:spLocks noChangeShapeType="1"/>
          </p:cNvSpPr>
          <p:nvPr/>
        </p:nvSpPr>
        <p:spPr bwMode="auto">
          <a:xfrm flipV="1">
            <a:off x="1455738" y="4183063"/>
            <a:ext cx="54165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9" name="Line 52"/>
          <p:cNvSpPr>
            <a:spLocks noChangeShapeType="1"/>
          </p:cNvSpPr>
          <p:nvPr/>
        </p:nvSpPr>
        <p:spPr bwMode="auto">
          <a:xfrm flipV="1">
            <a:off x="3019425" y="2200275"/>
            <a:ext cx="1066800" cy="1409700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0" name="Line 53"/>
          <p:cNvSpPr>
            <a:spLocks noChangeShapeType="1"/>
          </p:cNvSpPr>
          <p:nvPr/>
        </p:nvSpPr>
        <p:spPr bwMode="auto">
          <a:xfrm>
            <a:off x="2081213" y="3700463"/>
            <a:ext cx="742950" cy="0"/>
          </a:xfrm>
          <a:prstGeom prst="line">
            <a:avLst/>
          </a:prstGeom>
          <a:noFill/>
          <a:ln w="12700">
            <a:solidFill>
              <a:srgbClr val="990099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1" name="Line 54"/>
          <p:cNvSpPr>
            <a:spLocks noChangeShapeType="1"/>
          </p:cNvSpPr>
          <p:nvPr/>
        </p:nvSpPr>
        <p:spPr bwMode="auto">
          <a:xfrm>
            <a:off x="5407025" y="3706813"/>
            <a:ext cx="746125" cy="0"/>
          </a:xfrm>
          <a:prstGeom prst="line">
            <a:avLst/>
          </a:prstGeom>
          <a:noFill/>
          <a:ln w="12700">
            <a:solidFill>
              <a:srgbClr val="990099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2" name="Line 55"/>
          <p:cNvSpPr>
            <a:spLocks noChangeShapeType="1"/>
          </p:cNvSpPr>
          <p:nvPr/>
        </p:nvSpPr>
        <p:spPr bwMode="auto">
          <a:xfrm>
            <a:off x="4492625" y="4297363"/>
            <a:ext cx="744538" cy="0"/>
          </a:xfrm>
          <a:prstGeom prst="line">
            <a:avLst/>
          </a:prstGeom>
          <a:noFill/>
          <a:ln w="12700">
            <a:solidFill>
              <a:srgbClr val="990099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3" name="Line 56"/>
          <p:cNvSpPr>
            <a:spLocks noChangeShapeType="1"/>
          </p:cNvSpPr>
          <p:nvPr/>
        </p:nvSpPr>
        <p:spPr bwMode="auto">
          <a:xfrm>
            <a:off x="3341688" y="4292600"/>
            <a:ext cx="744537" cy="0"/>
          </a:xfrm>
          <a:prstGeom prst="line">
            <a:avLst/>
          </a:prstGeom>
          <a:noFill/>
          <a:ln w="12700">
            <a:solidFill>
              <a:srgbClr val="990099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4" name="Line 57"/>
          <p:cNvSpPr>
            <a:spLocks noChangeShapeType="1"/>
          </p:cNvSpPr>
          <p:nvPr/>
        </p:nvSpPr>
        <p:spPr bwMode="auto">
          <a:xfrm>
            <a:off x="2192338" y="4287838"/>
            <a:ext cx="742950" cy="0"/>
          </a:xfrm>
          <a:prstGeom prst="line">
            <a:avLst/>
          </a:prstGeom>
          <a:noFill/>
          <a:ln w="12700">
            <a:solidFill>
              <a:srgbClr val="990099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5" name="Line 58"/>
          <p:cNvSpPr>
            <a:spLocks noChangeShapeType="1"/>
          </p:cNvSpPr>
          <p:nvPr/>
        </p:nvSpPr>
        <p:spPr bwMode="auto">
          <a:xfrm flipH="1" flipV="1">
            <a:off x="4291013" y="2424113"/>
            <a:ext cx="1055687" cy="1770062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6" name="Line 59"/>
          <p:cNvSpPr>
            <a:spLocks noChangeShapeType="1"/>
          </p:cNvSpPr>
          <p:nvPr/>
        </p:nvSpPr>
        <p:spPr bwMode="auto">
          <a:xfrm flipH="1" flipV="1">
            <a:off x="4424363" y="2200275"/>
            <a:ext cx="1885950" cy="1374775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Line 60"/>
          <p:cNvSpPr>
            <a:spLocks noChangeShapeType="1"/>
          </p:cNvSpPr>
          <p:nvPr/>
        </p:nvSpPr>
        <p:spPr bwMode="auto">
          <a:xfrm flipV="1">
            <a:off x="5627688" y="3836988"/>
            <a:ext cx="561975" cy="377825"/>
          </a:xfrm>
          <a:prstGeom prst="line">
            <a:avLst/>
          </a:prstGeom>
          <a:noFill/>
          <a:ln w="12700">
            <a:solidFill>
              <a:srgbClr val="990099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Line 61"/>
          <p:cNvSpPr>
            <a:spLocks noChangeShapeType="1"/>
          </p:cNvSpPr>
          <p:nvPr/>
        </p:nvSpPr>
        <p:spPr bwMode="auto">
          <a:xfrm flipH="1" flipV="1">
            <a:off x="3170238" y="3694113"/>
            <a:ext cx="2176462" cy="546100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79" name="Text Box 62"/>
          <p:cNvSpPr txBox="1">
            <a:spLocks noChangeArrowheads="1"/>
          </p:cNvSpPr>
          <p:nvPr/>
        </p:nvSpPr>
        <p:spPr bwMode="auto">
          <a:xfrm>
            <a:off x="6299200" y="1630363"/>
            <a:ext cx="2743200" cy="1570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Automated Vehicles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  - Cars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  - Airplanes/UAVs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  - Insect flyers</a:t>
            </a:r>
          </a:p>
        </p:txBody>
      </p:sp>
      <p:graphicFrame>
        <p:nvGraphicFramePr>
          <p:cNvPr id="4101" name="Object 2"/>
          <p:cNvGraphicFramePr>
            <a:graphicFrameLocks noChangeAspect="1"/>
          </p:cNvGraphicFramePr>
          <p:nvPr/>
        </p:nvGraphicFramePr>
        <p:xfrm>
          <a:off x="1528763" y="1716088"/>
          <a:ext cx="57626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" name="Clip" r:id="rId14" imgW="5317920" imgH="3085560" progId="">
                  <p:embed/>
                </p:oleObj>
              </mc:Choice>
              <mc:Fallback>
                <p:oleObj name="Clip" r:id="rId14" imgW="5317920" imgH="30855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763" y="1716088"/>
                        <a:ext cx="576262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3"/>
          <p:cNvGraphicFramePr>
            <a:graphicFrameLocks noChangeAspect="1"/>
          </p:cNvGraphicFramePr>
          <p:nvPr/>
        </p:nvGraphicFramePr>
        <p:xfrm>
          <a:off x="228600" y="1857375"/>
          <a:ext cx="5762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" name="Clip" r:id="rId16" imgW="5317920" imgH="3085560" progId="">
                  <p:embed/>
                </p:oleObj>
              </mc:Choice>
              <mc:Fallback>
                <p:oleObj name="Clip" r:id="rId16" imgW="5317920" imgH="308556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57375"/>
                        <a:ext cx="576263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4"/>
          <p:cNvGraphicFramePr>
            <a:graphicFrameLocks noChangeAspect="1"/>
          </p:cNvGraphicFramePr>
          <p:nvPr/>
        </p:nvGraphicFramePr>
        <p:xfrm>
          <a:off x="2794000" y="1635125"/>
          <a:ext cx="5762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" name="Clip" r:id="rId17" imgW="5317920" imgH="3085560" progId="">
                  <p:embed/>
                </p:oleObj>
              </mc:Choice>
              <mc:Fallback>
                <p:oleObj name="Clip" r:id="rId17" imgW="5317920" imgH="308556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1635125"/>
                        <a:ext cx="576263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30" name="Group 91"/>
          <p:cNvGrpSpPr>
            <a:grpSpLocks/>
          </p:cNvGrpSpPr>
          <p:nvPr/>
        </p:nvGrpSpPr>
        <p:grpSpPr bwMode="auto">
          <a:xfrm>
            <a:off x="1816100" y="1779588"/>
            <a:ext cx="60325" cy="171450"/>
            <a:chOff x="1498" y="1236"/>
            <a:chExt cx="80" cy="158"/>
          </a:xfrm>
        </p:grpSpPr>
        <p:sp>
          <p:nvSpPr>
            <p:cNvPr id="4146" name="Rectangle 92"/>
            <p:cNvSpPr>
              <a:spLocks noChangeArrowheads="1"/>
            </p:cNvSpPr>
            <p:nvPr/>
          </p:nvSpPr>
          <p:spPr bwMode="auto">
            <a:xfrm>
              <a:off x="1498" y="1287"/>
              <a:ext cx="80" cy="107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7" name="Line 93"/>
            <p:cNvSpPr>
              <a:spLocks noChangeShapeType="1"/>
            </p:cNvSpPr>
            <p:nvPr/>
          </p:nvSpPr>
          <p:spPr bwMode="auto">
            <a:xfrm>
              <a:off x="1542" y="1236"/>
              <a:ext cx="0" cy="6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31" name="Group 94"/>
          <p:cNvGrpSpPr>
            <a:grpSpLocks/>
          </p:cNvGrpSpPr>
          <p:nvPr/>
        </p:nvGrpSpPr>
        <p:grpSpPr bwMode="auto">
          <a:xfrm>
            <a:off x="523875" y="1930400"/>
            <a:ext cx="61913" cy="171450"/>
            <a:chOff x="1498" y="1236"/>
            <a:chExt cx="80" cy="158"/>
          </a:xfrm>
        </p:grpSpPr>
        <p:sp>
          <p:nvSpPr>
            <p:cNvPr id="4144" name="Rectangle 95"/>
            <p:cNvSpPr>
              <a:spLocks noChangeArrowheads="1"/>
            </p:cNvSpPr>
            <p:nvPr/>
          </p:nvSpPr>
          <p:spPr bwMode="auto">
            <a:xfrm>
              <a:off x="1498" y="1287"/>
              <a:ext cx="80" cy="107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5" name="Line 96"/>
            <p:cNvSpPr>
              <a:spLocks noChangeShapeType="1"/>
            </p:cNvSpPr>
            <p:nvPr/>
          </p:nvSpPr>
          <p:spPr bwMode="auto">
            <a:xfrm>
              <a:off x="1542" y="1236"/>
              <a:ext cx="0" cy="6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32" name="Group 97"/>
          <p:cNvGrpSpPr>
            <a:grpSpLocks/>
          </p:cNvGrpSpPr>
          <p:nvPr/>
        </p:nvGrpSpPr>
        <p:grpSpPr bwMode="auto">
          <a:xfrm>
            <a:off x="3098800" y="1724025"/>
            <a:ext cx="60325" cy="171450"/>
            <a:chOff x="1498" y="1236"/>
            <a:chExt cx="80" cy="158"/>
          </a:xfrm>
        </p:grpSpPr>
        <p:sp>
          <p:nvSpPr>
            <p:cNvPr id="4142" name="Rectangle 98"/>
            <p:cNvSpPr>
              <a:spLocks noChangeArrowheads="1"/>
            </p:cNvSpPr>
            <p:nvPr/>
          </p:nvSpPr>
          <p:spPr bwMode="auto">
            <a:xfrm>
              <a:off x="1498" y="1287"/>
              <a:ext cx="80" cy="107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3" name="Line 99"/>
            <p:cNvSpPr>
              <a:spLocks noChangeShapeType="1"/>
            </p:cNvSpPr>
            <p:nvPr/>
          </p:nvSpPr>
          <p:spPr bwMode="auto">
            <a:xfrm>
              <a:off x="1542" y="1236"/>
              <a:ext cx="0" cy="6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33" name="Line 100"/>
          <p:cNvSpPr>
            <a:spLocks noChangeShapeType="1"/>
          </p:cNvSpPr>
          <p:nvPr/>
        </p:nvSpPr>
        <p:spPr bwMode="auto">
          <a:xfrm flipH="1">
            <a:off x="700088" y="1895475"/>
            <a:ext cx="954087" cy="49213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4" name="Line 101"/>
          <p:cNvSpPr>
            <a:spLocks noChangeShapeType="1"/>
          </p:cNvSpPr>
          <p:nvPr/>
        </p:nvSpPr>
        <p:spPr bwMode="auto">
          <a:xfrm flipV="1">
            <a:off x="2051050" y="1779588"/>
            <a:ext cx="1039813" cy="77787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35" name="Group 100"/>
          <p:cNvGrpSpPr>
            <a:grpSpLocks/>
          </p:cNvGrpSpPr>
          <p:nvPr/>
        </p:nvGrpSpPr>
        <p:grpSpPr bwMode="auto">
          <a:xfrm>
            <a:off x="4198938" y="2087563"/>
            <a:ext cx="169862" cy="336550"/>
            <a:chOff x="7922863" y="4159962"/>
            <a:chExt cx="169723" cy="337269"/>
          </a:xfrm>
        </p:grpSpPr>
        <p:sp>
          <p:nvSpPr>
            <p:cNvPr id="4138" name="Rectangle 48"/>
            <p:cNvSpPr>
              <a:spLocks noChangeArrowheads="1"/>
            </p:cNvSpPr>
            <p:nvPr/>
          </p:nvSpPr>
          <p:spPr bwMode="auto">
            <a:xfrm>
              <a:off x="7922863" y="4341294"/>
              <a:ext cx="169723" cy="155937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39" name="Group 49"/>
            <p:cNvGrpSpPr>
              <a:grpSpLocks/>
            </p:cNvGrpSpPr>
            <p:nvPr/>
          </p:nvGrpSpPr>
          <p:grpSpPr bwMode="auto">
            <a:xfrm>
              <a:off x="7930508" y="4159962"/>
              <a:ext cx="162078" cy="191406"/>
              <a:chOff x="3284" y="2417"/>
              <a:chExt cx="106" cy="152"/>
            </a:xfrm>
          </p:grpSpPr>
          <p:sp>
            <p:nvSpPr>
              <p:cNvPr id="4140" name="Line 50"/>
              <p:cNvSpPr>
                <a:spLocks noChangeShapeType="1"/>
              </p:cNvSpPr>
              <p:nvPr/>
            </p:nvSpPr>
            <p:spPr bwMode="auto">
              <a:xfrm flipV="1">
                <a:off x="3339" y="2453"/>
                <a:ext cx="0" cy="1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1" name="AutoShape 51"/>
              <p:cNvSpPr>
                <a:spLocks noChangeArrowheads="1"/>
              </p:cNvSpPr>
              <p:nvPr/>
            </p:nvSpPr>
            <p:spPr bwMode="auto">
              <a:xfrm flipV="1">
                <a:off x="3284" y="2417"/>
                <a:ext cx="106" cy="9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</p:grpSp>
      <p:pic>
        <p:nvPicPr>
          <p:cNvPr id="4136" name="Picture 72" descr="http://tbn0.google.com/images?q=tbn:e8pI-fpA5kcuNM:http://www.craphound.com/images/il_fullxfull.17876279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712075" y="3152775"/>
            <a:ext cx="1190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Box 71"/>
          <p:cNvSpPr txBox="1"/>
          <p:nvPr/>
        </p:nvSpPr>
        <p:spPr>
          <a:xfrm>
            <a:off x="3998913" y="6329363"/>
            <a:ext cx="3389312" cy="461962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2"/>
                </a:solidFill>
                <a:latin typeface="+mj-lt"/>
              </a:rPr>
              <a:t>: Many design challenges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50" y="304800"/>
            <a:ext cx="8229600" cy="940406"/>
          </a:xfrm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400" dirty="0" smtClean="0"/>
              <a:t>The Smart Grid: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Fusion of Sensing, Control, Communications</a:t>
            </a:r>
            <a:endParaRPr lang="en-US" sz="3100" i="1" dirty="0"/>
          </a:p>
        </p:txBody>
      </p:sp>
      <p:pic>
        <p:nvPicPr>
          <p:cNvPr id="4" name="Content Placeholder 3" descr="Smart%20Grid%20Concep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6373" y="1609503"/>
            <a:ext cx="8228164" cy="5202689"/>
          </a:xfrm>
        </p:spPr>
      </p:pic>
      <p:sp>
        <p:nvSpPr>
          <p:cNvPr id="5" name="TextBox 4"/>
          <p:cNvSpPr txBox="1"/>
          <p:nvPr/>
        </p:nvSpPr>
        <p:spPr>
          <a:xfrm>
            <a:off x="6720114" y="6456588"/>
            <a:ext cx="2013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carbonmetrics.eu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207963" y="228600"/>
            <a:ext cx="8936037" cy="1143000"/>
          </a:xfrm>
        </p:spPr>
        <p:txBody>
          <a:bodyPr/>
          <a:lstStyle/>
          <a:p>
            <a:r>
              <a:rPr lang="en-US" sz="4000" smtClean="0"/>
              <a:t>Applications in Health, </a:t>
            </a:r>
            <a:br>
              <a:rPr lang="en-US" sz="4000" smtClean="0"/>
            </a:br>
            <a:r>
              <a:rPr lang="en-US" sz="4000" smtClean="0"/>
              <a:t>Biomedicine and Neuroscience</a:t>
            </a:r>
          </a:p>
        </p:txBody>
      </p:sp>
      <p:sp>
        <p:nvSpPr>
          <p:cNvPr id="49157" name="Rectangle 9"/>
          <p:cNvSpPr>
            <a:spLocks noChangeArrowheads="1"/>
          </p:cNvSpPr>
          <p:nvPr/>
        </p:nvSpPr>
        <p:spPr bwMode="auto">
          <a:xfrm>
            <a:off x="6230938" y="6443663"/>
            <a:ext cx="784225" cy="358775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481513" y="4803775"/>
            <a:ext cx="4394200" cy="1860550"/>
            <a:chOff x="4481513" y="4803775"/>
            <a:chExt cx="4394200" cy="1860550"/>
          </a:xfrm>
        </p:grpSpPr>
        <p:pic>
          <p:nvPicPr>
            <p:cNvPr id="49156" name="Picture 10" descr="http://pennhealth.com/health_info/body_guide/reftext/images/968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81513" y="4803775"/>
              <a:ext cx="2327275" cy="186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0" name="TextBox 12"/>
            <p:cNvSpPr txBox="1">
              <a:spLocks noChangeArrowheads="1"/>
            </p:cNvSpPr>
            <p:nvPr/>
          </p:nvSpPr>
          <p:spPr bwMode="auto">
            <a:xfrm>
              <a:off x="6808788" y="5335588"/>
              <a:ext cx="2066925" cy="960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>
                  <a:solidFill>
                    <a:srgbClr val="0033CC"/>
                  </a:solidFill>
                  <a:latin typeface="Calibri" pitchFamily="34" charset="0"/>
                </a:rPr>
                <a:t>Recovery from</a:t>
              </a:r>
            </a:p>
            <a:p>
              <a:pPr>
                <a:lnSpc>
                  <a:spcPct val="80000"/>
                </a:lnSpc>
              </a:pPr>
              <a:r>
                <a:rPr lang="en-US" dirty="0">
                  <a:solidFill>
                    <a:srgbClr val="0033CC"/>
                  </a:solidFill>
                  <a:latin typeface="Calibri" pitchFamily="34" charset="0"/>
                </a:rPr>
                <a:t>Nerve Damage</a:t>
              </a:r>
            </a:p>
            <a:p>
              <a:endParaRPr lang="en-US" sz="1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572125" y="4830763"/>
            <a:ext cx="1066800" cy="1331912"/>
            <a:chOff x="5015539" y="4886687"/>
            <a:chExt cx="1067331" cy="1331233"/>
          </a:xfrm>
        </p:grpSpPr>
        <p:grpSp>
          <p:nvGrpSpPr>
            <p:cNvPr id="49165" name="Group 75"/>
            <p:cNvGrpSpPr>
              <a:grpSpLocks/>
            </p:cNvGrpSpPr>
            <p:nvPr/>
          </p:nvGrpSpPr>
          <p:grpSpPr bwMode="auto">
            <a:xfrm>
              <a:off x="5015539" y="4886687"/>
              <a:ext cx="153931" cy="265583"/>
              <a:chOff x="4431" y="3005"/>
              <a:chExt cx="99" cy="186"/>
            </a:xfrm>
          </p:grpSpPr>
          <p:sp>
            <p:nvSpPr>
              <p:cNvPr id="49170" name="Rectangle 76"/>
              <p:cNvSpPr>
                <a:spLocks noChangeArrowheads="1"/>
              </p:cNvSpPr>
              <p:nvPr/>
            </p:nvSpPr>
            <p:spPr bwMode="auto">
              <a:xfrm>
                <a:off x="4431" y="3065"/>
                <a:ext cx="99" cy="12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71" name="Line 77"/>
              <p:cNvSpPr>
                <a:spLocks noChangeShapeType="1"/>
              </p:cNvSpPr>
              <p:nvPr/>
            </p:nvSpPr>
            <p:spPr bwMode="auto">
              <a:xfrm>
                <a:off x="4485" y="3005"/>
                <a:ext cx="0" cy="78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166" name="Group 75"/>
            <p:cNvGrpSpPr>
              <a:grpSpLocks/>
            </p:cNvGrpSpPr>
            <p:nvPr/>
          </p:nvGrpSpPr>
          <p:grpSpPr bwMode="auto">
            <a:xfrm>
              <a:off x="5928939" y="5952337"/>
              <a:ext cx="153931" cy="265583"/>
              <a:chOff x="4431" y="3005"/>
              <a:chExt cx="99" cy="186"/>
            </a:xfrm>
          </p:grpSpPr>
          <p:sp>
            <p:nvSpPr>
              <p:cNvPr id="49168" name="Rectangle 76"/>
              <p:cNvSpPr>
                <a:spLocks noChangeArrowheads="1"/>
              </p:cNvSpPr>
              <p:nvPr/>
            </p:nvSpPr>
            <p:spPr bwMode="auto">
              <a:xfrm>
                <a:off x="4431" y="3065"/>
                <a:ext cx="99" cy="12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69" name="Line 77"/>
              <p:cNvSpPr>
                <a:spLocks noChangeShapeType="1"/>
              </p:cNvSpPr>
              <p:nvPr/>
            </p:nvSpPr>
            <p:spPr bwMode="auto">
              <a:xfrm>
                <a:off x="4485" y="3005"/>
                <a:ext cx="0" cy="78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49167" name="Straight Arrow Connector 26"/>
            <p:cNvCxnSpPr>
              <a:cxnSpLocks noChangeShapeType="1"/>
            </p:cNvCxnSpPr>
            <p:nvPr/>
          </p:nvCxnSpPr>
          <p:spPr bwMode="auto">
            <a:xfrm rot="16200000" flipH="1">
              <a:off x="5059573" y="5082971"/>
              <a:ext cx="992942" cy="745794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 type="none" w="sm" len="sm"/>
              <a:tailEnd type="arrow" w="med" len="med"/>
            </a:ln>
          </p:spPr>
        </p:cxnSp>
      </p:grpSp>
      <p:grpSp>
        <p:nvGrpSpPr>
          <p:cNvPr id="26" name="Group 25"/>
          <p:cNvGrpSpPr/>
          <p:nvPr/>
        </p:nvGrpSpPr>
        <p:grpSpPr>
          <a:xfrm>
            <a:off x="228600" y="3886200"/>
            <a:ext cx="3663950" cy="2971800"/>
            <a:chOff x="228600" y="3886200"/>
            <a:chExt cx="3663950" cy="2971800"/>
          </a:xfrm>
        </p:grpSpPr>
        <p:sp>
          <p:nvSpPr>
            <p:cNvPr id="49159" name="TextBox 11"/>
            <p:cNvSpPr txBox="1">
              <a:spLocks noChangeArrowheads="1"/>
            </p:cNvSpPr>
            <p:nvPr/>
          </p:nvSpPr>
          <p:spPr bwMode="auto">
            <a:xfrm>
              <a:off x="381000" y="3886200"/>
              <a:ext cx="2286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</a:rPr>
                <a:t>Doctor-on-a-chip</a:t>
              </a:r>
              <a:endParaRPr lang="en-US" sz="20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28600" y="4187825"/>
              <a:ext cx="3663950" cy="2670175"/>
              <a:chOff x="228600" y="4187825"/>
              <a:chExt cx="3663950" cy="2670175"/>
            </a:xfrm>
          </p:grpSpPr>
          <p:pic>
            <p:nvPicPr>
              <p:cNvPr id="49155" name="Picture 6" descr="http://www.interactivecare.com/images/ICI_concept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7200" y="4187825"/>
                <a:ext cx="3435350" cy="2670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Explosion 2 29"/>
              <p:cNvSpPr/>
              <p:nvPr/>
            </p:nvSpPr>
            <p:spPr bwMode="auto">
              <a:xfrm rot="1192768">
                <a:off x="966791" y="5044725"/>
                <a:ext cx="1155700" cy="958850"/>
              </a:xfrm>
              <a:prstGeom prst="irregularSeal2">
                <a:avLst/>
              </a:prstGeom>
              <a:solidFill>
                <a:schemeClr val="tx2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28600" y="5559425"/>
                <a:ext cx="815975" cy="44132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en-US" sz="1400" dirty="0">
                    <a:solidFill>
                      <a:schemeClr val="tx2">
                        <a:lumMod val="75000"/>
                      </a:schemeClr>
                    </a:solidFill>
                    <a:latin typeface="Calibri" pitchFamily="34" charset="0"/>
                  </a:rPr>
                  <a:t>Wireless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1400" dirty="0">
                    <a:solidFill>
                      <a:schemeClr val="tx2">
                        <a:lumMod val="75000"/>
                      </a:schemeClr>
                    </a:solidFill>
                    <a:latin typeface="Calibri" pitchFamily="34" charset="0"/>
                  </a:rPr>
                  <a:t>Network</a:t>
                </a: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4114800" y="1676400"/>
            <a:ext cx="5257800" cy="2984500"/>
            <a:chOff x="4114800" y="1676400"/>
            <a:chExt cx="5257800" cy="2984500"/>
          </a:xfrm>
        </p:grpSpPr>
        <p:sp>
          <p:nvSpPr>
            <p:cNvPr id="49158" name="TextBox 10"/>
            <p:cNvSpPr txBox="1">
              <a:spLocks noChangeArrowheads="1"/>
            </p:cNvSpPr>
            <p:nvPr/>
          </p:nvSpPr>
          <p:spPr bwMode="auto">
            <a:xfrm>
              <a:off x="6477000" y="1752600"/>
              <a:ext cx="2895600" cy="2708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err="1" smtClean="0">
                  <a:solidFill>
                    <a:srgbClr val="0033CC"/>
                  </a:solidFill>
                  <a:latin typeface="Calibri" pitchFamily="34" charset="0"/>
                </a:rPr>
                <a:t>Neuro</a:t>
              </a:r>
              <a:r>
                <a:rPr lang="en-US" dirty="0" smtClean="0">
                  <a:solidFill>
                    <a:srgbClr val="0033CC"/>
                  </a:solidFill>
                  <a:latin typeface="Calibri" pitchFamily="34" charset="0"/>
                </a:rPr>
                <a:t>/Bioscience</a:t>
              </a:r>
              <a:endParaRPr lang="en-US" dirty="0">
                <a:solidFill>
                  <a:srgbClr val="0033CC"/>
                </a:solidFill>
                <a:latin typeface="Calibri" pitchFamily="34" charset="0"/>
              </a:endParaRPr>
            </a:p>
            <a:p>
              <a:pPr>
                <a:buFontTx/>
                <a:buChar char="-"/>
              </a:pPr>
              <a:r>
                <a:rPr lang="en-US" sz="2000" dirty="0">
                  <a:solidFill>
                    <a:srgbClr val="0033CC"/>
                  </a:solidFill>
                  <a:latin typeface="Calibri" pitchFamily="34" charset="0"/>
                </a:rPr>
                <a:t> </a:t>
              </a:r>
              <a:r>
                <a:rPr lang="en-US" sz="1800" dirty="0">
                  <a:solidFill>
                    <a:srgbClr val="0033CC"/>
                  </a:solidFill>
                  <a:latin typeface="Calibri" pitchFamily="34" charset="0"/>
                </a:rPr>
                <a:t>EKG signal reception/modeling</a:t>
              </a:r>
            </a:p>
            <a:p>
              <a:pPr>
                <a:buFontTx/>
                <a:buChar char="-"/>
              </a:pPr>
              <a:r>
                <a:rPr lang="en-US" sz="1800" dirty="0">
                  <a:solidFill>
                    <a:srgbClr val="0033CC"/>
                  </a:solidFill>
                  <a:latin typeface="Calibri" pitchFamily="34" charset="0"/>
                </a:rPr>
                <a:t> </a:t>
              </a:r>
              <a:r>
                <a:rPr lang="en-US" sz="1800" dirty="0" smtClean="0">
                  <a:solidFill>
                    <a:srgbClr val="0033CC"/>
                  </a:solidFill>
                  <a:latin typeface="Calibri" pitchFamily="34" charset="0"/>
                </a:rPr>
                <a:t>Brain information theory</a:t>
              </a:r>
              <a:endParaRPr lang="en-US" sz="1800" dirty="0">
                <a:solidFill>
                  <a:srgbClr val="0033CC"/>
                </a:solidFill>
                <a:latin typeface="Calibri" pitchFamily="34" charset="0"/>
              </a:endParaRPr>
            </a:p>
            <a:p>
              <a:pPr>
                <a:buFontTx/>
                <a:buChar char="-"/>
              </a:pPr>
              <a:r>
                <a:rPr lang="en-US" sz="1800" dirty="0">
                  <a:solidFill>
                    <a:srgbClr val="0033CC"/>
                  </a:solidFill>
                  <a:latin typeface="Calibri" pitchFamily="34" charset="0"/>
                </a:rPr>
                <a:t> Nerve network (re)configuration</a:t>
              </a:r>
            </a:p>
            <a:p>
              <a:pPr>
                <a:buFontTx/>
                <a:buChar char="-"/>
              </a:pPr>
              <a:r>
                <a:rPr lang="en-US" sz="1800" dirty="0">
                  <a:solidFill>
                    <a:srgbClr val="0033CC"/>
                  </a:solidFill>
                  <a:latin typeface="Calibri" pitchFamily="34" charset="0"/>
                </a:rPr>
                <a:t> Implants to monitor/generate signals</a:t>
              </a:r>
            </a:p>
            <a:p>
              <a:pPr>
                <a:buFontTx/>
                <a:buChar char="-"/>
              </a:pPr>
              <a:r>
                <a:rPr lang="en-US" sz="1800" dirty="0" smtClean="0">
                  <a:solidFill>
                    <a:srgbClr val="0033CC"/>
                  </a:solidFill>
                  <a:latin typeface="Calibri" pitchFamily="34" charset="0"/>
                </a:rPr>
                <a:t>In-brain </a:t>
              </a:r>
              <a:r>
                <a:rPr lang="en-US" sz="1800" dirty="0">
                  <a:solidFill>
                    <a:srgbClr val="0033CC"/>
                  </a:solidFill>
                  <a:latin typeface="Calibri" pitchFamily="34" charset="0"/>
                </a:rPr>
                <a:t>sensor networks</a:t>
              </a:r>
            </a:p>
          </p:txBody>
        </p:sp>
        <p:pic>
          <p:nvPicPr>
            <p:cNvPr id="49164" name="Picture 2" descr="http://www.sciencedaily.com/images/2009/07/090714203442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14800" y="1676400"/>
              <a:ext cx="2238375" cy="298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Group 21"/>
          <p:cNvGrpSpPr/>
          <p:nvPr/>
        </p:nvGrpSpPr>
        <p:grpSpPr>
          <a:xfrm>
            <a:off x="381000" y="1752600"/>
            <a:ext cx="3313499" cy="2064136"/>
            <a:chOff x="381000" y="1752600"/>
            <a:chExt cx="3313499" cy="2064136"/>
          </a:xfrm>
        </p:grpSpPr>
        <p:pic>
          <p:nvPicPr>
            <p:cNvPr id="20" name="Picture 2" descr="http://www.sintef.no/upload/BAN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1000" y="1752600"/>
              <a:ext cx="2263643" cy="2064136"/>
            </a:xfrm>
            <a:prstGeom prst="rect">
              <a:avLst/>
            </a:prstGeom>
            <a:noFill/>
          </p:spPr>
        </p:pic>
        <p:sp>
          <p:nvSpPr>
            <p:cNvPr id="21" name="TextBox 11"/>
            <p:cNvSpPr txBox="1">
              <a:spLocks noChangeArrowheads="1"/>
            </p:cNvSpPr>
            <p:nvPr/>
          </p:nvSpPr>
          <p:spPr bwMode="auto">
            <a:xfrm>
              <a:off x="2590800" y="2362200"/>
              <a:ext cx="110369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Calibri" pitchFamily="34" charset="0"/>
                </a:rPr>
                <a:t>Body-Area </a:t>
              </a:r>
            </a:p>
            <a:p>
              <a:r>
                <a:rPr lang="en-US" sz="1600" dirty="0" smtClean="0">
                  <a:solidFill>
                    <a:srgbClr val="FF0000"/>
                  </a:solidFill>
                  <a:latin typeface="Calibri" pitchFamily="34" charset="0"/>
                </a:rPr>
                <a:t>Networks</a:t>
              </a:r>
              <a:endParaRPr lang="en-US" sz="16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Main Points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848600" cy="4457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The wireless vision encompasses many exciting systems and applications</a:t>
            </a:r>
          </a:p>
          <a:p>
            <a:pPr>
              <a:lnSpc>
                <a:spcPct val="4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Technical challenges transcend across all layers of the system design.</a:t>
            </a:r>
          </a:p>
          <a:p>
            <a:pPr>
              <a:lnSpc>
                <a:spcPct val="40000"/>
              </a:lnSpc>
            </a:pPr>
            <a:endParaRPr lang="en-US" sz="2400" smtClean="0"/>
          </a:p>
          <a:p>
            <a:pPr>
              <a:lnSpc>
                <a:spcPct val="110000"/>
              </a:lnSpc>
            </a:pPr>
            <a:r>
              <a:rPr lang="en-US" sz="2400" smtClean="0"/>
              <a:t>Cross-layer design emerging as a key theme in wireless.</a:t>
            </a:r>
          </a:p>
          <a:p>
            <a:pPr>
              <a:lnSpc>
                <a:spcPct val="50000"/>
              </a:lnSpc>
            </a:pPr>
            <a:endParaRPr lang="en-US" sz="2400" smtClean="0"/>
          </a:p>
          <a:p>
            <a:pPr>
              <a:lnSpc>
                <a:spcPct val="110000"/>
              </a:lnSpc>
            </a:pPr>
            <a:r>
              <a:rPr lang="en-US" sz="2400" smtClean="0"/>
              <a:t>Existing and emerging systems provide excellent quality for certain applications but poor interoperability.</a:t>
            </a:r>
          </a:p>
          <a:p>
            <a:pPr>
              <a:lnSpc>
                <a:spcPct val="6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Standards and spectral allocation heavily impact the evolution of wireless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305800" cy="4038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/>
              <a:t>The term project is a research project related to any topic in wireless </a:t>
            </a:r>
            <a:endParaRPr lang="en-US" sz="1200" dirty="0" smtClean="0"/>
          </a:p>
          <a:p>
            <a:pPr>
              <a:lnSpc>
                <a:spcPct val="100000"/>
              </a:lnSpc>
            </a:pPr>
            <a:r>
              <a:rPr lang="en-US" sz="2400" dirty="0" smtClean="0"/>
              <a:t>Two people may collaborate if you convince me the sum of the parts is greater than each individually</a:t>
            </a:r>
            <a:endParaRPr lang="en-US" sz="1200" dirty="0" smtClean="0"/>
          </a:p>
          <a:p>
            <a:pPr>
              <a:lnSpc>
                <a:spcPct val="100000"/>
              </a:lnSpc>
            </a:pPr>
            <a:r>
              <a:rPr lang="en-US" sz="2400" dirty="0" smtClean="0"/>
              <a:t>A 1 page proposal is due 10/21 at 5 pm.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5-10 hours of work typical for proposal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Proposal posted on Mentor in the appropriate slot</a:t>
            </a:r>
            <a:endParaRPr lang="en-US" sz="1600" dirty="0" smtClean="0"/>
          </a:p>
          <a:p>
            <a:pPr>
              <a:lnSpc>
                <a:spcPct val="100000"/>
              </a:lnSpc>
            </a:pPr>
            <a:r>
              <a:rPr lang="en-US" sz="2400" dirty="0" smtClean="0"/>
              <a:t>The project is due by 5 pm on 12/9 (on </a:t>
            </a:r>
            <a:r>
              <a:rPr lang="en-US" sz="2400" dirty="0" smtClean="0"/>
              <a:t>Mentor - full report and PowerPoint) </a:t>
            </a:r>
            <a:r>
              <a:rPr lang="en-US" sz="2400" dirty="0" smtClean="0"/>
              <a:t>along with a class presentation.</a:t>
            </a:r>
            <a:endParaRPr lang="en-US" sz="2800" dirty="0" smtClean="0"/>
          </a:p>
        </p:txBody>
      </p:sp>
      <p:sp>
        <p:nvSpPr>
          <p:cNvPr id="10243" name="Rectangle 1027"/>
          <p:cNvSpPr>
            <a:spLocks noChangeArrowheads="1"/>
          </p:cNvSpPr>
          <p:nvPr/>
        </p:nvSpPr>
        <p:spPr bwMode="auto">
          <a:xfrm>
            <a:off x="457200" y="2286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>
              <a:lnSpc>
                <a:spcPct val="80000"/>
              </a:lnSpc>
            </a:pPr>
            <a:r>
              <a:rPr lang="en-US" sz="4800" b="1">
                <a:solidFill>
                  <a:srgbClr val="0000CC"/>
                </a:solidFill>
                <a:latin typeface="Garamond" pitchFamily="18" charset="0"/>
              </a:rPr>
              <a:t>Course Information</a:t>
            </a:r>
            <a:br>
              <a:rPr lang="en-US" sz="4800" b="1">
                <a:solidFill>
                  <a:srgbClr val="0000CC"/>
                </a:solidFill>
                <a:latin typeface="Garamond" pitchFamily="18" charset="0"/>
              </a:rPr>
            </a:br>
            <a:r>
              <a:rPr lang="en-US" sz="4800" b="1">
                <a:solidFill>
                  <a:srgbClr val="0000CC"/>
                </a:solidFill>
                <a:latin typeface="Garamond" pitchFamily="18" charset="0"/>
              </a:rPr>
              <a:t>Projects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Course Syllabus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172450" cy="4114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 smtClean="0"/>
              <a:t>Overview of Wireless Communications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Path Loss, Shadowing, and Fading Models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Capacity of Wireless Channels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Digital Modulation and its Performance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Adaptive Modulation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Diversity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MIMO Systems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Multicarrier Modulation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Spread Spectrum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Multiuser Communications &amp; Wireless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848600" cy="41148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400" dirty="0">
                <a:latin typeface="Garamond" pitchFamily="18" charset="0"/>
              </a:rPr>
              <a:t>Ancient Systems: Smoke Signals, Carrier Pigeons, …</a:t>
            </a:r>
          </a:p>
          <a:p>
            <a:pPr>
              <a:spcBef>
                <a:spcPts val="300"/>
              </a:spcBef>
            </a:pPr>
            <a:r>
              <a:rPr lang="en-US" sz="2400" dirty="0"/>
              <a:t>Radio invented in the 1880s by Marconi</a:t>
            </a:r>
          </a:p>
          <a:p>
            <a:pPr>
              <a:spcBef>
                <a:spcPts val="300"/>
              </a:spcBef>
            </a:pPr>
            <a:r>
              <a:rPr lang="en-US" sz="2400" dirty="0">
                <a:latin typeface="Garamond" pitchFamily="18" charset="0"/>
              </a:rPr>
              <a:t>Many sophisticated military radio systems were developed during and after WW2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2400" dirty="0">
                <a:latin typeface="Garamond" pitchFamily="18" charset="0"/>
              </a:rPr>
              <a:t>Cellular has enjoyed exponential growth since 1988, with almost 5 billion users worldwide today</a:t>
            </a:r>
          </a:p>
          <a:p>
            <a:pPr lvl="1">
              <a:spcBef>
                <a:spcPts val="300"/>
              </a:spcBef>
              <a:buClr>
                <a:srgbClr val="0000CC"/>
              </a:buClr>
              <a:buSzPct val="75000"/>
            </a:pPr>
            <a:r>
              <a:rPr lang="en-US" sz="2000" dirty="0">
                <a:latin typeface="Garamond" pitchFamily="18" charset="0"/>
              </a:rPr>
              <a:t>Ignited the wireless revolution</a:t>
            </a:r>
          </a:p>
          <a:p>
            <a:pPr lvl="1">
              <a:spcBef>
                <a:spcPts val="300"/>
              </a:spcBef>
              <a:buClr>
                <a:srgbClr val="0000CC"/>
              </a:buClr>
              <a:buSzPct val="75000"/>
            </a:pPr>
            <a:r>
              <a:rPr lang="en-US" sz="2000" dirty="0">
                <a:latin typeface="Garamond" pitchFamily="18" charset="0"/>
              </a:rPr>
              <a:t>Voice, data, and multimedia ubiquitous</a:t>
            </a:r>
          </a:p>
          <a:p>
            <a:pPr lvl="1">
              <a:spcBef>
                <a:spcPts val="300"/>
              </a:spcBef>
              <a:buClr>
                <a:srgbClr val="0000CC"/>
              </a:buClr>
              <a:buSzPct val="75000"/>
            </a:pPr>
            <a:r>
              <a:rPr lang="en-US" sz="2000" dirty="0">
                <a:latin typeface="Garamond" pitchFamily="18" charset="0"/>
              </a:rPr>
              <a:t>Use in third world countries growing rapidly</a:t>
            </a:r>
          </a:p>
          <a:p>
            <a:pPr>
              <a:spcBef>
                <a:spcPts val="300"/>
              </a:spcBef>
            </a:pPr>
            <a:r>
              <a:rPr lang="en-US" sz="2400" dirty="0" err="1">
                <a:latin typeface="Garamond" pitchFamily="18" charset="0"/>
              </a:rPr>
              <a:t>Wifi</a:t>
            </a:r>
            <a:r>
              <a:rPr lang="en-US" sz="2400" dirty="0">
                <a:latin typeface="Garamond" pitchFamily="18" charset="0"/>
              </a:rPr>
              <a:t> also enjoying tremendous success and </a:t>
            </a:r>
            <a:r>
              <a:rPr lang="en-US" sz="2400" dirty="0" smtClean="0">
                <a:latin typeface="Garamond" pitchFamily="18" charset="0"/>
              </a:rPr>
              <a:t>growth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400" dirty="0" smtClean="0">
                <a:latin typeface="Garamond" pitchFamily="18" charset="0"/>
              </a:rPr>
              <a:t>Wide </a:t>
            </a:r>
            <a:r>
              <a:rPr lang="en-US" sz="2400" dirty="0">
                <a:latin typeface="Garamond" pitchFamily="18" charset="0"/>
              </a:rPr>
              <a:t>area networks (e.g. </a:t>
            </a:r>
            <a:r>
              <a:rPr lang="en-US" sz="2400" dirty="0" err="1">
                <a:latin typeface="Garamond" pitchFamily="18" charset="0"/>
              </a:rPr>
              <a:t>Wimax</a:t>
            </a:r>
            <a:r>
              <a:rPr lang="en-US" sz="2400" dirty="0">
                <a:latin typeface="Garamond" pitchFamily="18" charset="0"/>
              </a:rPr>
              <a:t>) and short-range </a:t>
            </a:r>
            <a:r>
              <a:rPr lang="en-US" sz="2400" dirty="0" smtClean="0">
                <a:latin typeface="Garamond" pitchFamily="18" charset="0"/>
              </a:rPr>
              <a:t>Systems </a:t>
            </a:r>
            <a:r>
              <a:rPr lang="en-US" sz="2400" dirty="0">
                <a:latin typeface="Garamond" pitchFamily="18" charset="0"/>
              </a:rPr>
              <a:t>other than Bluetooth (e.g. UWB) less successful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132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228600"/>
            <a:ext cx="7848600" cy="876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>
                <a:cs typeface="Tahoma" pitchFamily="34" charset="0"/>
              </a:rPr>
              <a:t>Future Wireless Networks</a:t>
            </a:r>
          </a:p>
        </p:txBody>
      </p:sp>
      <p:sp>
        <p:nvSpPr>
          <p:cNvPr id="1054" name="Text Box 48"/>
          <p:cNvSpPr txBox="1">
            <a:spLocks noChangeArrowheads="1"/>
          </p:cNvSpPr>
          <p:nvPr/>
        </p:nvSpPr>
        <p:spPr bwMode="auto">
          <a:xfrm>
            <a:off x="1066800" y="914400"/>
            <a:ext cx="8415338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1" dirty="0">
                <a:solidFill>
                  <a:srgbClr val="CC0000"/>
                </a:solidFill>
                <a:latin typeface="+mj-lt"/>
                <a:cs typeface="Times New Roman" pitchFamily="18" charset="0"/>
              </a:rPr>
              <a:t>Ubiquitous Communication Among People and Devices</a:t>
            </a:r>
            <a:endParaRPr lang="en-US" sz="2800" i="1" dirty="0">
              <a:latin typeface="+mj-lt"/>
              <a:cs typeface="Times New Roman" pitchFamily="18" charset="0"/>
            </a:endParaRPr>
          </a:p>
        </p:txBody>
      </p:sp>
      <p:pic>
        <p:nvPicPr>
          <p:cNvPr id="2059" name="Picture 49" descr="C:\Program Files\Common Files\Microsoft Shared\Clipart\cagcat50\bl00393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88" y="2352675"/>
            <a:ext cx="178593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9"/>
          <p:cNvGraphicFramePr>
            <a:graphicFrameLocks noChangeAspect="1"/>
          </p:cNvGraphicFramePr>
          <p:nvPr/>
        </p:nvGraphicFramePr>
        <p:xfrm>
          <a:off x="1387475" y="2227263"/>
          <a:ext cx="3494088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Clip" r:id="rId5" imgW="2826720" imgH="3497040" progId="">
                  <p:embed/>
                </p:oleObj>
              </mc:Choice>
              <mc:Fallback>
                <p:oleObj name="Clip" r:id="rId5" imgW="2826720" imgH="3497040" progId="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2227263"/>
                        <a:ext cx="3494088" cy="267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Line 33"/>
          <p:cNvSpPr>
            <a:spLocks noChangeShapeType="1"/>
          </p:cNvSpPr>
          <p:nvPr/>
        </p:nvSpPr>
        <p:spPr bwMode="auto">
          <a:xfrm flipV="1">
            <a:off x="2274888" y="2482850"/>
            <a:ext cx="0" cy="163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AutoShape 34"/>
          <p:cNvSpPr>
            <a:spLocks noChangeArrowheads="1"/>
          </p:cNvSpPr>
          <p:nvPr/>
        </p:nvSpPr>
        <p:spPr bwMode="auto">
          <a:xfrm flipV="1">
            <a:off x="2189163" y="2457450"/>
            <a:ext cx="185737" cy="1270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Line 35"/>
          <p:cNvSpPr>
            <a:spLocks noChangeShapeType="1"/>
          </p:cNvSpPr>
          <p:nvPr/>
        </p:nvSpPr>
        <p:spPr bwMode="auto">
          <a:xfrm flipH="1">
            <a:off x="1566863" y="2533650"/>
            <a:ext cx="546100" cy="19954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3" name="Line 3"/>
          <p:cNvSpPr>
            <a:spLocks noChangeShapeType="1"/>
          </p:cNvSpPr>
          <p:nvPr/>
        </p:nvSpPr>
        <p:spPr bwMode="auto">
          <a:xfrm flipV="1">
            <a:off x="339725" y="6046788"/>
            <a:ext cx="5497513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64" name="Group 11"/>
          <p:cNvGrpSpPr>
            <a:grpSpLocks/>
          </p:cNvGrpSpPr>
          <p:nvPr/>
        </p:nvGrpSpPr>
        <p:grpSpPr bwMode="auto">
          <a:xfrm>
            <a:off x="769938" y="6199188"/>
            <a:ext cx="2309812" cy="420687"/>
            <a:chOff x="1966" y="2585"/>
            <a:chExt cx="1373" cy="308"/>
          </a:xfrm>
        </p:grpSpPr>
        <p:graphicFrame>
          <p:nvGraphicFramePr>
            <p:cNvPr id="2055" name="Object 12"/>
            <p:cNvGraphicFramePr>
              <a:graphicFrameLocks noChangeAspect="1"/>
            </p:cNvGraphicFramePr>
            <p:nvPr/>
          </p:nvGraphicFramePr>
          <p:xfrm>
            <a:off x="1966" y="2734"/>
            <a:ext cx="648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5" name="Clip" r:id="rId7" imgW="6544800" imgH="1706400" progId="">
                    <p:embed/>
                  </p:oleObj>
                </mc:Choice>
                <mc:Fallback>
                  <p:oleObj name="Clip" r:id="rId7" imgW="6544800" imgH="1706400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6" y="2734"/>
                          <a:ext cx="648" cy="1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6" name="Object 13"/>
            <p:cNvGraphicFramePr>
              <a:graphicFrameLocks noChangeAspect="1"/>
            </p:cNvGraphicFramePr>
            <p:nvPr/>
          </p:nvGraphicFramePr>
          <p:xfrm>
            <a:off x="2690" y="2734"/>
            <a:ext cx="649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6" name="Clip" r:id="rId9" imgW="6544800" imgH="1706400" progId="">
                    <p:embed/>
                  </p:oleObj>
                </mc:Choice>
                <mc:Fallback>
                  <p:oleObj name="Clip" r:id="rId9" imgW="6544800" imgH="1706400" progId="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0" y="2734"/>
                          <a:ext cx="649" cy="1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73" name="Line 14"/>
            <p:cNvSpPr>
              <a:spLocks noChangeShapeType="1"/>
            </p:cNvSpPr>
            <p:nvPr/>
          </p:nvSpPr>
          <p:spPr bwMode="auto">
            <a:xfrm flipV="1">
              <a:off x="2220" y="2603"/>
              <a:ext cx="0" cy="1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" name="AutoShape 15"/>
            <p:cNvSpPr>
              <a:spLocks noChangeArrowheads="1"/>
            </p:cNvSpPr>
            <p:nvPr/>
          </p:nvSpPr>
          <p:spPr bwMode="auto">
            <a:xfrm flipV="1">
              <a:off x="2171" y="2585"/>
              <a:ext cx="106" cy="9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" name="Line 16"/>
            <p:cNvSpPr>
              <a:spLocks noChangeShapeType="1"/>
            </p:cNvSpPr>
            <p:nvPr/>
          </p:nvSpPr>
          <p:spPr bwMode="auto">
            <a:xfrm flipV="1">
              <a:off x="2945" y="2603"/>
              <a:ext cx="0" cy="1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" name="AutoShape 17"/>
            <p:cNvSpPr>
              <a:spLocks noChangeArrowheads="1"/>
            </p:cNvSpPr>
            <p:nvPr/>
          </p:nvSpPr>
          <p:spPr bwMode="auto">
            <a:xfrm flipV="1">
              <a:off x="2896" y="2585"/>
              <a:ext cx="105" cy="9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65" name="Line 18"/>
          <p:cNvSpPr>
            <a:spLocks noChangeShapeType="1"/>
          </p:cNvSpPr>
          <p:nvPr/>
        </p:nvSpPr>
        <p:spPr bwMode="auto">
          <a:xfrm flipV="1">
            <a:off x="371475" y="6738938"/>
            <a:ext cx="54991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66" name="Group 19"/>
          <p:cNvGrpSpPr>
            <a:grpSpLocks/>
          </p:cNvGrpSpPr>
          <p:nvPr/>
        </p:nvGrpSpPr>
        <p:grpSpPr bwMode="auto">
          <a:xfrm>
            <a:off x="3295650" y="5270500"/>
            <a:ext cx="184150" cy="746125"/>
            <a:chOff x="3267" y="2423"/>
            <a:chExt cx="111" cy="544"/>
          </a:xfrm>
        </p:grpSpPr>
        <p:sp>
          <p:nvSpPr>
            <p:cNvPr id="2169" name="Rectangle 20"/>
            <p:cNvSpPr>
              <a:spLocks noChangeArrowheads="1"/>
            </p:cNvSpPr>
            <p:nvPr/>
          </p:nvSpPr>
          <p:spPr bwMode="auto">
            <a:xfrm>
              <a:off x="3267" y="2567"/>
              <a:ext cx="111" cy="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0" name="Group 21"/>
            <p:cNvGrpSpPr>
              <a:grpSpLocks/>
            </p:cNvGrpSpPr>
            <p:nvPr/>
          </p:nvGrpSpPr>
          <p:grpSpPr bwMode="auto">
            <a:xfrm>
              <a:off x="3272" y="2423"/>
              <a:ext cx="106" cy="152"/>
              <a:chOff x="3284" y="2417"/>
              <a:chExt cx="106" cy="152"/>
            </a:xfrm>
          </p:grpSpPr>
          <p:sp>
            <p:nvSpPr>
              <p:cNvPr id="2171" name="Line 22"/>
              <p:cNvSpPr>
                <a:spLocks noChangeShapeType="1"/>
              </p:cNvSpPr>
              <p:nvPr/>
            </p:nvSpPr>
            <p:spPr bwMode="auto">
              <a:xfrm flipV="1">
                <a:off x="3339" y="2453"/>
                <a:ext cx="0" cy="1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2" name="AutoShape 23"/>
              <p:cNvSpPr>
                <a:spLocks noChangeArrowheads="1"/>
              </p:cNvSpPr>
              <p:nvPr/>
            </p:nvSpPr>
            <p:spPr bwMode="auto">
              <a:xfrm flipV="1">
                <a:off x="3284" y="2417"/>
                <a:ext cx="106" cy="9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067" name="Group 24"/>
          <p:cNvGrpSpPr>
            <a:grpSpLocks/>
          </p:cNvGrpSpPr>
          <p:nvPr/>
        </p:nvGrpSpPr>
        <p:grpSpPr bwMode="auto">
          <a:xfrm>
            <a:off x="4889500" y="5270500"/>
            <a:ext cx="187325" cy="746125"/>
            <a:chOff x="3267" y="2423"/>
            <a:chExt cx="111" cy="544"/>
          </a:xfrm>
        </p:grpSpPr>
        <p:sp>
          <p:nvSpPr>
            <p:cNvPr id="2165" name="Rectangle 25"/>
            <p:cNvSpPr>
              <a:spLocks noChangeArrowheads="1"/>
            </p:cNvSpPr>
            <p:nvPr/>
          </p:nvSpPr>
          <p:spPr bwMode="auto">
            <a:xfrm>
              <a:off x="3267" y="2567"/>
              <a:ext cx="111" cy="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66" name="Group 29"/>
            <p:cNvGrpSpPr>
              <a:grpSpLocks/>
            </p:cNvGrpSpPr>
            <p:nvPr/>
          </p:nvGrpSpPr>
          <p:grpSpPr bwMode="auto">
            <a:xfrm>
              <a:off x="3272" y="2423"/>
              <a:ext cx="106" cy="152"/>
              <a:chOff x="3284" y="2417"/>
              <a:chExt cx="106" cy="152"/>
            </a:xfrm>
          </p:grpSpPr>
          <p:sp>
            <p:nvSpPr>
              <p:cNvPr id="2167" name="Line 27"/>
              <p:cNvSpPr>
                <a:spLocks noChangeShapeType="1"/>
              </p:cNvSpPr>
              <p:nvPr/>
            </p:nvSpPr>
            <p:spPr bwMode="auto">
              <a:xfrm flipV="1">
                <a:off x="3339" y="2453"/>
                <a:ext cx="0" cy="1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8" name="AutoShape 28"/>
              <p:cNvSpPr>
                <a:spLocks noChangeArrowheads="1"/>
              </p:cNvSpPr>
              <p:nvPr/>
            </p:nvSpPr>
            <p:spPr bwMode="auto">
              <a:xfrm flipV="1">
                <a:off x="3284" y="2417"/>
                <a:ext cx="106" cy="9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68" name="Line 31"/>
          <p:cNvSpPr>
            <a:spLocks noChangeShapeType="1"/>
          </p:cNvSpPr>
          <p:nvPr/>
        </p:nvSpPr>
        <p:spPr bwMode="auto">
          <a:xfrm flipV="1">
            <a:off x="1209675" y="5360988"/>
            <a:ext cx="2024063" cy="815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9" name="Line 36"/>
          <p:cNvSpPr>
            <a:spLocks noChangeShapeType="1"/>
          </p:cNvSpPr>
          <p:nvPr/>
        </p:nvSpPr>
        <p:spPr bwMode="auto">
          <a:xfrm flipH="1">
            <a:off x="2433638" y="5434013"/>
            <a:ext cx="800100" cy="742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0" name="Line 37"/>
          <p:cNvSpPr>
            <a:spLocks noChangeShapeType="1"/>
          </p:cNvSpPr>
          <p:nvPr/>
        </p:nvSpPr>
        <p:spPr bwMode="auto">
          <a:xfrm flipH="1">
            <a:off x="4051300" y="5360988"/>
            <a:ext cx="806450" cy="828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1" name="Line 38"/>
          <p:cNvSpPr>
            <a:spLocks noChangeShapeType="1"/>
          </p:cNvSpPr>
          <p:nvPr/>
        </p:nvSpPr>
        <p:spPr bwMode="auto">
          <a:xfrm>
            <a:off x="5076825" y="5434013"/>
            <a:ext cx="212725" cy="742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2" name="Line 40"/>
          <p:cNvSpPr>
            <a:spLocks noChangeShapeType="1"/>
          </p:cNvSpPr>
          <p:nvPr/>
        </p:nvSpPr>
        <p:spPr bwMode="auto">
          <a:xfrm>
            <a:off x="3525838" y="5286375"/>
            <a:ext cx="13001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3" name="Line 43"/>
          <p:cNvSpPr>
            <a:spLocks noChangeShapeType="1"/>
          </p:cNvSpPr>
          <p:nvPr/>
        </p:nvSpPr>
        <p:spPr bwMode="auto">
          <a:xfrm>
            <a:off x="4168775" y="6253163"/>
            <a:ext cx="9493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4" name="Rectangle 46"/>
          <p:cNvSpPr>
            <a:spLocks noChangeArrowheads="1"/>
          </p:cNvSpPr>
          <p:nvPr/>
        </p:nvSpPr>
        <p:spPr bwMode="auto">
          <a:xfrm>
            <a:off x="3025775" y="4554538"/>
            <a:ext cx="157163" cy="2000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Line 47"/>
          <p:cNvSpPr>
            <a:spLocks noChangeShapeType="1"/>
          </p:cNvSpPr>
          <p:nvPr/>
        </p:nvSpPr>
        <p:spPr bwMode="auto">
          <a:xfrm>
            <a:off x="3111500" y="4459288"/>
            <a:ext cx="0" cy="1238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76" name="Line 51"/>
          <p:cNvSpPr>
            <a:spLocks noChangeShapeType="1"/>
          </p:cNvSpPr>
          <p:nvPr/>
        </p:nvSpPr>
        <p:spPr bwMode="auto">
          <a:xfrm>
            <a:off x="2284413" y="2514600"/>
            <a:ext cx="239712" cy="2068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7" name="Line 53"/>
          <p:cNvSpPr>
            <a:spLocks noChangeShapeType="1"/>
          </p:cNvSpPr>
          <p:nvPr/>
        </p:nvSpPr>
        <p:spPr bwMode="auto">
          <a:xfrm>
            <a:off x="2322513" y="2538413"/>
            <a:ext cx="714375" cy="1905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8" name="Line 54"/>
          <p:cNvSpPr>
            <a:spLocks noChangeShapeType="1"/>
          </p:cNvSpPr>
          <p:nvPr/>
        </p:nvSpPr>
        <p:spPr bwMode="auto">
          <a:xfrm>
            <a:off x="2566988" y="4530725"/>
            <a:ext cx="4857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079" name="Group 194"/>
          <p:cNvGrpSpPr>
            <a:grpSpLocks/>
          </p:cNvGrpSpPr>
          <p:nvPr/>
        </p:nvGrpSpPr>
        <p:grpSpPr bwMode="auto">
          <a:xfrm>
            <a:off x="415925" y="4587875"/>
            <a:ext cx="2239963" cy="1039813"/>
            <a:chOff x="415199" y="4488305"/>
            <a:chExt cx="2239963" cy="1039812"/>
          </a:xfrm>
        </p:grpSpPr>
        <p:grpSp>
          <p:nvGrpSpPr>
            <p:cNvPr id="2139" name="Group 51"/>
            <p:cNvGrpSpPr>
              <a:grpSpLocks/>
            </p:cNvGrpSpPr>
            <p:nvPr/>
          </p:nvGrpSpPr>
          <p:grpSpPr bwMode="auto">
            <a:xfrm>
              <a:off x="2497999" y="4508942"/>
              <a:ext cx="157163" cy="295275"/>
              <a:chOff x="4431" y="3005"/>
              <a:chExt cx="99" cy="186"/>
            </a:xfrm>
          </p:grpSpPr>
          <p:sp>
            <p:nvSpPr>
              <p:cNvPr id="2163" name="Rectangle 49"/>
              <p:cNvSpPr>
                <a:spLocks noChangeArrowheads="1"/>
              </p:cNvSpPr>
              <p:nvPr/>
            </p:nvSpPr>
            <p:spPr bwMode="auto">
              <a:xfrm>
                <a:off x="4431" y="3065"/>
                <a:ext cx="99" cy="12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4" name="Line 50"/>
              <p:cNvSpPr>
                <a:spLocks noChangeShapeType="1"/>
              </p:cNvSpPr>
              <p:nvPr/>
            </p:nvSpPr>
            <p:spPr bwMode="auto">
              <a:xfrm>
                <a:off x="4485" y="3005"/>
                <a:ext cx="0" cy="78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40" name="Line 52"/>
            <p:cNvSpPr>
              <a:spLocks noChangeShapeType="1"/>
            </p:cNvSpPr>
            <p:nvPr/>
          </p:nvSpPr>
          <p:spPr bwMode="auto">
            <a:xfrm flipV="1">
              <a:off x="1566137" y="4513705"/>
              <a:ext cx="957262" cy="444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1" name="Rectangle 55"/>
            <p:cNvSpPr>
              <a:spLocks noChangeArrowheads="1"/>
            </p:cNvSpPr>
            <p:nvPr/>
          </p:nvSpPr>
          <p:spPr bwMode="auto">
            <a:xfrm>
              <a:off x="1481999" y="4574030"/>
              <a:ext cx="157163" cy="2000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2" name="Line 56"/>
            <p:cNvSpPr>
              <a:spLocks noChangeShapeType="1"/>
            </p:cNvSpPr>
            <p:nvPr/>
          </p:nvSpPr>
          <p:spPr bwMode="auto">
            <a:xfrm>
              <a:off x="1548674" y="4488305"/>
              <a:ext cx="4763" cy="12858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3" name="Rectangle 57"/>
            <p:cNvSpPr>
              <a:spLocks noChangeArrowheads="1"/>
            </p:cNvSpPr>
            <p:nvPr/>
          </p:nvSpPr>
          <p:spPr bwMode="auto">
            <a:xfrm>
              <a:off x="1275624" y="5042342"/>
              <a:ext cx="157163" cy="2000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4" name="Line 58"/>
            <p:cNvSpPr>
              <a:spLocks noChangeShapeType="1"/>
            </p:cNvSpPr>
            <p:nvPr/>
          </p:nvSpPr>
          <p:spPr bwMode="auto">
            <a:xfrm>
              <a:off x="1356587" y="4942330"/>
              <a:ext cx="4762" cy="12858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45" name="Group 59"/>
            <p:cNvGrpSpPr>
              <a:grpSpLocks/>
            </p:cNvGrpSpPr>
            <p:nvPr/>
          </p:nvGrpSpPr>
          <p:grpSpPr bwMode="auto">
            <a:xfrm>
              <a:off x="415199" y="4666105"/>
              <a:ext cx="157163" cy="295275"/>
              <a:chOff x="4431" y="3005"/>
              <a:chExt cx="99" cy="186"/>
            </a:xfrm>
          </p:grpSpPr>
          <p:sp>
            <p:nvSpPr>
              <p:cNvPr id="2161" name="Rectangle 60"/>
              <p:cNvSpPr>
                <a:spLocks noChangeArrowheads="1"/>
              </p:cNvSpPr>
              <p:nvPr/>
            </p:nvSpPr>
            <p:spPr bwMode="auto">
              <a:xfrm>
                <a:off x="4431" y="3065"/>
                <a:ext cx="99" cy="12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" name="Line 61"/>
              <p:cNvSpPr>
                <a:spLocks noChangeShapeType="1"/>
              </p:cNvSpPr>
              <p:nvPr/>
            </p:nvSpPr>
            <p:spPr bwMode="auto">
              <a:xfrm>
                <a:off x="4485" y="3005"/>
                <a:ext cx="0" cy="78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46" name="Rectangle 62"/>
            <p:cNvSpPr>
              <a:spLocks noChangeArrowheads="1"/>
            </p:cNvSpPr>
            <p:nvPr/>
          </p:nvSpPr>
          <p:spPr bwMode="auto">
            <a:xfrm>
              <a:off x="899387" y="4710555"/>
              <a:ext cx="157162" cy="2000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7" name="Line 63"/>
            <p:cNvSpPr>
              <a:spLocks noChangeShapeType="1"/>
            </p:cNvSpPr>
            <p:nvPr/>
          </p:nvSpPr>
          <p:spPr bwMode="auto">
            <a:xfrm>
              <a:off x="966062" y="4624830"/>
              <a:ext cx="4762" cy="12858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8" name="Rectangle 64"/>
            <p:cNvSpPr>
              <a:spLocks noChangeArrowheads="1"/>
            </p:cNvSpPr>
            <p:nvPr/>
          </p:nvSpPr>
          <p:spPr bwMode="auto">
            <a:xfrm>
              <a:off x="1651862" y="5328092"/>
              <a:ext cx="157162" cy="2000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9" name="Line 65"/>
            <p:cNvSpPr>
              <a:spLocks noChangeShapeType="1"/>
            </p:cNvSpPr>
            <p:nvPr/>
          </p:nvSpPr>
          <p:spPr bwMode="auto">
            <a:xfrm>
              <a:off x="1732824" y="5228080"/>
              <a:ext cx="4763" cy="12858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" name="Rectangle 66"/>
            <p:cNvSpPr>
              <a:spLocks noChangeArrowheads="1"/>
            </p:cNvSpPr>
            <p:nvPr/>
          </p:nvSpPr>
          <p:spPr bwMode="auto">
            <a:xfrm>
              <a:off x="746987" y="5302692"/>
              <a:ext cx="157162" cy="2000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" name="Line 67"/>
            <p:cNvSpPr>
              <a:spLocks noChangeShapeType="1"/>
            </p:cNvSpPr>
            <p:nvPr/>
          </p:nvSpPr>
          <p:spPr bwMode="auto">
            <a:xfrm>
              <a:off x="832712" y="5207442"/>
              <a:ext cx="0" cy="1238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" name="Line 68"/>
            <p:cNvSpPr>
              <a:spLocks noChangeShapeType="1"/>
            </p:cNvSpPr>
            <p:nvPr/>
          </p:nvSpPr>
          <p:spPr bwMode="auto">
            <a:xfrm>
              <a:off x="561249" y="4677217"/>
              <a:ext cx="3302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" name="Line 69"/>
            <p:cNvSpPr>
              <a:spLocks noChangeShapeType="1"/>
            </p:cNvSpPr>
            <p:nvPr/>
          </p:nvSpPr>
          <p:spPr bwMode="auto">
            <a:xfrm flipV="1">
              <a:off x="1010512" y="4527992"/>
              <a:ext cx="450850" cy="1190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" name="Line 70"/>
            <p:cNvSpPr>
              <a:spLocks noChangeShapeType="1"/>
            </p:cNvSpPr>
            <p:nvPr/>
          </p:nvSpPr>
          <p:spPr bwMode="auto">
            <a:xfrm>
              <a:off x="1520099" y="4602605"/>
              <a:ext cx="180975" cy="584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" name="Line 71"/>
            <p:cNvSpPr>
              <a:spLocks noChangeShapeType="1"/>
            </p:cNvSpPr>
            <p:nvPr/>
          </p:nvSpPr>
          <p:spPr bwMode="auto">
            <a:xfrm>
              <a:off x="546962" y="4737542"/>
              <a:ext cx="223837" cy="449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" name="Line 72"/>
            <p:cNvSpPr>
              <a:spLocks noChangeShapeType="1"/>
            </p:cNvSpPr>
            <p:nvPr/>
          </p:nvSpPr>
          <p:spPr bwMode="auto">
            <a:xfrm flipV="1">
              <a:off x="770799" y="4616892"/>
              <a:ext cx="165100" cy="5254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" name="Line 73"/>
            <p:cNvSpPr>
              <a:spLocks noChangeShapeType="1"/>
            </p:cNvSpPr>
            <p:nvPr/>
          </p:nvSpPr>
          <p:spPr bwMode="auto">
            <a:xfrm>
              <a:off x="966062" y="4647055"/>
              <a:ext cx="330200" cy="330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" name="Line 74"/>
            <p:cNvSpPr>
              <a:spLocks noChangeShapeType="1"/>
            </p:cNvSpPr>
            <p:nvPr/>
          </p:nvSpPr>
          <p:spPr bwMode="auto">
            <a:xfrm flipV="1">
              <a:off x="831124" y="4991542"/>
              <a:ext cx="388938" cy="165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" name="Line 75"/>
            <p:cNvSpPr>
              <a:spLocks noChangeShapeType="1"/>
            </p:cNvSpPr>
            <p:nvPr/>
          </p:nvSpPr>
          <p:spPr bwMode="auto">
            <a:xfrm>
              <a:off x="1385162" y="4977255"/>
              <a:ext cx="285750" cy="255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" name="Line 76"/>
            <p:cNvSpPr>
              <a:spLocks noChangeShapeType="1"/>
            </p:cNvSpPr>
            <p:nvPr/>
          </p:nvSpPr>
          <p:spPr bwMode="auto">
            <a:xfrm flipV="1">
              <a:off x="1739174" y="4604192"/>
              <a:ext cx="760413" cy="538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80" name="Rectangle 78"/>
          <p:cNvSpPr>
            <a:spLocks noChangeArrowheads="1"/>
          </p:cNvSpPr>
          <p:nvPr/>
        </p:nvSpPr>
        <p:spPr bwMode="auto">
          <a:xfrm>
            <a:off x="3106738" y="3206750"/>
            <a:ext cx="157162" cy="200025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1" name="Line 79"/>
          <p:cNvSpPr>
            <a:spLocks noChangeShapeType="1"/>
          </p:cNvSpPr>
          <p:nvPr/>
        </p:nvSpPr>
        <p:spPr bwMode="auto">
          <a:xfrm>
            <a:off x="3192463" y="3111500"/>
            <a:ext cx="0" cy="123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82" name="Rectangle 81"/>
          <p:cNvSpPr>
            <a:spLocks noChangeArrowheads="1"/>
          </p:cNvSpPr>
          <p:nvPr/>
        </p:nvSpPr>
        <p:spPr bwMode="auto">
          <a:xfrm>
            <a:off x="3873500" y="2159000"/>
            <a:ext cx="157163" cy="200025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3" name="Line 82"/>
          <p:cNvSpPr>
            <a:spLocks noChangeShapeType="1"/>
          </p:cNvSpPr>
          <p:nvPr/>
        </p:nvSpPr>
        <p:spPr bwMode="auto">
          <a:xfrm>
            <a:off x="3959225" y="2063750"/>
            <a:ext cx="0" cy="123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84" name="Rectangle 84"/>
          <p:cNvSpPr>
            <a:spLocks noChangeArrowheads="1"/>
          </p:cNvSpPr>
          <p:nvPr/>
        </p:nvSpPr>
        <p:spPr bwMode="auto">
          <a:xfrm>
            <a:off x="2840038" y="2297113"/>
            <a:ext cx="157162" cy="200025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5" name="Line 85"/>
          <p:cNvSpPr>
            <a:spLocks noChangeShapeType="1"/>
          </p:cNvSpPr>
          <p:nvPr/>
        </p:nvSpPr>
        <p:spPr bwMode="auto">
          <a:xfrm>
            <a:off x="2925763" y="2201863"/>
            <a:ext cx="0" cy="123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86" name="Line 86"/>
          <p:cNvSpPr>
            <a:spLocks noChangeShapeType="1"/>
          </p:cNvSpPr>
          <p:nvPr/>
        </p:nvSpPr>
        <p:spPr bwMode="auto">
          <a:xfrm flipV="1">
            <a:off x="2400300" y="2278063"/>
            <a:ext cx="471488" cy="171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7" name="Line 87"/>
          <p:cNvSpPr>
            <a:spLocks noChangeShapeType="1"/>
          </p:cNvSpPr>
          <p:nvPr/>
        </p:nvSpPr>
        <p:spPr bwMode="auto">
          <a:xfrm flipV="1">
            <a:off x="2957513" y="2149475"/>
            <a:ext cx="914400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8" name="Line 88"/>
          <p:cNvSpPr>
            <a:spLocks noChangeShapeType="1"/>
          </p:cNvSpPr>
          <p:nvPr/>
        </p:nvSpPr>
        <p:spPr bwMode="auto">
          <a:xfrm>
            <a:off x="2957513" y="2263775"/>
            <a:ext cx="225425" cy="847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9" name="Line 89"/>
          <p:cNvSpPr>
            <a:spLocks noChangeShapeType="1"/>
          </p:cNvSpPr>
          <p:nvPr/>
        </p:nvSpPr>
        <p:spPr bwMode="auto">
          <a:xfrm flipV="1">
            <a:off x="3214688" y="2149475"/>
            <a:ext cx="671512" cy="828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090" name="Picture 3" descr="Image-006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766777">
            <a:off x="5021263" y="2109788"/>
            <a:ext cx="394335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1" name="AutoShape 14"/>
          <p:cNvSpPr>
            <a:spLocks/>
          </p:cNvSpPr>
          <p:nvPr/>
        </p:nvSpPr>
        <p:spPr bwMode="auto">
          <a:xfrm rot="-425145">
            <a:off x="4513263" y="2032000"/>
            <a:ext cx="1806575" cy="458788"/>
          </a:xfrm>
          <a:prstGeom prst="curvedDownArrow">
            <a:avLst>
              <a:gd name="adj1" fmla="val 79629"/>
              <a:gd name="adj2" fmla="val 159259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2092" name="AutoShape 14"/>
          <p:cNvSpPr>
            <a:spLocks/>
          </p:cNvSpPr>
          <p:nvPr/>
        </p:nvSpPr>
        <p:spPr bwMode="auto">
          <a:xfrm rot="-10211178">
            <a:off x="4837113" y="3827463"/>
            <a:ext cx="1541462" cy="458787"/>
          </a:xfrm>
          <a:prstGeom prst="curvedDownArrow">
            <a:avLst>
              <a:gd name="adj1" fmla="val 79672"/>
              <a:gd name="adj2" fmla="val 159376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pic>
        <p:nvPicPr>
          <p:cNvPr id="2093" name="Picture 11" descr="http://www.fotosearch.com/bthumb/IMZ/IMZ405/sps063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78338" y="4548188"/>
            <a:ext cx="5842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4" name="Rectangle 51"/>
          <p:cNvSpPr>
            <a:spLocks noChangeArrowheads="1"/>
          </p:cNvSpPr>
          <p:nvPr/>
        </p:nvSpPr>
        <p:spPr bwMode="auto">
          <a:xfrm>
            <a:off x="1096963" y="3367088"/>
            <a:ext cx="76200" cy="9525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5" name="Line 52"/>
          <p:cNvSpPr>
            <a:spLocks noChangeShapeType="1"/>
          </p:cNvSpPr>
          <p:nvPr/>
        </p:nvSpPr>
        <p:spPr bwMode="auto">
          <a:xfrm>
            <a:off x="1136650" y="3319463"/>
            <a:ext cx="1588" cy="61912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96" name="Rectangle 53"/>
          <p:cNvSpPr>
            <a:spLocks noChangeArrowheads="1"/>
          </p:cNvSpPr>
          <p:nvPr/>
        </p:nvSpPr>
        <p:spPr bwMode="auto">
          <a:xfrm>
            <a:off x="674688" y="3692525"/>
            <a:ext cx="76200" cy="9525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7" name="Line 54"/>
          <p:cNvSpPr>
            <a:spLocks noChangeShapeType="1"/>
          </p:cNvSpPr>
          <p:nvPr/>
        </p:nvSpPr>
        <p:spPr bwMode="auto">
          <a:xfrm>
            <a:off x="714375" y="3644900"/>
            <a:ext cx="1588" cy="6032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98" name="Rectangle 55"/>
          <p:cNvSpPr>
            <a:spLocks noChangeArrowheads="1"/>
          </p:cNvSpPr>
          <p:nvPr/>
        </p:nvSpPr>
        <p:spPr bwMode="auto">
          <a:xfrm>
            <a:off x="1038225" y="3668713"/>
            <a:ext cx="74613" cy="9525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9" name="Line 56"/>
          <p:cNvSpPr>
            <a:spLocks noChangeShapeType="1"/>
          </p:cNvSpPr>
          <p:nvPr/>
        </p:nvSpPr>
        <p:spPr bwMode="auto">
          <a:xfrm>
            <a:off x="1079500" y="3624263"/>
            <a:ext cx="0" cy="58737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00" name="Rectangle 57"/>
          <p:cNvSpPr>
            <a:spLocks noChangeArrowheads="1"/>
          </p:cNvSpPr>
          <p:nvPr/>
        </p:nvSpPr>
        <p:spPr bwMode="auto">
          <a:xfrm>
            <a:off x="565150" y="3392488"/>
            <a:ext cx="74613" cy="9525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1" name="Line 58"/>
          <p:cNvSpPr>
            <a:spLocks noChangeShapeType="1"/>
          </p:cNvSpPr>
          <p:nvPr/>
        </p:nvSpPr>
        <p:spPr bwMode="auto">
          <a:xfrm>
            <a:off x="603250" y="3344863"/>
            <a:ext cx="3175" cy="61912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02" name="Rectangle 59"/>
          <p:cNvSpPr>
            <a:spLocks noChangeArrowheads="1"/>
          </p:cNvSpPr>
          <p:nvPr/>
        </p:nvSpPr>
        <p:spPr bwMode="auto">
          <a:xfrm>
            <a:off x="858838" y="3275013"/>
            <a:ext cx="74612" cy="9525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3" name="Line 60"/>
          <p:cNvSpPr>
            <a:spLocks noChangeShapeType="1"/>
          </p:cNvSpPr>
          <p:nvPr/>
        </p:nvSpPr>
        <p:spPr bwMode="auto">
          <a:xfrm>
            <a:off x="896938" y="3227388"/>
            <a:ext cx="3175" cy="6032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04" name="Rectangle 61"/>
          <p:cNvSpPr>
            <a:spLocks noChangeArrowheads="1"/>
          </p:cNvSpPr>
          <p:nvPr/>
        </p:nvSpPr>
        <p:spPr bwMode="auto">
          <a:xfrm>
            <a:off x="858838" y="3825875"/>
            <a:ext cx="74612" cy="9525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5" name="Line 62"/>
          <p:cNvSpPr>
            <a:spLocks noChangeShapeType="1"/>
          </p:cNvSpPr>
          <p:nvPr/>
        </p:nvSpPr>
        <p:spPr bwMode="auto">
          <a:xfrm>
            <a:off x="896938" y="3778250"/>
            <a:ext cx="3175" cy="6032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06" name="Line 63"/>
          <p:cNvSpPr>
            <a:spLocks noChangeShapeType="1"/>
          </p:cNvSpPr>
          <p:nvPr/>
        </p:nvSpPr>
        <p:spPr bwMode="auto">
          <a:xfrm flipV="1">
            <a:off x="642938" y="3271838"/>
            <a:ext cx="206375" cy="8890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07" name="Line 64"/>
          <p:cNvSpPr>
            <a:spLocks noChangeShapeType="1"/>
          </p:cNvSpPr>
          <p:nvPr/>
        </p:nvSpPr>
        <p:spPr bwMode="auto">
          <a:xfrm flipH="1">
            <a:off x="922338" y="3657600"/>
            <a:ext cx="123825" cy="149225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08" name="Line 65"/>
          <p:cNvSpPr>
            <a:spLocks noChangeShapeType="1"/>
          </p:cNvSpPr>
          <p:nvPr/>
        </p:nvSpPr>
        <p:spPr bwMode="auto">
          <a:xfrm>
            <a:off x="631825" y="3451225"/>
            <a:ext cx="53975" cy="18415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09" name="Line 66"/>
          <p:cNvSpPr>
            <a:spLocks noChangeShapeType="1"/>
          </p:cNvSpPr>
          <p:nvPr/>
        </p:nvSpPr>
        <p:spPr bwMode="auto">
          <a:xfrm flipH="1">
            <a:off x="1071563" y="3370263"/>
            <a:ext cx="28575" cy="244475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10" name="Line 67"/>
          <p:cNvSpPr>
            <a:spLocks noChangeShapeType="1"/>
          </p:cNvSpPr>
          <p:nvPr/>
        </p:nvSpPr>
        <p:spPr bwMode="auto">
          <a:xfrm>
            <a:off x="938213" y="3232150"/>
            <a:ext cx="165100" cy="10795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11" name="Line 68"/>
          <p:cNvSpPr>
            <a:spLocks noChangeShapeType="1"/>
          </p:cNvSpPr>
          <p:nvPr/>
        </p:nvSpPr>
        <p:spPr bwMode="auto">
          <a:xfrm>
            <a:off x="742950" y="3636963"/>
            <a:ext cx="166688" cy="109537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12" name="Line 69"/>
          <p:cNvSpPr>
            <a:spLocks noChangeShapeType="1"/>
          </p:cNvSpPr>
          <p:nvPr/>
        </p:nvSpPr>
        <p:spPr bwMode="auto">
          <a:xfrm flipH="1">
            <a:off x="762000" y="3302000"/>
            <a:ext cx="109538" cy="319088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13" name="Line 70"/>
          <p:cNvSpPr>
            <a:spLocks noChangeShapeType="1"/>
          </p:cNvSpPr>
          <p:nvPr/>
        </p:nvSpPr>
        <p:spPr bwMode="auto">
          <a:xfrm flipH="1">
            <a:off x="781050" y="3360738"/>
            <a:ext cx="288925" cy="300037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14" name="Line 71"/>
          <p:cNvSpPr>
            <a:spLocks noChangeShapeType="1"/>
          </p:cNvSpPr>
          <p:nvPr/>
        </p:nvSpPr>
        <p:spPr bwMode="auto">
          <a:xfrm flipH="1" flipV="1">
            <a:off x="668338" y="3419475"/>
            <a:ext cx="350837" cy="19050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15" name="Rectangle 53"/>
          <p:cNvSpPr>
            <a:spLocks noChangeArrowheads="1"/>
          </p:cNvSpPr>
          <p:nvPr/>
        </p:nvSpPr>
        <p:spPr bwMode="auto">
          <a:xfrm>
            <a:off x="749300" y="2928938"/>
            <a:ext cx="76200" cy="936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6" name="Line 54"/>
          <p:cNvSpPr>
            <a:spLocks noChangeShapeType="1"/>
          </p:cNvSpPr>
          <p:nvPr/>
        </p:nvSpPr>
        <p:spPr bwMode="auto">
          <a:xfrm>
            <a:off x="788988" y="2879725"/>
            <a:ext cx="1587" cy="61913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17" name="Rectangle 59"/>
          <p:cNvSpPr>
            <a:spLocks noChangeArrowheads="1"/>
          </p:cNvSpPr>
          <p:nvPr/>
        </p:nvSpPr>
        <p:spPr bwMode="auto">
          <a:xfrm>
            <a:off x="931863" y="2511425"/>
            <a:ext cx="76200" cy="9525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8" name="Line 60"/>
          <p:cNvSpPr>
            <a:spLocks noChangeShapeType="1"/>
          </p:cNvSpPr>
          <p:nvPr/>
        </p:nvSpPr>
        <p:spPr bwMode="auto">
          <a:xfrm>
            <a:off x="971550" y="2463800"/>
            <a:ext cx="3175" cy="61913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19" name="Rectangle 61"/>
          <p:cNvSpPr>
            <a:spLocks noChangeArrowheads="1"/>
          </p:cNvSpPr>
          <p:nvPr/>
        </p:nvSpPr>
        <p:spPr bwMode="auto">
          <a:xfrm>
            <a:off x="839788" y="3062288"/>
            <a:ext cx="76200" cy="9525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20" name="Line 62"/>
          <p:cNvSpPr>
            <a:spLocks noChangeShapeType="1"/>
          </p:cNvSpPr>
          <p:nvPr/>
        </p:nvSpPr>
        <p:spPr bwMode="auto">
          <a:xfrm>
            <a:off x="971550" y="3014663"/>
            <a:ext cx="3175" cy="61912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21" name="Line 68"/>
          <p:cNvSpPr>
            <a:spLocks noChangeShapeType="1"/>
          </p:cNvSpPr>
          <p:nvPr/>
        </p:nvSpPr>
        <p:spPr bwMode="auto">
          <a:xfrm>
            <a:off x="817563" y="2874963"/>
            <a:ext cx="85725" cy="173037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22" name="Line 69"/>
          <p:cNvSpPr>
            <a:spLocks noChangeShapeType="1"/>
          </p:cNvSpPr>
          <p:nvPr/>
        </p:nvSpPr>
        <p:spPr bwMode="auto">
          <a:xfrm flipH="1">
            <a:off x="836613" y="2538413"/>
            <a:ext cx="111125" cy="320675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23" name="Line 70"/>
          <p:cNvSpPr>
            <a:spLocks noChangeShapeType="1"/>
          </p:cNvSpPr>
          <p:nvPr/>
        </p:nvSpPr>
        <p:spPr bwMode="auto">
          <a:xfrm>
            <a:off x="1152525" y="3330575"/>
            <a:ext cx="396875" cy="120015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051" name="Object 16"/>
          <p:cNvGraphicFramePr>
            <a:graphicFrameLocks noChangeAspect="1"/>
          </p:cNvGraphicFramePr>
          <p:nvPr/>
        </p:nvGraphicFramePr>
        <p:xfrm>
          <a:off x="1751013" y="1838325"/>
          <a:ext cx="33337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Clip" r:id="rId12" imgW="5317920" imgH="3085560" progId="">
                  <p:embed/>
                </p:oleObj>
              </mc:Choice>
              <mc:Fallback>
                <p:oleObj name="Clip" r:id="rId12" imgW="5317920" imgH="3085560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013" y="1838325"/>
                        <a:ext cx="333375" cy="293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18"/>
          <p:cNvGraphicFramePr>
            <a:graphicFrameLocks noChangeAspect="1"/>
          </p:cNvGraphicFramePr>
          <p:nvPr/>
        </p:nvGraphicFramePr>
        <p:xfrm>
          <a:off x="393700" y="1854200"/>
          <a:ext cx="334963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Clip" r:id="rId14" imgW="5317920" imgH="3085560" progId="">
                  <p:embed/>
                </p:oleObj>
              </mc:Choice>
              <mc:Fallback>
                <p:oleObj name="Clip" r:id="rId14" imgW="5317920" imgH="3085560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854200"/>
                        <a:ext cx="334963" cy="293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4" name="Line 87"/>
          <p:cNvSpPr>
            <a:spLocks noChangeShapeType="1"/>
          </p:cNvSpPr>
          <p:nvPr/>
        </p:nvSpPr>
        <p:spPr bwMode="auto">
          <a:xfrm>
            <a:off x="2011363" y="2063750"/>
            <a:ext cx="849312" cy="163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25" name="Line 69"/>
          <p:cNvSpPr>
            <a:spLocks noChangeShapeType="1"/>
          </p:cNvSpPr>
          <p:nvPr/>
        </p:nvSpPr>
        <p:spPr bwMode="auto">
          <a:xfrm flipH="1">
            <a:off x="1057275" y="2066925"/>
            <a:ext cx="836613" cy="458788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26" name="Line 35"/>
          <p:cNvSpPr>
            <a:spLocks noChangeShapeType="1"/>
          </p:cNvSpPr>
          <p:nvPr/>
        </p:nvSpPr>
        <p:spPr bwMode="auto">
          <a:xfrm>
            <a:off x="3979863" y="2159000"/>
            <a:ext cx="901700" cy="2357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27" name="Line 35"/>
          <p:cNvSpPr>
            <a:spLocks noChangeShapeType="1"/>
          </p:cNvSpPr>
          <p:nvPr/>
        </p:nvSpPr>
        <p:spPr bwMode="auto">
          <a:xfrm>
            <a:off x="4038600" y="2159000"/>
            <a:ext cx="1054100" cy="12604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28" name="Line 69"/>
          <p:cNvSpPr>
            <a:spLocks noChangeShapeType="1"/>
          </p:cNvSpPr>
          <p:nvPr/>
        </p:nvSpPr>
        <p:spPr bwMode="auto">
          <a:xfrm flipH="1">
            <a:off x="773113" y="1924050"/>
            <a:ext cx="1019175" cy="46038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129" name="Picture 20" descr="C:\Program Files\Common Files\Microsoft Shared\Clipart\cagcat50\bd05552_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75263" y="4903788"/>
            <a:ext cx="95726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30" name="Line 35"/>
          <p:cNvSpPr>
            <a:spLocks noChangeShapeType="1"/>
          </p:cNvSpPr>
          <p:nvPr/>
        </p:nvSpPr>
        <p:spPr bwMode="auto">
          <a:xfrm>
            <a:off x="5064125" y="4656138"/>
            <a:ext cx="534988" cy="407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31" name="Line 53"/>
          <p:cNvSpPr>
            <a:spLocks noChangeShapeType="1"/>
          </p:cNvSpPr>
          <p:nvPr/>
        </p:nvSpPr>
        <p:spPr bwMode="auto">
          <a:xfrm>
            <a:off x="3135313" y="3154363"/>
            <a:ext cx="268287" cy="2051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132" name="Group 11"/>
          <p:cNvGrpSpPr>
            <a:grpSpLocks/>
          </p:cNvGrpSpPr>
          <p:nvPr/>
        </p:nvGrpSpPr>
        <p:grpSpPr bwMode="auto">
          <a:xfrm>
            <a:off x="3609975" y="6216650"/>
            <a:ext cx="2309813" cy="420688"/>
            <a:chOff x="1966" y="2585"/>
            <a:chExt cx="1373" cy="308"/>
          </a:xfrm>
        </p:grpSpPr>
        <p:graphicFrame>
          <p:nvGraphicFramePr>
            <p:cNvPr id="2053" name="Object 7"/>
            <p:cNvGraphicFramePr>
              <a:graphicFrameLocks noChangeAspect="1"/>
            </p:cNvGraphicFramePr>
            <p:nvPr/>
          </p:nvGraphicFramePr>
          <p:xfrm>
            <a:off x="1966" y="2734"/>
            <a:ext cx="648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9" name="Clip" r:id="rId16" imgW="6544800" imgH="1706400" progId="">
                    <p:embed/>
                  </p:oleObj>
                </mc:Choice>
                <mc:Fallback>
                  <p:oleObj name="Clip" r:id="rId16" imgW="6544800" imgH="1706400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6" y="2734"/>
                          <a:ext cx="648" cy="1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4" name="Object 8"/>
            <p:cNvGraphicFramePr>
              <a:graphicFrameLocks noChangeAspect="1"/>
            </p:cNvGraphicFramePr>
            <p:nvPr/>
          </p:nvGraphicFramePr>
          <p:xfrm>
            <a:off x="2690" y="2734"/>
            <a:ext cx="649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0" name="Clip" r:id="rId17" imgW="6544800" imgH="1706400" progId="">
                    <p:embed/>
                  </p:oleObj>
                </mc:Choice>
                <mc:Fallback>
                  <p:oleObj name="Clip" r:id="rId17" imgW="6544800" imgH="1706400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0" y="2734"/>
                          <a:ext cx="649" cy="1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35" name="Line 14"/>
            <p:cNvSpPr>
              <a:spLocks noChangeShapeType="1"/>
            </p:cNvSpPr>
            <p:nvPr/>
          </p:nvSpPr>
          <p:spPr bwMode="auto">
            <a:xfrm flipV="1">
              <a:off x="2220" y="2603"/>
              <a:ext cx="0" cy="1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6" name="AutoShape 15"/>
            <p:cNvSpPr>
              <a:spLocks noChangeArrowheads="1"/>
            </p:cNvSpPr>
            <p:nvPr/>
          </p:nvSpPr>
          <p:spPr bwMode="auto">
            <a:xfrm flipV="1">
              <a:off x="2171" y="2585"/>
              <a:ext cx="106" cy="9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7" name="Line 16"/>
            <p:cNvSpPr>
              <a:spLocks noChangeShapeType="1"/>
            </p:cNvSpPr>
            <p:nvPr/>
          </p:nvSpPr>
          <p:spPr bwMode="auto">
            <a:xfrm flipV="1">
              <a:off x="2945" y="2603"/>
              <a:ext cx="0" cy="1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8" name="AutoShape 17"/>
            <p:cNvSpPr>
              <a:spLocks noChangeArrowheads="1"/>
            </p:cNvSpPr>
            <p:nvPr/>
          </p:nvSpPr>
          <p:spPr bwMode="auto">
            <a:xfrm flipV="1">
              <a:off x="2896" y="2585"/>
              <a:ext cx="105" cy="9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9" name="Text Box 43"/>
          <p:cNvSpPr txBox="1">
            <a:spLocks noChangeArrowheads="1"/>
          </p:cNvSpPr>
          <p:nvPr/>
        </p:nvSpPr>
        <p:spPr bwMode="auto">
          <a:xfrm>
            <a:off x="6267450" y="4303713"/>
            <a:ext cx="2876550" cy="25542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+mj-lt"/>
              </a:rPr>
              <a:t>Next-generation Cellular</a:t>
            </a:r>
          </a:p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+mj-lt"/>
              </a:rPr>
              <a:t>Wireless Internet Access</a:t>
            </a:r>
          </a:p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+mj-lt"/>
              </a:rPr>
              <a:t>Wireless Multimedia</a:t>
            </a:r>
          </a:p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+mj-lt"/>
              </a:rPr>
              <a:t>Sensor Networks </a:t>
            </a:r>
          </a:p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+mj-lt"/>
              </a:rPr>
              <a:t>Smart Homes/Spaces</a:t>
            </a:r>
          </a:p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+mj-lt"/>
              </a:rPr>
              <a:t>Automated Highways</a:t>
            </a:r>
          </a:p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+mj-lt"/>
              </a:rPr>
              <a:t>In-Body Networks</a:t>
            </a:r>
          </a:p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+mj-lt"/>
              </a:rPr>
              <a:t>All this and more …</a:t>
            </a:r>
            <a:endParaRPr lang="en-US" sz="2000" dirty="0">
              <a:latin typeface="+mj-lt"/>
            </a:endParaRPr>
          </a:p>
        </p:txBody>
      </p:sp>
      <p:sp>
        <p:nvSpPr>
          <p:cNvPr id="2134" name="Line 43"/>
          <p:cNvSpPr>
            <a:spLocks noChangeShapeType="1"/>
          </p:cNvSpPr>
          <p:nvPr/>
        </p:nvSpPr>
        <p:spPr bwMode="auto">
          <a:xfrm>
            <a:off x="1381125" y="6237288"/>
            <a:ext cx="9493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" grpId="0" build="p" rev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66775" y="98425"/>
            <a:ext cx="7235825" cy="1128713"/>
          </a:xfrm>
        </p:spPr>
        <p:txBody>
          <a:bodyPr/>
          <a:lstStyle/>
          <a:p>
            <a:r>
              <a:rPr lang="en-US" smtClean="0"/>
              <a:t>Challenges</a:t>
            </a:r>
          </a:p>
        </p:txBody>
      </p:sp>
      <p:sp>
        <p:nvSpPr>
          <p:cNvPr id="178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1382713"/>
            <a:ext cx="8007350" cy="438467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+mj-lt"/>
              </a:rPr>
              <a:t>Network Challenges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+mj-lt"/>
              </a:rPr>
              <a:t>Scarce spectrum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+mj-lt"/>
              </a:rPr>
              <a:t>Demanding/diverse applications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+mj-lt"/>
              </a:rPr>
              <a:t>Reliability</a:t>
            </a:r>
            <a:endParaRPr lang="en-US" sz="2400" dirty="0">
              <a:latin typeface="+mj-lt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+mj-lt"/>
              </a:rPr>
              <a:t>Ubiquitous </a:t>
            </a:r>
            <a:r>
              <a:rPr lang="en-US" sz="2400" dirty="0">
                <a:latin typeface="+mj-lt"/>
              </a:rPr>
              <a:t>coverage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+mj-lt"/>
              </a:rPr>
              <a:t>Seamless indoor/outdoor operation</a:t>
            </a:r>
            <a:endParaRPr lang="en-US" sz="2400" dirty="0">
              <a:latin typeface="+mj-lt"/>
            </a:endParaRPr>
          </a:p>
          <a:p>
            <a:pPr lvl="3">
              <a:lnSpc>
                <a:spcPct val="90000"/>
              </a:lnSpc>
              <a:defRPr/>
            </a:pPr>
            <a:endParaRPr lang="en-US" dirty="0">
              <a:latin typeface="+mj-lt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+mj-lt"/>
              </a:rPr>
              <a:t>Device Challenges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latin typeface="+mj-lt"/>
              </a:rPr>
              <a:t>Size, Power, Cost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+mj-lt"/>
              </a:rPr>
              <a:t>Multiple Antennas </a:t>
            </a:r>
            <a:r>
              <a:rPr lang="en-US" sz="2400" dirty="0">
                <a:latin typeface="+mj-lt"/>
              </a:rPr>
              <a:t>in Silicon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err="1">
                <a:latin typeface="+mj-lt"/>
              </a:rPr>
              <a:t>Multiradio</a:t>
            </a:r>
            <a:r>
              <a:rPr lang="en-US" sz="2400" dirty="0">
                <a:latin typeface="+mj-lt"/>
              </a:rPr>
              <a:t> Integration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err="1">
                <a:latin typeface="+mj-lt"/>
              </a:rPr>
              <a:t>Coexistance</a:t>
            </a:r>
            <a:endParaRPr lang="en-US" sz="2400" dirty="0">
              <a:latin typeface="+mj-lt"/>
            </a:endParaRPr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en-US" sz="3200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2" name="Group 192"/>
          <p:cNvGrpSpPr>
            <a:grpSpLocks/>
          </p:cNvGrpSpPr>
          <p:nvPr/>
        </p:nvGrpSpPr>
        <p:grpSpPr bwMode="auto">
          <a:xfrm>
            <a:off x="5824538" y="2184400"/>
            <a:ext cx="2967037" cy="4271963"/>
            <a:chOff x="5046663" y="1579563"/>
            <a:chExt cx="3254375" cy="4973637"/>
          </a:xfrm>
        </p:grpSpPr>
        <p:pic>
          <p:nvPicPr>
            <p:cNvPr id="14341" name="Picture 95" descr="Image-004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46700" y="1579563"/>
              <a:ext cx="2663825" cy="4973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342" name="Group 96"/>
            <p:cNvGrpSpPr>
              <a:grpSpLocks/>
            </p:cNvGrpSpPr>
            <p:nvPr/>
          </p:nvGrpSpPr>
          <p:grpSpPr bwMode="auto">
            <a:xfrm>
              <a:off x="5780088" y="5106988"/>
              <a:ext cx="871537" cy="722312"/>
              <a:chOff x="3909" y="764"/>
              <a:chExt cx="394" cy="367"/>
            </a:xfrm>
          </p:grpSpPr>
          <p:pic>
            <p:nvPicPr>
              <p:cNvPr id="14430" name="Picture 9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295" t="4832" r="51323" b="1308"/>
              <a:stretch>
                <a:fillRect/>
              </a:stretch>
            </p:blipFill>
            <p:spPr bwMode="auto">
              <a:xfrm>
                <a:off x="3909" y="764"/>
                <a:ext cx="377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431" name="Picture 9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71681" t="4832" r="3577" b="1308"/>
              <a:stretch>
                <a:fillRect/>
              </a:stretch>
            </p:blipFill>
            <p:spPr bwMode="auto">
              <a:xfrm>
                <a:off x="4092" y="764"/>
                <a:ext cx="211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432" name="Freeform 99"/>
              <p:cNvSpPr>
                <a:spLocks/>
              </p:cNvSpPr>
              <p:nvPr/>
            </p:nvSpPr>
            <p:spPr bwMode="auto">
              <a:xfrm>
                <a:off x="3953" y="780"/>
                <a:ext cx="311" cy="336"/>
              </a:xfrm>
              <a:custGeom>
                <a:avLst/>
                <a:gdLst>
                  <a:gd name="T0" fmla="*/ 136 w 250"/>
                  <a:gd name="T1" fmla="*/ 0 h 776"/>
                  <a:gd name="T2" fmla="*/ 781 w 250"/>
                  <a:gd name="T3" fmla="*/ 0 h 776"/>
                  <a:gd name="T4" fmla="*/ 926 w 250"/>
                  <a:gd name="T5" fmla="*/ 0 h 776"/>
                  <a:gd name="T6" fmla="*/ 926 w 250"/>
                  <a:gd name="T7" fmla="*/ 5 h 776"/>
                  <a:gd name="T8" fmla="*/ 768 w 250"/>
                  <a:gd name="T9" fmla="*/ 5 h 776"/>
                  <a:gd name="T10" fmla="*/ 157 w 250"/>
                  <a:gd name="T11" fmla="*/ 5 h 776"/>
                  <a:gd name="T12" fmla="*/ 1 w 250"/>
                  <a:gd name="T13" fmla="*/ 5 h 776"/>
                  <a:gd name="T14" fmla="*/ 0 w 250"/>
                  <a:gd name="T15" fmla="*/ 5 h 776"/>
                  <a:gd name="T16" fmla="*/ 0 w 250"/>
                  <a:gd name="T17" fmla="*/ 0 h 776"/>
                  <a:gd name="T18" fmla="*/ 136 w 250"/>
                  <a:gd name="T19" fmla="*/ 0 h 7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0"/>
                  <a:gd name="T31" fmla="*/ 0 h 776"/>
                  <a:gd name="T32" fmla="*/ 250 w 250"/>
                  <a:gd name="T33" fmla="*/ 776 h 7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0" h="776">
                    <a:moveTo>
                      <a:pt x="37" y="0"/>
                    </a:moveTo>
                    <a:lnTo>
                      <a:pt x="211" y="0"/>
                    </a:lnTo>
                    <a:lnTo>
                      <a:pt x="250" y="48"/>
                    </a:lnTo>
                    <a:lnTo>
                      <a:pt x="250" y="728"/>
                    </a:lnTo>
                    <a:lnTo>
                      <a:pt x="207" y="776"/>
                    </a:lnTo>
                    <a:lnTo>
                      <a:pt x="42" y="776"/>
                    </a:lnTo>
                    <a:lnTo>
                      <a:pt x="1" y="737"/>
                    </a:lnTo>
                    <a:lnTo>
                      <a:pt x="0" y="740"/>
                    </a:lnTo>
                    <a:lnTo>
                      <a:pt x="0" y="5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4D4D4D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3" name="Oval 100"/>
              <p:cNvSpPr>
                <a:spLocks/>
              </p:cNvSpPr>
              <p:nvPr/>
            </p:nvSpPr>
            <p:spPr bwMode="auto">
              <a:xfrm>
                <a:off x="4171" y="1079"/>
                <a:ext cx="64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34" name="Oval 101"/>
              <p:cNvSpPr>
                <a:spLocks/>
              </p:cNvSpPr>
              <p:nvPr/>
            </p:nvSpPr>
            <p:spPr bwMode="auto">
              <a:xfrm>
                <a:off x="3977" y="793"/>
                <a:ext cx="66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43" name="Group 102"/>
            <p:cNvGrpSpPr>
              <a:grpSpLocks/>
            </p:cNvGrpSpPr>
            <p:nvPr/>
          </p:nvGrpSpPr>
          <p:grpSpPr bwMode="auto">
            <a:xfrm>
              <a:off x="5722938" y="4140200"/>
              <a:ext cx="950912" cy="890588"/>
              <a:chOff x="3909" y="764"/>
              <a:chExt cx="394" cy="367"/>
            </a:xfrm>
          </p:grpSpPr>
          <p:pic>
            <p:nvPicPr>
              <p:cNvPr id="14425" name="Picture 10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295" t="4832" r="51323" b="1308"/>
              <a:stretch>
                <a:fillRect/>
              </a:stretch>
            </p:blipFill>
            <p:spPr bwMode="auto">
              <a:xfrm>
                <a:off x="3909" y="764"/>
                <a:ext cx="377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426" name="Picture 10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71681" t="4832" r="3577" b="1308"/>
              <a:stretch>
                <a:fillRect/>
              </a:stretch>
            </p:blipFill>
            <p:spPr bwMode="auto">
              <a:xfrm>
                <a:off x="4092" y="764"/>
                <a:ext cx="211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427" name="Freeform 105"/>
              <p:cNvSpPr>
                <a:spLocks/>
              </p:cNvSpPr>
              <p:nvPr/>
            </p:nvSpPr>
            <p:spPr bwMode="auto">
              <a:xfrm>
                <a:off x="3953" y="780"/>
                <a:ext cx="311" cy="336"/>
              </a:xfrm>
              <a:custGeom>
                <a:avLst/>
                <a:gdLst>
                  <a:gd name="T0" fmla="*/ 136 w 250"/>
                  <a:gd name="T1" fmla="*/ 0 h 776"/>
                  <a:gd name="T2" fmla="*/ 781 w 250"/>
                  <a:gd name="T3" fmla="*/ 0 h 776"/>
                  <a:gd name="T4" fmla="*/ 926 w 250"/>
                  <a:gd name="T5" fmla="*/ 0 h 776"/>
                  <a:gd name="T6" fmla="*/ 926 w 250"/>
                  <a:gd name="T7" fmla="*/ 5 h 776"/>
                  <a:gd name="T8" fmla="*/ 768 w 250"/>
                  <a:gd name="T9" fmla="*/ 5 h 776"/>
                  <a:gd name="T10" fmla="*/ 157 w 250"/>
                  <a:gd name="T11" fmla="*/ 5 h 776"/>
                  <a:gd name="T12" fmla="*/ 1 w 250"/>
                  <a:gd name="T13" fmla="*/ 5 h 776"/>
                  <a:gd name="T14" fmla="*/ 0 w 250"/>
                  <a:gd name="T15" fmla="*/ 5 h 776"/>
                  <a:gd name="T16" fmla="*/ 0 w 250"/>
                  <a:gd name="T17" fmla="*/ 0 h 776"/>
                  <a:gd name="T18" fmla="*/ 136 w 250"/>
                  <a:gd name="T19" fmla="*/ 0 h 7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0"/>
                  <a:gd name="T31" fmla="*/ 0 h 776"/>
                  <a:gd name="T32" fmla="*/ 250 w 250"/>
                  <a:gd name="T33" fmla="*/ 776 h 7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0" h="776">
                    <a:moveTo>
                      <a:pt x="37" y="0"/>
                    </a:moveTo>
                    <a:lnTo>
                      <a:pt x="211" y="0"/>
                    </a:lnTo>
                    <a:lnTo>
                      <a:pt x="250" y="48"/>
                    </a:lnTo>
                    <a:lnTo>
                      <a:pt x="250" y="728"/>
                    </a:lnTo>
                    <a:lnTo>
                      <a:pt x="207" y="776"/>
                    </a:lnTo>
                    <a:lnTo>
                      <a:pt x="42" y="776"/>
                    </a:lnTo>
                    <a:lnTo>
                      <a:pt x="1" y="737"/>
                    </a:lnTo>
                    <a:lnTo>
                      <a:pt x="0" y="740"/>
                    </a:lnTo>
                    <a:lnTo>
                      <a:pt x="0" y="5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4D4D4D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8" name="Oval 106"/>
              <p:cNvSpPr>
                <a:spLocks/>
              </p:cNvSpPr>
              <p:nvPr/>
            </p:nvSpPr>
            <p:spPr bwMode="auto">
              <a:xfrm>
                <a:off x="4171" y="1079"/>
                <a:ext cx="64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9" name="Oval 107"/>
              <p:cNvSpPr>
                <a:spLocks/>
              </p:cNvSpPr>
              <p:nvPr/>
            </p:nvSpPr>
            <p:spPr bwMode="auto">
              <a:xfrm>
                <a:off x="3977" y="793"/>
                <a:ext cx="66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44" name="Group 108"/>
            <p:cNvGrpSpPr>
              <a:grpSpLocks/>
            </p:cNvGrpSpPr>
            <p:nvPr/>
          </p:nvGrpSpPr>
          <p:grpSpPr bwMode="auto">
            <a:xfrm>
              <a:off x="5692775" y="2741613"/>
              <a:ext cx="949325" cy="887412"/>
              <a:chOff x="3909" y="764"/>
              <a:chExt cx="394" cy="367"/>
            </a:xfrm>
          </p:grpSpPr>
          <p:pic>
            <p:nvPicPr>
              <p:cNvPr id="14420" name="Picture 10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295" t="4832" r="51323" b="1308"/>
              <a:stretch>
                <a:fillRect/>
              </a:stretch>
            </p:blipFill>
            <p:spPr bwMode="auto">
              <a:xfrm>
                <a:off x="3909" y="764"/>
                <a:ext cx="377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421" name="Picture 1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71681" t="4832" r="3577" b="1308"/>
              <a:stretch>
                <a:fillRect/>
              </a:stretch>
            </p:blipFill>
            <p:spPr bwMode="auto">
              <a:xfrm>
                <a:off x="4092" y="764"/>
                <a:ext cx="211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422" name="Freeform 111"/>
              <p:cNvSpPr>
                <a:spLocks/>
              </p:cNvSpPr>
              <p:nvPr/>
            </p:nvSpPr>
            <p:spPr bwMode="auto">
              <a:xfrm>
                <a:off x="3953" y="780"/>
                <a:ext cx="311" cy="336"/>
              </a:xfrm>
              <a:custGeom>
                <a:avLst/>
                <a:gdLst>
                  <a:gd name="T0" fmla="*/ 136 w 250"/>
                  <a:gd name="T1" fmla="*/ 0 h 776"/>
                  <a:gd name="T2" fmla="*/ 781 w 250"/>
                  <a:gd name="T3" fmla="*/ 0 h 776"/>
                  <a:gd name="T4" fmla="*/ 926 w 250"/>
                  <a:gd name="T5" fmla="*/ 0 h 776"/>
                  <a:gd name="T6" fmla="*/ 926 w 250"/>
                  <a:gd name="T7" fmla="*/ 5 h 776"/>
                  <a:gd name="T8" fmla="*/ 768 w 250"/>
                  <a:gd name="T9" fmla="*/ 5 h 776"/>
                  <a:gd name="T10" fmla="*/ 157 w 250"/>
                  <a:gd name="T11" fmla="*/ 5 h 776"/>
                  <a:gd name="T12" fmla="*/ 1 w 250"/>
                  <a:gd name="T13" fmla="*/ 5 h 776"/>
                  <a:gd name="T14" fmla="*/ 0 w 250"/>
                  <a:gd name="T15" fmla="*/ 5 h 776"/>
                  <a:gd name="T16" fmla="*/ 0 w 250"/>
                  <a:gd name="T17" fmla="*/ 0 h 776"/>
                  <a:gd name="T18" fmla="*/ 136 w 250"/>
                  <a:gd name="T19" fmla="*/ 0 h 7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0"/>
                  <a:gd name="T31" fmla="*/ 0 h 776"/>
                  <a:gd name="T32" fmla="*/ 250 w 250"/>
                  <a:gd name="T33" fmla="*/ 776 h 7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0" h="776">
                    <a:moveTo>
                      <a:pt x="37" y="0"/>
                    </a:moveTo>
                    <a:lnTo>
                      <a:pt x="211" y="0"/>
                    </a:lnTo>
                    <a:lnTo>
                      <a:pt x="250" y="48"/>
                    </a:lnTo>
                    <a:lnTo>
                      <a:pt x="250" y="728"/>
                    </a:lnTo>
                    <a:lnTo>
                      <a:pt x="207" y="776"/>
                    </a:lnTo>
                    <a:lnTo>
                      <a:pt x="42" y="776"/>
                    </a:lnTo>
                    <a:lnTo>
                      <a:pt x="1" y="737"/>
                    </a:lnTo>
                    <a:lnTo>
                      <a:pt x="0" y="740"/>
                    </a:lnTo>
                    <a:lnTo>
                      <a:pt x="0" y="5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4D4D4D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3" name="Oval 112"/>
              <p:cNvSpPr>
                <a:spLocks/>
              </p:cNvSpPr>
              <p:nvPr/>
            </p:nvSpPr>
            <p:spPr bwMode="auto">
              <a:xfrm>
                <a:off x="4171" y="1079"/>
                <a:ext cx="64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4" name="Oval 113"/>
              <p:cNvSpPr>
                <a:spLocks/>
              </p:cNvSpPr>
              <p:nvPr/>
            </p:nvSpPr>
            <p:spPr bwMode="auto">
              <a:xfrm>
                <a:off x="3977" y="793"/>
                <a:ext cx="66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45" name="Group 132"/>
            <p:cNvGrpSpPr>
              <a:grpSpLocks/>
            </p:cNvGrpSpPr>
            <p:nvPr/>
          </p:nvGrpSpPr>
          <p:grpSpPr bwMode="auto">
            <a:xfrm>
              <a:off x="6043613" y="1900238"/>
              <a:ext cx="681037" cy="598487"/>
              <a:chOff x="3909" y="764"/>
              <a:chExt cx="394" cy="367"/>
            </a:xfrm>
          </p:grpSpPr>
          <p:pic>
            <p:nvPicPr>
              <p:cNvPr id="14415" name="Picture 13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295" t="4832" r="51323" b="1308"/>
              <a:stretch>
                <a:fillRect/>
              </a:stretch>
            </p:blipFill>
            <p:spPr bwMode="auto">
              <a:xfrm>
                <a:off x="3909" y="764"/>
                <a:ext cx="377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416" name="Picture 13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71681" t="4832" r="3577" b="1308"/>
              <a:stretch>
                <a:fillRect/>
              </a:stretch>
            </p:blipFill>
            <p:spPr bwMode="auto">
              <a:xfrm>
                <a:off x="4092" y="764"/>
                <a:ext cx="211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417" name="Freeform 135"/>
              <p:cNvSpPr>
                <a:spLocks/>
              </p:cNvSpPr>
              <p:nvPr/>
            </p:nvSpPr>
            <p:spPr bwMode="auto">
              <a:xfrm>
                <a:off x="3953" y="780"/>
                <a:ext cx="311" cy="336"/>
              </a:xfrm>
              <a:custGeom>
                <a:avLst/>
                <a:gdLst>
                  <a:gd name="T0" fmla="*/ 136 w 250"/>
                  <a:gd name="T1" fmla="*/ 0 h 776"/>
                  <a:gd name="T2" fmla="*/ 781 w 250"/>
                  <a:gd name="T3" fmla="*/ 0 h 776"/>
                  <a:gd name="T4" fmla="*/ 926 w 250"/>
                  <a:gd name="T5" fmla="*/ 0 h 776"/>
                  <a:gd name="T6" fmla="*/ 926 w 250"/>
                  <a:gd name="T7" fmla="*/ 5 h 776"/>
                  <a:gd name="T8" fmla="*/ 768 w 250"/>
                  <a:gd name="T9" fmla="*/ 5 h 776"/>
                  <a:gd name="T10" fmla="*/ 157 w 250"/>
                  <a:gd name="T11" fmla="*/ 5 h 776"/>
                  <a:gd name="T12" fmla="*/ 1 w 250"/>
                  <a:gd name="T13" fmla="*/ 5 h 776"/>
                  <a:gd name="T14" fmla="*/ 0 w 250"/>
                  <a:gd name="T15" fmla="*/ 5 h 776"/>
                  <a:gd name="T16" fmla="*/ 0 w 250"/>
                  <a:gd name="T17" fmla="*/ 0 h 776"/>
                  <a:gd name="T18" fmla="*/ 136 w 250"/>
                  <a:gd name="T19" fmla="*/ 0 h 7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0"/>
                  <a:gd name="T31" fmla="*/ 0 h 776"/>
                  <a:gd name="T32" fmla="*/ 250 w 250"/>
                  <a:gd name="T33" fmla="*/ 776 h 7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0" h="776">
                    <a:moveTo>
                      <a:pt x="37" y="0"/>
                    </a:moveTo>
                    <a:lnTo>
                      <a:pt x="211" y="0"/>
                    </a:lnTo>
                    <a:lnTo>
                      <a:pt x="250" y="48"/>
                    </a:lnTo>
                    <a:lnTo>
                      <a:pt x="250" y="728"/>
                    </a:lnTo>
                    <a:lnTo>
                      <a:pt x="207" y="776"/>
                    </a:lnTo>
                    <a:lnTo>
                      <a:pt x="42" y="776"/>
                    </a:lnTo>
                    <a:lnTo>
                      <a:pt x="1" y="737"/>
                    </a:lnTo>
                    <a:lnTo>
                      <a:pt x="0" y="740"/>
                    </a:lnTo>
                    <a:lnTo>
                      <a:pt x="0" y="5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4D4D4D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8" name="Oval 136"/>
              <p:cNvSpPr>
                <a:spLocks/>
              </p:cNvSpPr>
              <p:nvPr/>
            </p:nvSpPr>
            <p:spPr bwMode="auto">
              <a:xfrm>
                <a:off x="4171" y="1079"/>
                <a:ext cx="64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19" name="Oval 137"/>
              <p:cNvSpPr>
                <a:spLocks/>
              </p:cNvSpPr>
              <p:nvPr/>
            </p:nvSpPr>
            <p:spPr bwMode="auto">
              <a:xfrm>
                <a:off x="3977" y="793"/>
                <a:ext cx="66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46" name="Text Box 138"/>
            <p:cNvSpPr txBox="1">
              <a:spLocks/>
            </p:cNvSpPr>
            <p:nvPr/>
          </p:nvSpPr>
          <p:spPr bwMode="auto">
            <a:xfrm>
              <a:off x="5706846" y="2982913"/>
              <a:ext cx="764953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642938" eaLnBrk="1" hangingPunct="1"/>
              <a:r>
                <a:rPr lang="en-US" sz="1600">
                  <a:solidFill>
                    <a:srgbClr val="FFFFFF"/>
                  </a:solidFill>
                  <a:latin typeface="Franklin Gothic Medium Cond" pitchFamily="34" charset="0"/>
                  <a:ea typeface="ヒラギノ角ゴ Pro W3" charset="-128"/>
                  <a:sym typeface="Arial" pitchFamily="34" charset="0"/>
                </a:rPr>
                <a:t>Cellular</a:t>
              </a:r>
            </a:p>
          </p:txBody>
        </p:sp>
        <p:sp>
          <p:nvSpPr>
            <p:cNvPr id="14347" name="Text Box 139"/>
            <p:cNvSpPr txBox="1">
              <a:spLocks/>
            </p:cNvSpPr>
            <p:nvPr/>
          </p:nvSpPr>
          <p:spPr bwMode="auto">
            <a:xfrm>
              <a:off x="5683953" y="4229100"/>
              <a:ext cx="925125" cy="5355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642938" eaLnBrk="1" hangingPunct="1"/>
              <a:r>
                <a:rPr lang="en-US" sz="1600">
                  <a:solidFill>
                    <a:srgbClr val="FFFFFF"/>
                  </a:solidFill>
                  <a:latin typeface="Franklin Gothic Medium Cond" pitchFamily="34" charset="0"/>
                  <a:ea typeface="ヒラギノ角ゴ Pro W3" charset="-128"/>
                  <a:sym typeface="Arial" pitchFamily="34" charset="0"/>
                </a:rPr>
                <a:t>Apps</a:t>
              </a:r>
            </a:p>
            <a:p>
              <a:pPr algn="ctr" defTabSz="642938" eaLnBrk="1" hangingPunct="1">
                <a:lnSpc>
                  <a:spcPct val="80000"/>
                </a:lnSpc>
              </a:pPr>
              <a:r>
                <a:rPr lang="en-US" sz="1600">
                  <a:solidFill>
                    <a:srgbClr val="FFFFFF"/>
                  </a:solidFill>
                  <a:latin typeface="Franklin Gothic Medium Cond" pitchFamily="34" charset="0"/>
                  <a:ea typeface="ヒラギノ角ゴ Pro W3" charset="-128"/>
                  <a:sym typeface="Arial" pitchFamily="34" charset="0"/>
                </a:rPr>
                <a:t>Processor</a:t>
              </a:r>
            </a:p>
          </p:txBody>
        </p:sp>
        <p:sp>
          <p:nvSpPr>
            <p:cNvPr id="14348" name="Text Box 140"/>
            <p:cNvSpPr txBox="1">
              <a:spLocks/>
            </p:cNvSpPr>
            <p:nvPr/>
          </p:nvSpPr>
          <p:spPr bwMode="auto">
            <a:xfrm>
              <a:off x="6108700" y="1970088"/>
              <a:ext cx="37382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642938" eaLnBrk="1" hangingPunct="1"/>
              <a:r>
                <a:rPr lang="en-US" sz="1600">
                  <a:solidFill>
                    <a:srgbClr val="FFFFFF"/>
                  </a:solidFill>
                  <a:latin typeface="Franklin Gothic Medium Cond" pitchFamily="34" charset="0"/>
                  <a:ea typeface="ヒラギノ角ゴ Pro W3" charset="-128"/>
                  <a:sym typeface="Arial" pitchFamily="34" charset="0"/>
                </a:rPr>
                <a:t>BT</a:t>
              </a:r>
            </a:p>
          </p:txBody>
        </p:sp>
        <p:sp>
          <p:nvSpPr>
            <p:cNvPr id="14349" name="Text Box 142"/>
            <p:cNvSpPr txBox="1">
              <a:spLocks/>
            </p:cNvSpPr>
            <p:nvPr/>
          </p:nvSpPr>
          <p:spPr bwMode="auto">
            <a:xfrm>
              <a:off x="5684856" y="5113338"/>
              <a:ext cx="925125" cy="5355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642938" eaLnBrk="1" hangingPunct="1"/>
              <a:r>
                <a:rPr lang="en-US" sz="1600">
                  <a:solidFill>
                    <a:srgbClr val="FFFFFF"/>
                  </a:solidFill>
                  <a:latin typeface="Franklin Gothic Medium Cond" pitchFamily="34" charset="0"/>
                  <a:ea typeface="ヒラギノ角ゴ Pro W3" charset="-128"/>
                  <a:sym typeface="Arial" pitchFamily="34" charset="0"/>
                </a:rPr>
                <a:t>Media</a:t>
              </a:r>
            </a:p>
            <a:p>
              <a:pPr algn="ctr" defTabSz="642938" eaLnBrk="1" hangingPunct="1">
                <a:lnSpc>
                  <a:spcPct val="80000"/>
                </a:lnSpc>
              </a:pPr>
              <a:r>
                <a:rPr lang="en-US" sz="1600">
                  <a:solidFill>
                    <a:srgbClr val="FFFFFF"/>
                  </a:solidFill>
                  <a:latin typeface="Franklin Gothic Medium Cond" pitchFamily="34" charset="0"/>
                  <a:ea typeface="ヒラギノ角ゴ Pro W3" charset="-128"/>
                  <a:sym typeface="Arial" pitchFamily="34" charset="0"/>
                </a:rPr>
                <a:t>Processor</a:t>
              </a:r>
            </a:p>
          </p:txBody>
        </p:sp>
        <p:grpSp>
          <p:nvGrpSpPr>
            <p:cNvPr id="14350" name="Group 159"/>
            <p:cNvGrpSpPr>
              <a:grpSpLocks/>
            </p:cNvGrpSpPr>
            <p:nvPr/>
          </p:nvGrpSpPr>
          <p:grpSpPr bwMode="auto">
            <a:xfrm rot="5400000" flipH="1">
              <a:off x="7893050" y="2046288"/>
              <a:ext cx="130175" cy="685800"/>
              <a:chOff x="5459" y="1315"/>
              <a:chExt cx="90" cy="477"/>
            </a:xfrm>
          </p:grpSpPr>
          <p:sp>
            <p:nvSpPr>
              <p:cNvPr id="14413" name="Line 160"/>
              <p:cNvSpPr>
                <a:spLocks noChangeAspect="1" noChangeShapeType="1"/>
              </p:cNvSpPr>
              <p:nvPr/>
            </p:nvSpPr>
            <p:spPr bwMode="auto">
              <a:xfrm>
                <a:off x="5504" y="1392"/>
                <a:ext cx="1" cy="40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4" name="AutoShape 161"/>
              <p:cNvSpPr>
                <a:spLocks noChangeArrowheads="1"/>
              </p:cNvSpPr>
              <p:nvPr/>
            </p:nvSpPr>
            <p:spPr bwMode="auto">
              <a:xfrm flipV="1">
                <a:off x="5459" y="1315"/>
                <a:ext cx="90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51" name="Group 162"/>
            <p:cNvGrpSpPr>
              <a:grpSpLocks/>
            </p:cNvGrpSpPr>
            <p:nvPr/>
          </p:nvGrpSpPr>
          <p:grpSpPr bwMode="auto">
            <a:xfrm rot="5400000" flipH="1">
              <a:off x="7875588" y="2611438"/>
              <a:ext cx="130175" cy="720725"/>
              <a:chOff x="5459" y="1315"/>
              <a:chExt cx="90" cy="477"/>
            </a:xfrm>
          </p:grpSpPr>
          <p:sp>
            <p:nvSpPr>
              <p:cNvPr id="14411" name="Line 163"/>
              <p:cNvSpPr>
                <a:spLocks noChangeAspect="1" noChangeShapeType="1"/>
              </p:cNvSpPr>
              <p:nvPr/>
            </p:nvSpPr>
            <p:spPr bwMode="auto">
              <a:xfrm>
                <a:off x="5504" y="1392"/>
                <a:ext cx="1" cy="40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2" name="AutoShape 164"/>
              <p:cNvSpPr>
                <a:spLocks noChangeArrowheads="1"/>
              </p:cNvSpPr>
              <p:nvPr/>
            </p:nvSpPr>
            <p:spPr bwMode="auto">
              <a:xfrm flipV="1">
                <a:off x="5459" y="1315"/>
                <a:ext cx="90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52" name="Group 165"/>
            <p:cNvGrpSpPr>
              <a:grpSpLocks/>
            </p:cNvGrpSpPr>
            <p:nvPr/>
          </p:nvGrpSpPr>
          <p:grpSpPr bwMode="auto">
            <a:xfrm rot="5400000" flipH="1">
              <a:off x="7834312" y="3281363"/>
              <a:ext cx="131763" cy="801688"/>
              <a:chOff x="5459" y="1315"/>
              <a:chExt cx="90" cy="477"/>
            </a:xfrm>
          </p:grpSpPr>
          <p:sp>
            <p:nvSpPr>
              <p:cNvPr id="14409" name="Line 166"/>
              <p:cNvSpPr>
                <a:spLocks noChangeAspect="1" noChangeShapeType="1"/>
              </p:cNvSpPr>
              <p:nvPr/>
            </p:nvSpPr>
            <p:spPr bwMode="auto">
              <a:xfrm>
                <a:off x="5504" y="1392"/>
                <a:ext cx="1" cy="40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0" name="AutoShape 167"/>
              <p:cNvSpPr>
                <a:spLocks noChangeArrowheads="1"/>
              </p:cNvSpPr>
              <p:nvPr/>
            </p:nvSpPr>
            <p:spPr bwMode="auto">
              <a:xfrm flipV="1">
                <a:off x="5459" y="1315"/>
                <a:ext cx="90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53" name="Group 168"/>
            <p:cNvGrpSpPr>
              <a:grpSpLocks/>
            </p:cNvGrpSpPr>
            <p:nvPr/>
          </p:nvGrpSpPr>
          <p:grpSpPr bwMode="auto">
            <a:xfrm rot="5400000" flipH="1">
              <a:off x="7835106" y="3945732"/>
              <a:ext cx="130175" cy="801688"/>
              <a:chOff x="5459" y="1315"/>
              <a:chExt cx="90" cy="477"/>
            </a:xfrm>
          </p:grpSpPr>
          <p:sp>
            <p:nvSpPr>
              <p:cNvPr id="14407" name="Line 169"/>
              <p:cNvSpPr>
                <a:spLocks noChangeAspect="1" noChangeShapeType="1"/>
              </p:cNvSpPr>
              <p:nvPr/>
            </p:nvSpPr>
            <p:spPr bwMode="auto">
              <a:xfrm>
                <a:off x="5504" y="1392"/>
                <a:ext cx="1" cy="40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8" name="AutoShape 170"/>
              <p:cNvSpPr>
                <a:spLocks noChangeArrowheads="1"/>
              </p:cNvSpPr>
              <p:nvPr/>
            </p:nvSpPr>
            <p:spPr bwMode="auto">
              <a:xfrm flipV="1">
                <a:off x="5459" y="1315"/>
                <a:ext cx="90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54" name="Group 171"/>
            <p:cNvGrpSpPr>
              <a:grpSpLocks/>
            </p:cNvGrpSpPr>
            <p:nvPr/>
          </p:nvGrpSpPr>
          <p:grpSpPr bwMode="auto">
            <a:xfrm rot="5400000" flipH="1">
              <a:off x="7835106" y="4344194"/>
              <a:ext cx="130175" cy="801688"/>
              <a:chOff x="5459" y="1315"/>
              <a:chExt cx="90" cy="477"/>
            </a:xfrm>
          </p:grpSpPr>
          <p:sp>
            <p:nvSpPr>
              <p:cNvPr id="14405" name="Line 172"/>
              <p:cNvSpPr>
                <a:spLocks noChangeAspect="1" noChangeShapeType="1"/>
              </p:cNvSpPr>
              <p:nvPr/>
            </p:nvSpPr>
            <p:spPr bwMode="auto">
              <a:xfrm>
                <a:off x="5504" y="1392"/>
                <a:ext cx="1" cy="40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6" name="AutoShape 173"/>
              <p:cNvSpPr>
                <a:spLocks noChangeArrowheads="1"/>
              </p:cNvSpPr>
              <p:nvPr/>
            </p:nvSpPr>
            <p:spPr bwMode="auto">
              <a:xfrm flipV="1">
                <a:off x="5459" y="1315"/>
                <a:ext cx="90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55" name="Group 174"/>
            <p:cNvGrpSpPr>
              <a:grpSpLocks/>
            </p:cNvGrpSpPr>
            <p:nvPr/>
          </p:nvGrpSpPr>
          <p:grpSpPr bwMode="auto">
            <a:xfrm rot="5400000" flipH="1">
              <a:off x="7835106" y="4868069"/>
              <a:ext cx="130175" cy="801688"/>
              <a:chOff x="5459" y="1315"/>
              <a:chExt cx="90" cy="477"/>
            </a:xfrm>
          </p:grpSpPr>
          <p:sp>
            <p:nvSpPr>
              <p:cNvPr id="14403" name="Line 175"/>
              <p:cNvSpPr>
                <a:spLocks noChangeAspect="1" noChangeShapeType="1"/>
              </p:cNvSpPr>
              <p:nvPr/>
            </p:nvSpPr>
            <p:spPr bwMode="auto">
              <a:xfrm>
                <a:off x="5504" y="1392"/>
                <a:ext cx="1" cy="40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4" name="AutoShape 176"/>
              <p:cNvSpPr>
                <a:spLocks noChangeArrowheads="1"/>
              </p:cNvSpPr>
              <p:nvPr/>
            </p:nvSpPr>
            <p:spPr bwMode="auto">
              <a:xfrm flipV="1">
                <a:off x="5459" y="1315"/>
                <a:ext cx="90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56" name="Group 177"/>
            <p:cNvGrpSpPr>
              <a:grpSpLocks/>
            </p:cNvGrpSpPr>
            <p:nvPr/>
          </p:nvGrpSpPr>
          <p:grpSpPr bwMode="auto">
            <a:xfrm rot="5400000" flipH="1">
              <a:off x="7835106" y="5196682"/>
              <a:ext cx="130175" cy="801688"/>
              <a:chOff x="5459" y="1315"/>
              <a:chExt cx="90" cy="477"/>
            </a:xfrm>
          </p:grpSpPr>
          <p:sp>
            <p:nvSpPr>
              <p:cNvPr id="14401" name="Line 178"/>
              <p:cNvSpPr>
                <a:spLocks noChangeAspect="1" noChangeShapeType="1"/>
              </p:cNvSpPr>
              <p:nvPr/>
            </p:nvSpPr>
            <p:spPr bwMode="auto">
              <a:xfrm>
                <a:off x="5504" y="1392"/>
                <a:ext cx="1" cy="40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2" name="AutoShape 179"/>
              <p:cNvSpPr>
                <a:spLocks noChangeArrowheads="1"/>
              </p:cNvSpPr>
              <p:nvPr/>
            </p:nvSpPr>
            <p:spPr bwMode="auto">
              <a:xfrm flipV="1">
                <a:off x="5459" y="1315"/>
                <a:ext cx="90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57" name="Group 180"/>
            <p:cNvGrpSpPr>
              <a:grpSpLocks/>
            </p:cNvGrpSpPr>
            <p:nvPr/>
          </p:nvGrpSpPr>
          <p:grpSpPr bwMode="auto">
            <a:xfrm rot="-5400000">
              <a:off x="5324475" y="2622551"/>
              <a:ext cx="130175" cy="685800"/>
              <a:chOff x="5459" y="1315"/>
              <a:chExt cx="90" cy="477"/>
            </a:xfrm>
          </p:grpSpPr>
          <p:sp>
            <p:nvSpPr>
              <p:cNvPr id="14399" name="Line 181"/>
              <p:cNvSpPr>
                <a:spLocks noChangeAspect="1" noChangeShapeType="1"/>
              </p:cNvSpPr>
              <p:nvPr/>
            </p:nvSpPr>
            <p:spPr bwMode="auto">
              <a:xfrm>
                <a:off x="5504" y="1392"/>
                <a:ext cx="1" cy="40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0" name="AutoShape 182"/>
              <p:cNvSpPr>
                <a:spLocks noChangeArrowheads="1"/>
              </p:cNvSpPr>
              <p:nvPr/>
            </p:nvSpPr>
            <p:spPr bwMode="auto">
              <a:xfrm flipV="1">
                <a:off x="5459" y="1315"/>
                <a:ext cx="90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58" name="Group 183"/>
            <p:cNvGrpSpPr>
              <a:grpSpLocks/>
            </p:cNvGrpSpPr>
            <p:nvPr/>
          </p:nvGrpSpPr>
          <p:grpSpPr bwMode="auto">
            <a:xfrm rot="-5400000">
              <a:off x="5341938" y="3086100"/>
              <a:ext cx="130175" cy="720725"/>
              <a:chOff x="5459" y="1315"/>
              <a:chExt cx="90" cy="477"/>
            </a:xfrm>
          </p:grpSpPr>
          <p:sp>
            <p:nvSpPr>
              <p:cNvPr id="14397" name="Line 184"/>
              <p:cNvSpPr>
                <a:spLocks noChangeAspect="1" noChangeShapeType="1"/>
              </p:cNvSpPr>
              <p:nvPr/>
            </p:nvSpPr>
            <p:spPr bwMode="auto">
              <a:xfrm>
                <a:off x="5504" y="1392"/>
                <a:ext cx="1" cy="40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8" name="AutoShape 185"/>
              <p:cNvSpPr>
                <a:spLocks noChangeArrowheads="1"/>
              </p:cNvSpPr>
              <p:nvPr/>
            </p:nvSpPr>
            <p:spPr bwMode="auto">
              <a:xfrm flipV="1">
                <a:off x="5459" y="1315"/>
                <a:ext cx="90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59" name="Group 189"/>
            <p:cNvGrpSpPr>
              <a:grpSpLocks/>
            </p:cNvGrpSpPr>
            <p:nvPr/>
          </p:nvGrpSpPr>
          <p:grpSpPr bwMode="auto">
            <a:xfrm>
              <a:off x="5046663" y="2117725"/>
              <a:ext cx="1003300" cy="130175"/>
              <a:chOff x="3035" y="1342"/>
              <a:chExt cx="632" cy="82"/>
            </a:xfrm>
          </p:grpSpPr>
          <p:sp>
            <p:nvSpPr>
              <p:cNvPr id="14395" name="Line 187"/>
              <p:cNvSpPr>
                <a:spLocks noChangeAspect="1" noChangeShapeType="1"/>
              </p:cNvSpPr>
              <p:nvPr/>
            </p:nvSpPr>
            <p:spPr bwMode="auto">
              <a:xfrm rot="-5400000">
                <a:off x="3385" y="1100"/>
                <a:ext cx="2" cy="56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6" name="AutoShape 188"/>
              <p:cNvSpPr>
                <a:spLocks noChangeArrowheads="1"/>
              </p:cNvSpPr>
              <p:nvPr/>
            </p:nvSpPr>
            <p:spPr bwMode="auto">
              <a:xfrm rot="16200000" flipV="1">
                <a:off x="3043" y="1334"/>
                <a:ext cx="82" cy="9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60" name="Group 114"/>
            <p:cNvGrpSpPr>
              <a:grpSpLocks/>
            </p:cNvGrpSpPr>
            <p:nvPr/>
          </p:nvGrpSpPr>
          <p:grpSpPr bwMode="auto">
            <a:xfrm>
              <a:off x="6972300" y="2728913"/>
              <a:ext cx="627063" cy="511175"/>
              <a:chOff x="3909" y="764"/>
              <a:chExt cx="394" cy="367"/>
            </a:xfrm>
          </p:grpSpPr>
          <p:pic>
            <p:nvPicPr>
              <p:cNvPr id="14390" name="Picture 11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295" t="4832" r="51323" b="1308"/>
              <a:stretch>
                <a:fillRect/>
              </a:stretch>
            </p:blipFill>
            <p:spPr bwMode="auto">
              <a:xfrm>
                <a:off x="3909" y="764"/>
                <a:ext cx="377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91" name="Picture 11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71681" t="4832" r="3577" b="1308"/>
              <a:stretch>
                <a:fillRect/>
              </a:stretch>
            </p:blipFill>
            <p:spPr bwMode="auto">
              <a:xfrm>
                <a:off x="4092" y="764"/>
                <a:ext cx="211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92" name="Freeform 117"/>
              <p:cNvSpPr>
                <a:spLocks/>
              </p:cNvSpPr>
              <p:nvPr/>
            </p:nvSpPr>
            <p:spPr bwMode="auto">
              <a:xfrm>
                <a:off x="3953" y="780"/>
                <a:ext cx="311" cy="336"/>
              </a:xfrm>
              <a:custGeom>
                <a:avLst/>
                <a:gdLst>
                  <a:gd name="T0" fmla="*/ 136 w 250"/>
                  <a:gd name="T1" fmla="*/ 0 h 776"/>
                  <a:gd name="T2" fmla="*/ 781 w 250"/>
                  <a:gd name="T3" fmla="*/ 0 h 776"/>
                  <a:gd name="T4" fmla="*/ 926 w 250"/>
                  <a:gd name="T5" fmla="*/ 0 h 776"/>
                  <a:gd name="T6" fmla="*/ 926 w 250"/>
                  <a:gd name="T7" fmla="*/ 5 h 776"/>
                  <a:gd name="T8" fmla="*/ 768 w 250"/>
                  <a:gd name="T9" fmla="*/ 5 h 776"/>
                  <a:gd name="T10" fmla="*/ 157 w 250"/>
                  <a:gd name="T11" fmla="*/ 5 h 776"/>
                  <a:gd name="T12" fmla="*/ 1 w 250"/>
                  <a:gd name="T13" fmla="*/ 5 h 776"/>
                  <a:gd name="T14" fmla="*/ 0 w 250"/>
                  <a:gd name="T15" fmla="*/ 5 h 776"/>
                  <a:gd name="T16" fmla="*/ 0 w 250"/>
                  <a:gd name="T17" fmla="*/ 0 h 776"/>
                  <a:gd name="T18" fmla="*/ 136 w 250"/>
                  <a:gd name="T19" fmla="*/ 0 h 7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0"/>
                  <a:gd name="T31" fmla="*/ 0 h 776"/>
                  <a:gd name="T32" fmla="*/ 250 w 250"/>
                  <a:gd name="T33" fmla="*/ 776 h 7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0" h="776">
                    <a:moveTo>
                      <a:pt x="37" y="0"/>
                    </a:moveTo>
                    <a:lnTo>
                      <a:pt x="211" y="0"/>
                    </a:lnTo>
                    <a:lnTo>
                      <a:pt x="250" y="48"/>
                    </a:lnTo>
                    <a:lnTo>
                      <a:pt x="250" y="728"/>
                    </a:lnTo>
                    <a:lnTo>
                      <a:pt x="207" y="776"/>
                    </a:lnTo>
                    <a:lnTo>
                      <a:pt x="42" y="776"/>
                    </a:lnTo>
                    <a:lnTo>
                      <a:pt x="1" y="737"/>
                    </a:lnTo>
                    <a:lnTo>
                      <a:pt x="0" y="740"/>
                    </a:lnTo>
                    <a:lnTo>
                      <a:pt x="0" y="5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4D4D4D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3" name="Oval 118"/>
              <p:cNvSpPr>
                <a:spLocks/>
              </p:cNvSpPr>
              <p:nvPr/>
            </p:nvSpPr>
            <p:spPr bwMode="auto">
              <a:xfrm>
                <a:off x="4171" y="1079"/>
                <a:ext cx="64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4" name="Oval 119"/>
              <p:cNvSpPr>
                <a:spLocks/>
              </p:cNvSpPr>
              <p:nvPr/>
            </p:nvSpPr>
            <p:spPr bwMode="auto">
              <a:xfrm>
                <a:off x="3977" y="793"/>
                <a:ext cx="66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61" name="Group 120"/>
            <p:cNvGrpSpPr>
              <a:grpSpLocks/>
            </p:cNvGrpSpPr>
            <p:nvPr/>
          </p:nvGrpSpPr>
          <p:grpSpPr bwMode="auto">
            <a:xfrm>
              <a:off x="6883400" y="4171950"/>
              <a:ext cx="774700" cy="741363"/>
              <a:chOff x="3909" y="764"/>
              <a:chExt cx="394" cy="367"/>
            </a:xfrm>
          </p:grpSpPr>
          <p:pic>
            <p:nvPicPr>
              <p:cNvPr id="14385" name="Picture 12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295" t="4832" r="51323" b="1308"/>
              <a:stretch>
                <a:fillRect/>
              </a:stretch>
            </p:blipFill>
            <p:spPr bwMode="auto">
              <a:xfrm>
                <a:off x="3909" y="764"/>
                <a:ext cx="377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86" name="Picture 12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71681" t="4832" r="3577" b="1308"/>
              <a:stretch>
                <a:fillRect/>
              </a:stretch>
            </p:blipFill>
            <p:spPr bwMode="auto">
              <a:xfrm>
                <a:off x="4092" y="764"/>
                <a:ext cx="211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87" name="Freeform 123"/>
              <p:cNvSpPr>
                <a:spLocks/>
              </p:cNvSpPr>
              <p:nvPr/>
            </p:nvSpPr>
            <p:spPr bwMode="auto">
              <a:xfrm>
                <a:off x="3953" y="780"/>
                <a:ext cx="311" cy="336"/>
              </a:xfrm>
              <a:custGeom>
                <a:avLst/>
                <a:gdLst>
                  <a:gd name="T0" fmla="*/ 136 w 250"/>
                  <a:gd name="T1" fmla="*/ 0 h 776"/>
                  <a:gd name="T2" fmla="*/ 781 w 250"/>
                  <a:gd name="T3" fmla="*/ 0 h 776"/>
                  <a:gd name="T4" fmla="*/ 926 w 250"/>
                  <a:gd name="T5" fmla="*/ 0 h 776"/>
                  <a:gd name="T6" fmla="*/ 926 w 250"/>
                  <a:gd name="T7" fmla="*/ 5 h 776"/>
                  <a:gd name="T8" fmla="*/ 768 w 250"/>
                  <a:gd name="T9" fmla="*/ 5 h 776"/>
                  <a:gd name="T10" fmla="*/ 157 w 250"/>
                  <a:gd name="T11" fmla="*/ 5 h 776"/>
                  <a:gd name="T12" fmla="*/ 1 w 250"/>
                  <a:gd name="T13" fmla="*/ 5 h 776"/>
                  <a:gd name="T14" fmla="*/ 0 w 250"/>
                  <a:gd name="T15" fmla="*/ 5 h 776"/>
                  <a:gd name="T16" fmla="*/ 0 w 250"/>
                  <a:gd name="T17" fmla="*/ 0 h 776"/>
                  <a:gd name="T18" fmla="*/ 136 w 250"/>
                  <a:gd name="T19" fmla="*/ 0 h 7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0"/>
                  <a:gd name="T31" fmla="*/ 0 h 776"/>
                  <a:gd name="T32" fmla="*/ 250 w 250"/>
                  <a:gd name="T33" fmla="*/ 776 h 7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0" h="776">
                    <a:moveTo>
                      <a:pt x="37" y="0"/>
                    </a:moveTo>
                    <a:lnTo>
                      <a:pt x="211" y="0"/>
                    </a:lnTo>
                    <a:lnTo>
                      <a:pt x="250" y="48"/>
                    </a:lnTo>
                    <a:lnTo>
                      <a:pt x="250" y="728"/>
                    </a:lnTo>
                    <a:lnTo>
                      <a:pt x="207" y="776"/>
                    </a:lnTo>
                    <a:lnTo>
                      <a:pt x="42" y="776"/>
                    </a:lnTo>
                    <a:lnTo>
                      <a:pt x="1" y="737"/>
                    </a:lnTo>
                    <a:lnTo>
                      <a:pt x="0" y="740"/>
                    </a:lnTo>
                    <a:lnTo>
                      <a:pt x="0" y="5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4D4D4D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8" name="Oval 124"/>
              <p:cNvSpPr>
                <a:spLocks/>
              </p:cNvSpPr>
              <p:nvPr/>
            </p:nvSpPr>
            <p:spPr bwMode="auto">
              <a:xfrm>
                <a:off x="4171" y="1079"/>
                <a:ext cx="64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9" name="Oval 125"/>
              <p:cNvSpPr>
                <a:spLocks/>
              </p:cNvSpPr>
              <p:nvPr/>
            </p:nvSpPr>
            <p:spPr bwMode="auto">
              <a:xfrm>
                <a:off x="3977" y="793"/>
                <a:ext cx="66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62" name="Group 126"/>
            <p:cNvGrpSpPr>
              <a:grpSpLocks/>
            </p:cNvGrpSpPr>
            <p:nvPr/>
          </p:nvGrpSpPr>
          <p:grpSpPr bwMode="auto">
            <a:xfrm>
              <a:off x="6951663" y="5124450"/>
              <a:ext cx="679450" cy="596900"/>
              <a:chOff x="3909" y="764"/>
              <a:chExt cx="394" cy="367"/>
            </a:xfrm>
          </p:grpSpPr>
          <p:pic>
            <p:nvPicPr>
              <p:cNvPr id="14380" name="Picture 12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295" t="4832" r="51323" b="1308"/>
              <a:stretch>
                <a:fillRect/>
              </a:stretch>
            </p:blipFill>
            <p:spPr bwMode="auto">
              <a:xfrm>
                <a:off x="3909" y="764"/>
                <a:ext cx="377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81" name="Picture 12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71681" t="4832" r="3577" b="1308"/>
              <a:stretch>
                <a:fillRect/>
              </a:stretch>
            </p:blipFill>
            <p:spPr bwMode="auto">
              <a:xfrm>
                <a:off x="4092" y="764"/>
                <a:ext cx="211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82" name="Freeform 129"/>
              <p:cNvSpPr>
                <a:spLocks/>
              </p:cNvSpPr>
              <p:nvPr/>
            </p:nvSpPr>
            <p:spPr bwMode="auto">
              <a:xfrm>
                <a:off x="3953" y="780"/>
                <a:ext cx="311" cy="336"/>
              </a:xfrm>
              <a:custGeom>
                <a:avLst/>
                <a:gdLst>
                  <a:gd name="T0" fmla="*/ 136 w 250"/>
                  <a:gd name="T1" fmla="*/ 0 h 776"/>
                  <a:gd name="T2" fmla="*/ 781 w 250"/>
                  <a:gd name="T3" fmla="*/ 0 h 776"/>
                  <a:gd name="T4" fmla="*/ 926 w 250"/>
                  <a:gd name="T5" fmla="*/ 0 h 776"/>
                  <a:gd name="T6" fmla="*/ 926 w 250"/>
                  <a:gd name="T7" fmla="*/ 5 h 776"/>
                  <a:gd name="T8" fmla="*/ 768 w 250"/>
                  <a:gd name="T9" fmla="*/ 5 h 776"/>
                  <a:gd name="T10" fmla="*/ 157 w 250"/>
                  <a:gd name="T11" fmla="*/ 5 h 776"/>
                  <a:gd name="T12" fmla="*/ 1 w 250"/>
                  <a:gd name="T13" fmla="*/ 5 h 776"/>
                  <a:gd name="T14" fmla="*/ 0 w 250"/>
                  <a:gd name="T15" fmla="*/ 5 h 776"/>
                  <a:gd name="T16" fmla="*/ 0 w 250"/>
                  <a:gd name="T17" fmla="*/ 0 h 776"/>
                  <a:gd name="T18" fmla="*/ 136 w 250"/>
                  <a:gd name="T19" fmla="*/ 0 h 7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0"/>
                  <a:gd name="T31" fmla="*/ 0 h 776"/>
                  <a:gd name="T32" fmla="*/ 250 w 250"/>
                  <a:gd name="T33" fmla="*/ 776 h 7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0" h="776">
                    <a:moveTo>
                      <a:pt x="37" y="0"/>
                    </a:moveTo>
                    <a:lnTo>
                      <a:pt x="211" y="0"/>
                    </a:lnTo>
                    <a:lnTo>
                      <a:pt x="250" y="48"/>
                    </a:lnTo>
                    <a:lnTo>
                      <a:pt x="250" y="728"/>
                    </a:lnTo>
                    <a:lnTo>
                      <a:pt x="207" y="776"/>
                    </a:lnTo>
                    <a:lnTo>
                      <a:pt x="42" y="776"/>
                    </a:lnTo>
                    <a:lnTo>
                      <a:pt x="1" y="737"/>
                    </a:lnTo>
                    <a:lnTo>
                      <a:pt x="0" y="740"/>
                    </a:lnTo>
                    <a:lnTo>
                      <a:pt x="0" y="5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4D4D4D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3" name="Oval 130"/>
              <p:cNvSpPr>
                <a:spLocks/>
              </p:cNvSpPr>
              <p:nvPr/>
            </p:nvSpPr>
            <p:spPr bwMode="auto">
              <a:xfrm>
                <a:off x="4171" y="1079"/>
                <a:ext cx="64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4" name="Oval 131"/>
              <p:cNvSpPr>
                <a:spLocks/>
              </p:cNvSpPr>
              <p:nvPr/>
            </p:nvSpPr>
            <p:spPr bwMode="auto">
              <a:xfrm>
                <a:off x="3977" y="793"/>
                <a:ext cx="66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63" name="Text Box 141"/>
            <p:cNvSpPr txBox="1">
              <a:spLocks/>
            </p:cNvSpPr>
            <p:nvPr/>
          </p:nvSpPr>
          <p:spPr bwMode="auto">
            <a:xfrm>
              <a:off x="7028783" y="2806700"/>
              <a:ext cx="465192" cy="3077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642938" eaLnBrk="1" hangingPunct="1"/>
              <a:r>
                <a:rPr lang="en-US" sz="1400">
                  <a:solidFill>
                    <a:srgbClr val="FFFFFF"/>
                  </a:solidFill>
                  <a:latin typeface="Franklin Gothic Medium Cond" pitchFamily="34" charset="0"/>
                  <a:ea typeface="ヒラギノ角ゴ Pro W3" charset="-128"/>
                  <a:sym typeface="Arial" pitchFamily="34" charset="0"/>
                </a:rPr>
                <a:t>GPS</a:t>
              </a:r>
            </a:p>
          </p:txBody>
        </p:sp>
        <p:sp>
          <p:nvSpPr>
            <p:cNvPr id="14364" name="Text Box 143"/>
            <p:cNvSpPr txBox="1">
              <a:spLocks/>
            </p:cNvSpPr>
            <p:nvPr/>
          </p:nvSpPr>
          <p:spPr bwMode="auto">
            <a:xfrm>
              <a:off x="6915168" y="4324350"/>
              <a:ext cx="627095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642938" eaLnBrk="1" hangingPunct="1"/>
              <a:r>
                <a:rPr lang="en-US" sz="1600">
                  <a:solidFill>
                    <a:srgbClr val="FFFFFF"/>
                  </a:solidFill>
                  <a:latin typeface="Franklin Gothic Medium Cond" pitchFamily="34" charset="0"/>
                  <a:ea typeface="ヒラギノ角ゴ Pro W3" charset="-128"/>
                  <a:sym typeface="Arial" pitchFamily="34" charset="0"/>
                </a:rPr>
                <a:t>WLAN</a:t>
              </a:r>
            </a:p>
          </p:txBody>
        </p:sp>
        <p:sp>
          <p:nvSpPr>
            <p:cNvPr id="14365" name="Text Box 144"/>
            <p:cNvSpPr txBox="1">
              <a:spLocks/>
            </p:cNvSpPr>
            <p:nvPr/>
          </p:nvSpPr>
          <p:spPr bwMode="auto">
            <a:xfrm>
              <a:off x="6934217" y="5199063"/>
              <a:ext cx="68320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642938" eaLnBrk="1" hangingPunct="1"/>
              <a:r>
                <a:rPr lang="en-US" sz="1600">
                  <a:solidFill>
                    <a:srgbClr val="FFFFFF"/>
                  </a:solidFill>
                  <a:latin typeface="Franklin Gothic Medium Cond" pitchFamily="34" charset="0"/>
                  <a:ea typeface="ヒラギノ角ゴ Pro W3" charset="-128"/>
                  <a:sym typeface="Arial" pitchFamily="34" charset="0"/>
                </a:rPr>
                <a:t>Wimax</a:t>
              </a:r>
            </a:p>
          </p:txBody>
        </p:sp>
        <p:grpSp>
          <p:nvGrpSpPr>
            <p:cNvPr id="14366" name="Group 145"/>
            <p:cNvGrpSpPr>
              <a:grpSpLocks/>
            </p:cNvGrpSpPr>
            <p:nvPr/>
          </p:nvGrpSpPr>
          <p:grpSpPr bwMode="auto">
            <a:xfrm>
              <a:off x="6916738" y="3354388"/>
              <a:ext cx="703262" cy="622300"/>
              <a:chOff x="3909" y="764"/>
              <a:chExt cx="394" cy="367"/>
            </a:xfrm>
          </p:grpSpPr>
          <p:pic>
            <p:nvPicPr>
              <p:cNvPr id="14375" name="Picture 14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295" t="4832" r="51323" b="1308"/>
              <a:stretch>
                <a:fillRect/>
              </a:stretch>
            </p:blipFill>
            <p:spPr bwMode="auto">
              <a:xfrm>
                <a:off x="3909" y="764"/>
                <a:ext cx="377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76" name="Picture 14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71681" t="4832" r="3577" b="1308"/>
              <a:stretch>
                <a:fillRect/>
              </a:stretch>
            </p:blipFill>
            <p:spPr bwMode="auto">
              <a:xfrm>
                <a:off x="4092" y="764"/>
                <a:ext cx="211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77" name="Freeform 148"/>
              <p:cNvSpPr>
                <a:spLocks/>
              </p:cNvSpPr>
              <p:nvPr/>
            </p:nvSpPr>
            <p:spPr bwMode="auto">
              <a:xfrm>
                <a:off x="3953" y="780"/>
                <a:ext cx="311" cy="336"/>
              </a:xfrm>
              <a:custGeom>
                <a:avLst/>
                <a:gdLst>
                  <a:gd name="T0" fmla="*/ 136 w 250"/>
                  <a:gd name="T1" fmla="*/ 0 h 776"/>
                  <a:gd name="T2" fmla="*/ 781 w 250"/>
                  <a:gd name="T3" fmla="*/ 0 h 776"/>
                  <a:gd name="T4" fmla="*/ 926 w 250"/>
                  <a:gd name="T5" fmla="*/ 0 h 776"/>
                  <a:gd name="T6" fmla="*/ 926 w 250"/>
                  <a:gd name="T7" fmla="*/ 5 h 776"/>
                  <a:gd name="T8" fmla="*/ 768 w 250"/>
                  <a:gd name="T9" fmla="*/ 5 h 776"/>
                  <a:gd name="T10" fmla="*/ 157 w 250"/>
                  <a:gd name="T11" fmla="*/ 5 h 776"/>
                  <a:gd name="T12" fmla="*/ 1 w 250"/>
                  <a:gd name="T13" fmla="*/ 5 h 776"/>
                  <a:gd name="T14" fmla="*/ 0 w 250"/>
                  <a:gd name="T15" fmla="*/ 5 h 776"/>
                  <a:gd name="T16" fmla="*/ 0 w 250"/>
                  <a:gd name="T17" fmla="*/ 0 h 776"/>
                  <a:gd name="T18" fmla="*/ 136 w 250"/>
                  <a:gd name="T19" fmla="*/ 0 h 7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0"/>
                  <a:gd name="T31" fmla="*/ 0 h 776"/>
                  <a:gd name="T32" fmla="*/ 250 w 250"/>
                  <a:gd name="T33" fmla="*/ 776 h 7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0" h="776">
                    <a:moveTo>
                      <a:pt x="37" y="0"/>
                    </a:moveTo>
                    <a:lnTo>
                      <a:pt x="211" y="0"/>
                    </a:lnTo>
                    <a:lnTo>
                      <a:pt x="250" y="48"/>
                    </a:lnTo>
                    <a:lnTo>
                      <a:pt x="250" y="728"/>
                    </a:lnTo>
                    <a:lnTo>
                      <a:pt x="207" y="776"/>
                    </a:lnTo>
                    <a:lnTo>
                      <a:pt x="42" y="776"/>
                    </a:lnTo>
                    <a:lnTo>
                      <a:pt x="1" y="737"/>
                    </a:lnTo>
                    <a:lnTo>
                      <a:pt x="0" y="740"/>
                    </a:lnTo>
                    <a:lnTo>
                      <a:pt x="0" y="5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4D4D4D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8" name="Oval 149"/>
              <p:cNvSpPr>
                <a:spLocks/>
              </p:cNvSpPr>
              <p:nvPr/>
            </p:nvSpPr>
            <p:spPr bwMode="auto">
              <a:xfrm>
                <a:off x="4171" y="1079"/>
                <a:ext cx="64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9" name="Oval 150"/>
              <p:cNvSpPr>
                <a:spLocks/>
              </p:cNvSpPr>
              <p:nvPr/>
            </p:nvSpPr>
            <p:spPr bwMode="auto">
              <a:xfrm>
                <a:off x="3977" y="793"/>
                <a:ext cx="66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67" name="Text Box 151"/>
            <p:cNvSpPr txBox="1">
              <a:spLocks/>
            </p:cNvSpPr>
            <p:nvPr/>
          </p:nvSpPr>
          <p:spPr bwMode="auto">
            <a:xfrm>
              <a:off x="6933532" y="3471863"/>
              <a:ext cx="614142" cy="3077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642938" eaLnBrk="1" hangingPunct="1"/>
              <a:r>
                <a:rPr lang="en-US" sz="1400">
                  <a:solidFill>
                    <a:srgbClr val="FFFFFF"/>
                  </a:solidFill>
                  <a:latin typeface="Franklin Gothic Medium Cond" pitchFamily="34" charset="0"/>
                  <a:ea typeface="ヒラギノ角ゴ Pro W3" charset="-128"/>
                  <a:sym typeface="Arial" pitchFamily="34" charset="0"/>
                </a:rPr>
                <a:t>DVB-H</a:t>
              </a:r>
            </a:p>
          </p:txBody>
        </p:sp>
        <p:grpSp>
          <p:nvGrpSpPr>
            <p:cNvPr id="14368" name="Group 152"/>
            <p:cNvGrpSpPr>
              <a:grpSpLocks/>
            </p:cNvGrpSpPr>
            <p:nvPr/>
          </p:nvGrpSpPr>
          <p:grpSpPr bwMode="auto">
            <a:xfrm>
              <a:off x="6896100" y="2073275"/>
              <a:ext cx="730250" cy="581025"/>
              <a:chOff x="3909" y="764"/>
              <a:chExt cx="394" cy="367"/>
            </a:xfrm>
          </p:grpSpPr>
          <p:pic>
            <p:nvPicPr>
              <p:cNvPr id="14370" name="Picture 15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295" t="4832" r="51323" b="1308"/>
              <a:stretch>
                <a:fillRect/>
              </a:stretch>
            </p:blipFill>
            <p:spPr bwMode="auto">
              <a:xfrm>
                <a:off x="3909" y="764"/>
                <a:ext cx="377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71" name="Picture 15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71681" t="4832" r="3577" b="1308"/>
              <a:stretch>
                <a:fillRect/>
              </a:stretch>
            </p:blipFill>
            <p:spPr bwMode="auto">
              <a:xfrm>
                <a:off x="4092" y="764"/>
                <a:ext cx="211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72" name="Freeform 155"/>
              <p:cNvSpPr>
                <a:spLocks/>
              </p:cNvSpPr>
              <p:nvPr/>
            </p:nvSpPr>
            <p:spPr bwMode="auto">
              <a:xfrm>
                <a:off x="3953" y="780"/>
                <a:ext cx="311" cy="336"/>
              </a:xfrm>
              <a:custGeom>
                <a:avLst/>
                <a:gdLst>
                  <a:gd name="T0" fmla="*/ 136 w 250"/>
                  <a:gd name="T1" fmla="*/ 0 h 776"/>
                  <a:gd name="T2" fmla="*/ 781 w 250"/>
                  <a:gd name="T3" fmla="*/ 0 h 776"/>
                  <a:gd name="T4" fmla="*/ 926 w 250"/>
                  <a:gd name="T5" fmla="*/ 0 h 776"/>
                  <a:gd name="T6" fmla="*/ 926 w 250"/>
                  <a:gd name="T7" fmla="*/ 5 h 776"/>
                  <a:gd name="T8" fmla="*/ 768 w 250"/>
                  <a:gd name="T9" fmla="*/ 5 h 776"/>
                  <a:gd name="T10" fmla="*/ 157 w 250"/>
                  <a:gd name="T11" fmla="*/ 5 h 776"/>
                  <a:gd name="T12" fmla="*/ 1 w 250"/>
                  <a:gd name="T13" fmla="*/ 5 h 776"/>
                  <a:gd name="T14" fmla="*/ 0 w 250"/>
                  <a:gd name="T15" fmla="*/ 5 h 776"/>
                  <a:gd name="T16" fmla="*/ 0 w 250"/>
                  <a:gd name="T17" fmla="*/ 0 h 776"/>
                  <a:gd name="T18" fmla="*/ 136 w 250"/>
                  <a:gd name="T19" fmla="*/ 0 h 7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0"/>
                  <a:gd name="T31" fmla="*/ 0 h 776"/>
                  <a:gd name="T32" fmla="*/ 250 w 250"/>
                  <a:gd name="T33" fmla="*/ 776 h 7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0" h="776">
                    <a:moveTo>
                      <a:pt x="37" y="0"/>
                    </a:moveTo>
                    <a:lnTo>
                      <a:pt x="211" y="0"/>
                    </a:lnTo>
                    <a:lnTo>
                      <a:pt x="250" y="48"/>
                    </a:lnTo>
                    <a:lnTo>
                      <a:pt x="250" y="728"/>
                    </a:lnTo>
                    <a:lnTo>
                      <a:pt x="207" y="776"/>
                    </a:lnTo>
                    <a:lnTo>
                      <a:pt x="42" y="776"/>
                    </a:lnTo>
                    <a:lnTo>
                      <a:pt x="1" y="737"/>
                    </a:lnTo>
                    <a:lnTo>
                      <a:pt x="0" y="740"/>
                    </a:lnTo>
                    <a:lnTo>
                      <a:pt x="0" y="5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4D4D4D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3" name="Oval 156"/>
              <p:cNvSpPr>
                <a:spLocks/>
              </p:cNvSpPr>
              <p:nvPr/>
            </p:nvSpPr>
            <p:spPr bwMode="auto">
              <a:xfrm>
                <a:off x="4171" y="1079"/>
                <a:ext cx="64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4" name="Oval 157"/>
              <p:cNvSpPr>
                <a:spLocks/>
              </p:cNvSpPr>
              <p:nvPr/>
            </p:nvSpPr>
            <p:spPr bwMode="auto">
              <a:xfrm>
                <a:off x="3977" y="793"/>
                <a:ext cx="66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69" name="Text Box 158"/>
            <p:cNvSpPr txBox="1">
              <a:spLocks/>
            </p:cNvSpPr>
            <p:nvPr/>
          </p:nvSpPr>
          <p:spPr bwMode="auto">
            <a:xfrm>
              <a:off x="6885222" y="2197099"/>
              <a:ext cx="683199" cy="3077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642938" eaLnBrk="1" hangingPunct="1"/>
              <a:r>
                <a:rPr lang="en-US" sz="1400">
                  <a:solidFill>
                    <a:srgbClr val="FFFFFF"/>
                  </a:solidFill>
                  <a:latin typeface="Franklin Gothic Medium Cond" pitchFamily="34" charset="0"/>
                  <a:ea typeface="ヒラギノ角ゴ Pro W3" charset="-128"/>
                  <a:sym typeface="Arial" pitchFamily="34" charset="0"/>
                </a:rPr>
                <a:t>FM/XM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ueRed">
  <a:themeElements>
    <a:clrScheme name="">
      <a:dk1>
        <a:srgbClr val="474747"/>
      </a:dk1>
      <a:lt1>
        <a:srgbClr val="FFFFFF"/>
      </a:lt1>
      <a:dk2>
        <a:srgbClr val="772655"/>
      </a:dk2>
      <a:lt2>
        <a:srgbClr val="00DFCA"/>
      </a:lt2>
      <a:accent1>
        <a:srgbClr val="DC0081"/>
      </a:accent1>
      <a:accent2>
        <a:srgbClr val="FAFD00"/>
      </a:accent2>
      <a:accent3>
        <a:srgbClr val="BDACB4"/>
      </a:accent3>
      <a:accent4>
        <a:srgbClr val="DADADA"/>
      </a:accent4>
      <a:accent5>
        <a:srgbClr val="EBAAC1"/>
      </a:accent5>
      <a:accent6>
        <a:srgbClr val="E3E500"/>
      </a:accent6>
      <a:hlink>
        <a:srgbClr val="FE9B03"/>
      </a:hlink>
      <a:folHlink>
        <a:srgbClr val="D989B8"/>
      </a:folHlink>
    </a:clrScheme>
    <a:fontScheme name="BlueRed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Red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Re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Red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Red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Red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Red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Red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C:\MSOffice\Templates\BlueRed.pot</Template>
  <TotalTime>49820</TotalTime>
  <Words>2482</Words>
  <Application>Microsoft Office PowerPoint</Application>
  <PresentationFormat>On-screen Show (4:3)</PresentationFormat>
  <Paragraphs>515</Paragraphs>
  <Slides>43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BlueRed</vt:lpstr>
      <vt:lpstr>Clip</vt:lpstr>
      <vt:lpstr>PowerPoint Presentation</vt:lpstr>
      <vt:lpstr>Outline</vt:lpstr>
      <vt:lpstr>Course Information Nuts and Bolts</vt:lpstr>
      <vt:lpstr>PowerPoint Presentation</vt:lpstr>
      <vt:lpstr>PowerPoint Presentation</vt:lpstr>
      <vt:lpstr>Course Syllabus</vt:lpstr>
      <vt:lpstr>Wireless History</vt:lpstr>
      <vt:lpstr>Future Wireless Networks</vt:lpstr>
      <vt:lpstr>Challenges</vt:lpstr>
      <vt:lpstr>Software-Defined (SD) Radio: </vt:lpstr>
      <vt:lpstr>Current Wireless Systems</vt:lpstr>
      <vt:lpstr>Cellular Phones</vt:lpstr>
      <vt:lpstr>Cellular Systems: Reuse channels to maximize capacity</vt:lpstr>
      <vt:lpstr>4G/LTE Cellular </vt:lpstr>
      <vt:lpstr>PowerPoint Presentation</vt:lpstr>
      <vt:lpstr>Rethinking “Cells” in Cellular</vt:lpstr>
      <vt:lpstr>PowerPoint Presentation</vt:lpstr>
      <vt:lpstr>SON Premise and Architecture</vt:lpstr>
      <vt:lpstr>Green” Cellular Networks</vt:lpstr>
      <vt:lpstr>Wifi Networks Multimedia Everywhere, Without Wires</vt:lpstr>
      <vt:lpstr>PowerPoint Presentation</vt:lpstr>
      <vt:lpstr>Wireless LAN Standards</vt:lpstr>
      <vt:lpstr>PowerPoint Presentation</vt:lpstr>
      <vt:lpstr>PowerPoint Presentation</vt:lpstr>
      <vt:lpstr>WiGig and Wireless HD</vt:lpstr>
      <vt:lpstr>Satellite Systems</vt:lpstr>
      <vt:lpstr>IEEE 802.15.4/ZigBee Radios</vt:lpstr>
      <vt:lpstr>Tradeoffs</vt:lpstr>
      <vt:lpstr>Scarce Wireless Spectrum</vt:lpstr>
      <vt:lpstr>Spectrum Regulation</vt:lpstr>
      <vt:lpstr>Spectral Reuse</vt:lpstr>
      <vt:lpstr>Cognitive Radios</vt:lpstr>
      <vt:lpstr>Cognitive Radio Paradigms</vt:lpstr>
      <vt:lpstr>Standards</vt:lpstr>
      <vt:lpstr>Emerging Systems*</vt:lpstr>
      <vt:lpstr>Ad-Hoc/Mesh Networks</vt:lpstr>
      <vt:lpstr>Design Issues</vt:lpstr>
      <vt:lpstr>PowerPoint Presentation</vt:lpstr>
      <vt:lpstr>Energy-Constrained Nodes</vt:lpstr>
      <vt:lpstr>PowerPoint Presentation</vt:lpstr>
      <vt:lpstr>The Smart Grid: Fusion of Sensing, Control, Communications</vt:lpstr>
      <vt:lpstr>Applications in Health,  Biomedicine and Neuroscience</vt:lpstr>
      <vt:lpstr>Main Points</vt:lpstr>
    </vt:vector>
  </TitlesOfParts>
  <Company>Cal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Communications Research Overview</dc:title>
  <dc:creator>Andrea Goldsmith</dc:creator>
  <cp:lastModifiedBy>Jeffrey N. Denenberg</cp:lastModifiedBy>
  <cp:revision>111</cp:revision>
  <cp:lastPrinted>2000-03-17T02:49:38Z</cp:lastPrinted>
  <dcterms:created xsi:type="dcterms:W3CDTF">1999-01-27T20:08:30Z</dcterms:created>
  <dcterms:modified xsi:type="dcterms:W3CDTF">2013-06-27T17:57:49Z</dcterms:modified>
</cp:coreProperties>
</file>