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353" r:id="rId3"/>
    <p:sldId id="354" r:id="rId4"/>
    <p:sldId id="265" r:id="rId5"/>
    <p:sldId id="277" r:id="rId6"/>
    <p:sldId id="346" r:id="rId7"/>
    <p:sldId id="347" r:id="rId8"/>
    <p:sldId id="356" r:id="rId9"/>
    <p:sldId id="357" r:id="rId10"/>
    <p:sldId id="358" r:id="rId11"/>
    <p:sldId id="359" r:id="rId12"/>
    <p:sldId id="334" r:id="rId13"/>
    <p:sldId id="262" r:id="rId14"/>
    <p:sldId id="350" r:id="rId15"/>
    <p:sldId id="351" r:id="rId16"/>
    <p:sldId id="352" r:id="rId17"/>
    <p:sldId id="339" r:id="rId18"/>
    <p:sldId id="360" r:id="rId19"/>
    <p:sldId id="361" r:id="rId20"/>
    <p:sldId id="362" r:id="rId21"/>
    <p:sldId id="363" r:id="rId22"/>
    <p:sldId id="364" r:id="rId23"/>
    <p:sldId id="365" r:id="rId24"/>
    <p:sldId id="366" r:id="rId25"/>
    <p:sldId id="3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4660"/>
  </p:normalViewPr>
  <p:slideViewPr>
    <p:cSldViewPr>
      <p:cViewPr varScale="1">
        <p:scale>
          <a:sx n="129" d="100"/>
          <a:sy n="129" d="100"/>
        </p:scale>
        <p:origin x="-1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37B27-83AD-4898-8B11-5EC419D54024}" type="datetimeFigureOut">
              <a:rPr lang="en-US" smtClean="0"/>
              <a:pPr/>
              <a:t>4/22/2014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32AA7-0EE2-45E4-A946-EA6EA5EC222D}" type="slidenum">
              <a:rPr lang="en-US" smtClean="0"/>
              <a:pPr/>
              <a:t>‹#›</a:t>
            </a:fld>
            <a:endParaRPr lang="en-US"/>
          </a:p>
        </p:txBody>
      </p:sp>
    </p:spTree>
    <p:extLst>
      <p:ext uri="{BB962C8B-B14F-4D97-AF65-F5344CB8AC3E}">
        <p14:creationId xmlns:p14="http://schemas.microsoft.com/office/powerpoint/2010/main" val="212538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90D8E-46B8-482F-96F6-76F3F6B87443}" type="slidenum">
              <a:rPr lang="en-US"/>
              <a:pPr/>
              <a:t>3</a:t>
            </a:fld>
            <a:endParaRPr lang="en-US"/>
          </a:p>
        </p:txBody>
      </p:sp>
      <p:sp>
        <p:nvSpPr>
          <p:cNvPr id="41986" name="Rectangle 2"/>
          <p:cNvSpPr>
            <a:spLocks noGrp="1" noRot="1" noChangeAspect="1" noChangeArrowheads="1" noTextEdit="1"/>
          </p:cNvSpPr>
          <p:nvPr>
            <p:ph type="sldImg"/>
          </p:nvPr>
        </p:nvSpPr>
        <p:spPr>
          <a:xfrm>
            <a:off x="596900" y="685800"/>
            <a:ext cx="5588000" cy="4191000"/>
          </a:xfrm>
          <a:ln/>
        </p:spPr>
      </p:sp>
      <p:sp>
        <p:nvSpPr>
          <p:cNvPr id="41987" name="Rectangle 3"/>
          <p:cNvSpPr>
            <a:spLocks noGrp="1" noChangeArrowheads="1"/>
          </p:cNvSpPr>
          <p:nvPr>
            <p:ph type="body" idx="1"/>
          </p:nvPr>
        </p:nvSpPr>
        <p:spPr>
          <a:xfrm>
            <a:off x="914400" y="4572001"/>
            <a:ext cx="5029200" cy="4114488"/>
          </a:xfrm>
        </p:spPr>
        <p:txBody>
          <a:bodyPr/>
          <a:lstStyle/>
          <a:p>
            <a:endParaRPr lang="en-US"/>
          </a:p>
          <a:p>
            <a:endParaRPr lang="en-US"/>
          </a:p>
          <a:p>
            <a:r>
              <a:rPr lang="en-US"/>
              <a:t>Goal: Understanding of the nanoscale with multiple examples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CE7E6-9C24-4C37-824E-7EA5331367D7}"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565A4-6A8A-4B88-898B-A2A3ED80185B}" type="slidenum">
              <a:rPr lang="en-US"/>
              <a:pPr/>
              <a:t>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a:lnSpc>
                <a:spcPct val="90000"/>
              </a:lnSpc>
            </a:pPr>
            <a:r>
              <a:rPr lang="en-US" dirty="0"/>
              <a:t>An example of a commercial product: a fabric that does not get wet.</a:t>
            </a:r>
          </a:p>
          <a:p>
            <a:pPr>
              <a:lnSpc>
                <a:spcPct val="90000"/>
              </a:lnSpc>
            </a:pPr>
            <a:r>
              <a:rPr lang="en-US" dirty="0"/>
              <a:t>A cotton fiber is a round cylinder. On a </a:t>
            </a:r>
            <a:r>
              <a:rPr lang="en-US" dirty="0" err="1"/>
              <a:t>nano</a:t>
            </a:r>
            <a:r>
              <a:rPr lang="en-US" dirty="0"/>
              <a:t> scale, it's the size of a tree trunk. Now imagine grafting lots of little hairs onto the tree trunk until it creates a peach fuzz effect. One can do this to the fibers, using </a:t>
            </a:r>
            <a:r>
              <a:rPr lang="en-US" dirty="0" err="1"/>
              <a:t>nano</a:t>
            </a:r>
            <a:r>
              <a:rPr lang="en-US" dirty="0"/>
              <a:t>-whiskers, which are built atom-by-atom. It is amazing that we can actually do this feat. The whiskers have to be the right shape. They have to be able to be suspended in water so that when fabric is dipped into a </a:t>
            </a:r>
            <a:r>
              <a:rPr lang="en-US" dirty="0" err="1"/>
              <a:t>nano</a:t>
            </a:r>
            <a:r>
              <a:rPr lang="en-US" dirty="0"/>
              <a:t>-whisker solution the whiskers will land on the surface and stick with the blades pointing up.</a:t>
            </a:r>
          </a:p>
          <a:p>
            <a:pPr>
              <a:lnSpc>
                <a:spcPct val="90000"/>
              </a:lnSpc>
            </a:pPr>
            <a:r>
              <a:rPr lang="en-US" dirty="0"/>
              <a:t>The fuzz on the fibers is permanent — it changes the fabric itself so it can't wash or wear off like other coatings used to make cotton resist wrinkles and stains. It is also undetectable, except when seen under a high-power microscope. </a:t>
            </a:r>
          </a:p>
          <a:p>
            <a:pPr>
              <a:lnSpc>
                <a:spcPct val="90000"/>
              </a:lnSpc>
            </a:pPr>
            <a:r>
              <a:rPr lang="en-US" dirty="0"/>
              <a:t>The fuzz creates a cushion of air around the fibers. When water hits the fabric, it beads up on the cushion and rolls off. It can't get through. But if force is applied to the water, it passes through the fabric but doesn't get absorbed by the fibers — so sweat, for instance, can still be whisked away from your body. Apply this to a pair of khakis, and you get pants that resist wrinkles, stay dry in the rain and wipe clean when, for instance, air turbulence shimmies your coffee cup off the airline tray table and onto your lap.” </a:t>
            </a:r>
          </a:p>
          <a:p>
            <a:pPr>
              <a:lnSpc>
                <a:spcPct val="90000"/>
              </a:lnSpc>
            </a:pPr>
            <a:r>
              <a:rPr lang="en-US" dirty="0"/>
              <a:t>(Kevin </a:t>
            </a:r>
            <a:r>
              <a:rPr lang="en-US" dirty="0" err="1"/>
              <a:t>Maney</a:t>
            </a:r>
            <a:r>
              <a:rPr lang="en-US" dirty="0"/>
              <a:t>, 2002, Nanotech advances in a new fabric, USA TODAY  retrieved on August 10, 2007 from http://www.usatoday.com/tech/columnist/cckev060.htm)</a:t>
            </a:r>
          </a:p>
          <a:p>
            <a:pPr>
              <a:lnSpc>
                <a:spcPct val="90000"/>
              </a:lnSpc>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F1632-8E26-427F-BC48-E7F7971018C1}" type="slidenum">
              <a:rPr lang="en-US"/>
              <a:pPr/>
              <a:t>7</a:t>
            </a:fld>
            <a:endParaRPr lang="en-US"/>
          </a:p>
        </p:txBody>
      </p:sp>
      <p:sp>
        <p:nvSpPr>
          <p:cNvPr id="60418" name="Rectangle 2"/>
          <p:cNvSpPr>
            <a:spLocks noGrp="1" noRot="1" noChangeAspect="1" noChangeArrowheads="1" noTextEdit="1"/>
          </p:cNvSpPr>
          <p:nvPr>
            <p:ph type="sldImg"/>
          </p:nvPr>
        </p:nvSpPr>
        <p:spPr>
          <a:xfrm>
            <a:off x="1331913" y="228600"/>
            <a:ext cx="3963987" cy="2971800"/>
          </a:xfrm>
          <a:ln/>
        </p:spPr>
      </p:sp>
      <p:sp>
        <p:nvSpPr>
          <p:cNvPr id="60419" name="Rectangle 3"/>
          <p:cNvSpPr>
            <a:spLocks noGrp="1" noChangeArrowheads="1"/>
          </p:cNvSpPr>
          <p:nvPr>
            <p:ph type="body" idx="1"/>
          </p:nvPr>
        </p:nvSpPr>
        <p:spPr>
          <a:xfrm>
            <a:off x="533400" y="3275975"/>
            <a:ext cx="5791200" cy="5334000"/>
          </a:xfrm>
        </p:spPr>
        <p:txBody>
          <a:bodyPr/>
          <a:lstStyle/>
          <a:p>
            <a:pPr>
              <a:lnSpc>
                <a:spcPct val="80000"/>
              </a:lnSpc>
            </a:pPr>
            <a:r>
              <a:rPr lang="en-US" sz="800" dirty="0"/>
              <a:t>Goal: </a:t>
            </a:r>
          </a:p>
          <a:p>
            <a:pPr>
              <a:lnSpc>
                <a:spcPct val="80000"/>
              </a:lnSpc>
            </a:pPr>
            <a:r>
              <a:rPr lang="en-US" sz="1000" dirty="0"/>
              <a:t>The importance of the global race in nanotechnology </a:t>
            </a:r>
            <a:r>
              <a:rPr lang="en-US" sz="1000" dirty="0" err="1"/>
              <a:t>shaould</a:t>
            </a:r>
            <a:r>
              <a:rPr lang="en-US" sz="1000" dirty="0"/>
              <a:t> be addressed. Note the number of countries who are heavily investing in advances in nanotech research</a:t>
            </a:r>
          </a:p>
          <a:p>
            <a:pPr>
              <a:lnSpc>
                <a:spcPct val="80000"/>
              </a:lnSpc>
            </a:pPr>
            <a:r>
              <a:rPr lang="en-US" sz="1000" dirty="0"/>
              <a:t>The federal government, through the guiding efforts of the U.S. National Nanotechnology Initiative (NNI), is supporting research in nanotechnology. As a result of the NNI research efforts, the United States is a global leader in nanotechnology development.</a:t>
            </a:r>
            <a:endParaRPr lang="en-US" sz="1000" b="1" dirty="0"/>
          </a:p>
          <a:p>
            <a:pPr>
              <a:lnSpc>
                <a:spcPct val="80000"/>
              </a:lnSpc>
            </a:pPr>
            <a:r>
              <a:rPr lang="en-US" sz="1000" b="1" dirty="0"/>
              <a:t>How much money is the U.S. government spending on nanotechnology? </a:t>
            </a:r>
          </a:p>
          <a:p>
            <a:pPr>
              <a:lnSpc>
                <a:spcPct val="80000"/>
              </a:lnSpc>
            </a:pPr>
            <a:r>
              <a:rPr lang="en-US" sz="1000" dirty="0"/>
              <a:t>Federal funding for nanotechnology R&amp;D has increased substantially since inception of the NNI, </a:t>
            </a:r>
          </a:p>
          <a:p>
            <a:pPr>
              <a:lnSpc>
                <a:spcPct val="80000"/>
              </a:lnSpc>
            </a:pPr>
            <a:r>
              <a:rPr lang="en-US" sz="1000" dirty="0"/>
              <a:t>from $464 million in 2001 to an estimated $1,392 million in 2007. The 2008 budget request that </a:t>
            </a:r>
          </a:p>
          <a:p>
            <a:pPr>
              <a:lnSpc>
                <a:spcPct val="80000"/>
              </a:lnSpc>
            </a:pPr>
            <a:r>
              <a:rPr lang="en-US" sz="1000" dirty="0"/>
              <a:t>President Bush has sent to Congress calls for a total NNI budget of $1,445 million.</a:t>
            </a:r>
            <a:endParaRPr lang="en-US" sz="1000" b="1" dirty="0"/>
          </a:p>
          <a:p>
            <a:pPr>
              <a:lnSpc>
                <a:spcPct val="80000"/>
              </a:lnSpc>
            </a:pPr>
            <a:r>
              <a:rPr lang="en-US" sz="1000" b="1" dirty="0"/>
              <a:t>What products available today have resulted from </a:t>
            </a:r>
            <a:r>
              <a:rPr lang="en-US" sz="1000" b="1" dirty="0" err="1"/>
              <a:t>nanoscience</a:t>
            </a:r>
            <a:r>
              <a:rPr lang="en-US" sz="1000" b="1" dirty="0"/>
              <a:t>?</a:t>
            </a:r>
          </a:p>
          <a:p>
            <a:pPr>
              <a:lnSpc>
                <a:spcPct val="80000"/>
              </a:lnSpc>
            </a:pPr>
            <a:r>
              <a:rPr lang="en-US" sz="1000" dirty="0"/>
              <a:t>Numerous products featuring the unique properties of </a:t>
            </a:r>
            <a:r>
              <a:rPr lang="en-US" sz="1000" dirty="0" err="1"/>
              <a:t>nanoscale</a:t>
            </a:r>
            <a:r>
              <a:rPr lang="en-US" sz="1000" dirty="0"/>
              <a:t> materials are available to </a:t>
            </a:r>
          </a:p>
          <a:p>
            <a:pPr>
              <a:lnSpc>
                <a:spcPct val="80000"/>
              </a:lnSpc>
            </a:pPr>
            <a:r>
              <a:rPr lang="en-US" sz="1000" dirty="0"/>
              <a:t>consumers and industry today. Most computer hard drives, for instance, contain giant </a:t>
            </a:r>
          </a:p>
          <a:p>
            <a:pPr>
              <a:lnSpc>
                <a:spcPct val="80000"/>
              </a:lnSpc>
            </a:pPr>
            <a:r>
              <a:rPr lang="en-US" sz="1000" dirty="0" err="1"/>
              <a:t>magnetoresistance</a:t>
            </a:r>
            <a:r>
              <a:rPr lang="en-US" sz="1000" dirty="0"/>
              <a:t> (GMR) heads that, through </a:t>
            </a:r>
            <a:r>
              <a:rPr lang="en-US" sz="1000" dirty="0" err="1"/>
              <a:t>nano</a:t>
            </a:r>
            <a:r>
              <a:rPr lang="en-US" sz="1000" dirty="0"/>
              <a:t>-thin layers of magnetic materials, allow for </a:t>
            </a:r>
          </a:p>
          <a:p>
            <a:pPr>
              <a:lnSpc>
                <a:spcPct val="80000"/>
              </a:lnSpc>
            </a:pPr>
            <a:r>
              <a:rPr lang="en-US" sz="1000" dirty="0"/>
              <a:t>a significant increase in storage capacity. Other electronic applications include non-volatile </a:t>
            </a:r>
          </a:p>
          <a:p>
            <a:pPr>
              <a:lnSpc>
                <a:spcPct val="80000"/>
              </a:lnSpc>
            </a:pPr>
            <a:r>
              <a:rPr lang="en-US" sz="1000" dirty="0"/>
              <a:t>magnetic memory, automotive sensors, landmine detectors and solid-state compasses. </a:t>
            </a:r>
          </a:p>
          <a:p>
            <a:pPr>
              <a:lnSpc>
                <a:spcPct val="80000"/>
              </a:lnSpc>
            </a:pPr>
            <a:r>
              <a:rPr lang="en-US" sz="1000" dirty="0"/>
              <a:t>Some other current uses that are already in the marketplace include: </a:t>
            </a:r>
          </a:p>
          <a:p>
            <a:pPr>
              <a:lnSpc>
                <a:spcPct val="80000"/>
              </a:lnSpc>
            </a:pPr>
            <a:r>
              <a:rPr lang="en-US" sz="1000" dirty="0"/>
              <a:t>Burn and wound dressings </a:t>
            </a:r>
          </a:p>
          <a:p>
            <a:pPr>
              <a:lnSpc>
                <a:spcPct val="80000"/>
              </a:lnSpc>
            </a:pPr>
            <a:r>
              <a:rPr lang="en-US" sz="1000" dirty="0"/>
              <a:t>Water filtration </a:t>
            </a:r>
          </a:p>
          <a:p>
            <a:pPr>
              <a:lnSpc>
                <a:spcPct val="80000"/>
              </a:lnSpc>
            </a:pPr>
            <a:r>
              <a:rPr lang="en-US" sz="1000" dirty="0"/>
              <a:t>Catalysis </a:t>
            </a:r>
          </a:p>
          <a:p>
            <a:pPr>
              <a:lnSpc>
                <a:spcPct val="80000"/>
              </a:lnSpc>
            </a:pPr>
            <a:r>
              <a:rPr lang="en-US" sz="1000" dirty="0"/>
              <a:t>A dental-bonding agent </a:t>
            </a:r>
          </a:p>
          <a:p>
            <a:pPr>
              <a:lnSpc>
                <a:spcPct val="80000"/>
              </a:lnSpc>
            </a:pPr>
            <a:r>
              <a:rPr lang="en-US" sz="1000" dirty="0"/>
              <a:t>Step assists on vans. </a:t>
            </a:r>
          </a:p>
          <a:p>
            <a:pPr>
              <a:lnSpc>
                <a:spcPct val="80000"/>
              </a:lnSpc>
            </a:pPr>
            <a:r>
              <a:rPr lang="en-US" sz="1000" dirty="0"/>
              <a:t>Coatings for easier cleaning glass </a:t>
            </a:r>
          </a:p>
          <a:p>
            <a:pPr>
              <a:lnSpc>
                <a:spcPct val="80000"/>
              </a:lnSpc>
            </a:pPr>
            <a:r>
              <a:rPr lang="en-US" sz="1000" dirty="0"/>
              <a:t>Bumpers and catalytic converters on cars </a:t>
            </a:r>
          </a:p>
          <a:p>
            <a:pPr>
              <a:lnSpc>
                <a:spcPct val="80000"/>
              </a:lnSpc>
            </a:pPr>
            <a:r>
              <a:rPr lang="en-US" sz="1000" dirty="0"/>
              <a:t>Protective and glare-reducing coatings for eyeglasses and cars </a:t>
            </a:r>
          </a:p>
          <a:p>
            <a:pPr>
              <a:lnSpc>
                <a:spcPct val="80000"/>
              </a:lnSpc>
            </a:pPr>
            <a:r>
              <a:rPr lang="en-US" sz="1000" dirty="0"/>
              <a:t>Sunscreens and cosmetics. </a:t>
            </a:r>
          </a:p>
          <a:p>
            <a:pPr>
              <a:lnSpc>
                <a:spcPct val="80000"/>
              </a:lnSpc>
            </a:pPr>
            <a:r>
              <a:rPr lang="en-US" sz="1000" dirty="0"/>
              <a:t>Longer-lasting tennis balls. </a:t>
            </a:r>
          </a:p>
          <a:p>
            <a:pPr>
              <a:lnSpc>
                <a:spcPct val="80000"/>
              </a:lnSpc>
            </a:pPr>
            <a:r>
              <a:rPr lang="en-US" sz="1000" dirty="0"/>
              <a:t>Light-weight, stronger tennis racquets. </a:t>
            </a:r>
          </a:p>
          <a:p>
            <a:pPr>
              <a:lnSpc>
                <a:spcPct val="80000"/>
              </a:lnSpc>
            </a:pPr>
            <a:r>
              <a:rPr lang="en-US" sz="1000" dirty="0"/>
              <a:t>Stain-free clothing and mattresses. </a:t>
            </a:r>
          </a:p>
          <a:p>
            <a:pPr>
              <a:lnSpc>
                <a:spcPct val="80000"/>
              </a:lnSpc>
            </a:pPr>
            <a:r>
              <a:rPr lang="en-US" sz="1000" dirty="0"/>
              <a:t>Ink. “</a:t>
            </a:r>
          </a:p>
          <a:p>
            <a:pPr>
              <a:lnSpc>
                <a:spcPct val="80000"/>
              </a:lnSpc>
            </a:pPr>
            <a:r>
              <a:rPr lang="en-US" sz="1000" dirty="0"/>
              <a:t>From </a:t>
            </a:r>
            <a:r>
              <a:rPr lang="en-US" sz="800" dirty="0"/>
              <a:t>http://www.nano.gov/html/facts/faqs.html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5"/>
          </p:nvPr>
        </p:nvSpPr>
        <p:spPr>
          <a:ln/>
        </p:spPr>
        <p:txBody>
          <a:bodyPr/>
          <a:lstStyle/>
          <a:p>
            <a:pPr>
              <a:defRPr/>
            </a:pPr>
            <a:fld id="{29501044-FBF5-42F5-8D5D-7A0A305B4A7D}" type="slidenum">
              <a:rPr lang="en-US"/>
              <a:pPr>
                <a:defRPr/>
              </a:pPr>
              <a:t>8</a:t>
            </a:fld>
            <a:endParaRPr lang="en-US"/>
          </a:p>
        </p:txBody>
      </p:sp>
      <p:sp>
        <p:nvSpPr>
          <p:cNvPr id="18434" name="Rectangle 5"/>
          <p:cNvSpPr txBox="1">
            <a:spLocks noGrp="1" noChangeArrowheads="1"/>
          </p:cNvSpPr>
          <p:nvPr/>
        </p:nvSpPr>
        <p:spPr bwMode="auto">
          <a:xfrm>
            <a:off x="3885903" y="8687405"/>
            <a:ext cx="2972097" cy="456595"/>
          </a:xfrm>
          <a:prstGeom prst="rect">
            <a:avLst/>
          </a:prstGeom>
          <a:noFill/>
          <a:ln w="9525">
            <a:noFill/>
            <a:miter lim="800000"/>
            <a:headEnd/>
            <a:tailEnd/>
          </a:ln>
        </p:spPr>
        <p:txBody>
          <a:bodyPr lIns="19049" tIns="0" rIns="19049" bIns="0" anchor="b"/>
          <a:lstStyle/>
          <a:p>
            <a:pPr algn="r" defTabSz="761320"/>
            <a:fld id="{D2AFCE39-BF13-4B8C-AD5D-9B3E7CA69F4C}" type="slidenum">
              <a:rPr lang="en-US" sz="1000" i="1"/>
              <a:pPr algn="r" defTabSz="761320"/>
              <a:t>8</a:t>
            </a:fld>
            <a:endParaRPr lang="en-US" sz="1000" i="1"/>
          </a:p>
        </p:txBody>
      </p:sp>
      <p:sp>
        <p:nvSpPr>
          <p:cNvPr id="18435" name="Rectangle 2"/>
          <p:cNvSpPr>
            <a:spLocks noGrp="1" noRot="1" noChangeAspect="1" noChangeArrowheads="1" noTextEdit="1"/>
          </p:cNvSpPr>
          <p:nvPr>
            <p:ph type="sldImg"/>
          </p:nvPr>
        </p:nvSpPr>
        <p:spPr>
          <a:xfrm>
            <a:off x="417513" y="311150"/>
            <a:ext cx="6072187" cy="4554538"/>
          </a:xfrm>
          <a:ln/>
        </p:spPr>
      </p:sp>
      <p:sp>
        <p:nvSpPr>
          <p:cNvPr id="18436" name="Rectangle 3"/>
          <p:cNvSpPr>
            <a:spLocks noGrp="1" noChangeArrowheads="1"/>
          </p:cNvSpPr>
          <p:nvPr>
            <p:ph type="body" idx="1"/>
          </p:nvPr>
        </p:nvSpPr>
        <p:spPr>
          <a:xfrm>
            <a:off x="354211" y="5049762"/>
            <a:ext cx="6328172" cy="3944560"/>
          </a:xfrm>
          <a:noFill/>
          <a:ln/>
        </p:spPr>
        <p:txBody>
          <a:bodyPr/>
          <a:lstStyle/>
          <a:p>
            <a:r>
              <a:rPr lang="en-US" dirty="0" smtClean="0"/>
              <a:t>Historical background</a:t>
            </a:r>
          </a:p>
          <a:p>
            <a:r>
              <a:rPr lang="en-US" dirty="0" smtClean="0"/>
              <a:t>The microprocessor is an </a:t>
            </a:r>
            <a:r>
              <a:rPr lang="en-US" u="sng" dirty="0" smtClean="0"/>
              <a:t>integrated circuit</a:t>
            </a:r>
            <a:r>
              <a:rPr lang="en-US" dirty="0" smtClean="0"/>
              <a:t> that processes all information in the computer. It keeps track of what keys are pressed and if the mouse has been moved. It counts numbers and runs programs, games and the operating system. Integrated circuits are also found in almost every modern electrical device such as cars, television sets, CD players, cellular phones, etc. But what is an integrated circuit and what is the history behind it? </a:t>
            </a:r>
          </a:p>
          <a:p>
            <a:r>
              <a:rPr lang="en-US" dirty="0" smtClean="0"/>
              <a:t>The integrated circuit is a very advanced electric circuit made from different electrical components such as transistors, resistors, capacitors and diodes, that are connected to each other in different ways. These components have different behaviors </a:t>
            </a:r>
          </a:p>
          <a:p>
            <a:r>
              <a:rPr lang="en-US" dirty="0" smtClean="0"/>
              <a:t>The transistor acts like a switch. </a:t>
            </a:r>
          </a:p>
          <a:p>
            <a:r>
              <a:rPr lang="en-US" dirty="0" smtClean="0"/>
              <a:t>The resistor limits the flow of electricity </a:t>
            </a:r>
          </a:p>
          <a:p>
            <a:r>
              <a:rPr lang="en-US" dirty="0" smtClean="0"/>
              <a:t>The capacitor collects electricity and releases it all in one quick burst; </a:t>
            </a:r>
          </a:p>
          <a:p>
            <a:r>
              <a:rPr lang="en-US" dirty="0" smtClean="0"/>
              <a:t>The diode stops electricity under some conditions and or allows it to pass in one direction only when these conditions change </a:t>
            </a:r>
          </a:p>
          <a:p>
            <a:r>
              <a:rPr lang="en-US" dirty="0" smtClean="0"/>
              <a:t>A good example is to ask how long it would take to assemble a modern IC (approx 1E9 transistors) if you placed 1 every second, 24 hrs, 7 days a week</a:t>
            </a:r>
          </a:p>
          <a:p>
            <a:r>
              <a:rPr lang="en-US" dirty="0" smtClean="0"/>
              <a:t>(a year is ~ 3E7 seconds)</a:t>
            </a:r>
          </a:p>
          <a:p>
            <a:r>
              <a:rPr lang="en-US" dirty="0" smtClean="0"/>
              <a:t>The main lesson here is the power of circuit integration &amp; parallel processing</a:t>
            </a:r>
          </a:p>
          <a:p>
            <a:r>
              <a:rPr lang="en-US" dirty="0" smtClean="0"/>
              <a:t>See </a:t>
            </a:r>
            <a:r>
              <a:rPr lang="en-US" dirty="0" err="1" smtClean="0"/>
              <a:t>Kilby’s</a:t>
            </a:r>
            <a:r>
              <a:rPr lang="en-US" dirty="0" smtClean="0"/>
              <a:t> Nobel lecture:</a:t>
            </a:r>
            <a:br>
              <a:rPr lang="en-US" dirty="0" smtClean="0"/>
            </a:br>
            <a:r>
              <a:rPr lang="en-US" dirty="0" smtClean="0"/>
              <a:t>http://nobelprize.org/nobel_prizes/physics/laureates/2000/kilby-lecture.html</a:t>
            </a:r>
          </a:p>
          <a:p>
            <a:endParaRPr lang="en-US" dirty="0" smtClean="0"/>
          </a:p>
          <a:p>
            <a:endParaRPr lang="en-US" sz="9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5"/>
          </p:nvPr>
        </p:nvSpPr>
        <p:spPr>
          <a:ln/>
        </p:spPr>
        <p:txBody>
          <a:bodyPr/>
          <a:lstStyle/>
          <a:p>
            <a:pPr>
              <a:defRPr/>
            </a:pPr>
            <a:fld id="{AE5971A1-DBAD-4ECB-8EA3-B6DB1BA27849}" type="slidenum">
              <a:rPr lang="en-US"/>
              <a:pPr>
                <a:defRPr/>
              </a:pPr>
              <a:t>9</a:t>
            </a:fld>
            <a:endParaRPr lang="en-US"/>
          </a:p>
        </p:txBody>
      </p:sp>
      <p:sp>
        <p:nvSpPr>
          <p:cNvPr id="19458" name="Rectangle 5"/>
          <p:cNvSpPr txBox="1">
            <a:spLocks noGrp="1" noChangeArrowheads="1"/>
          </p:cNvSpPr>
          <p:nvPr/>
        </p:nvSpPr>
        <p:spPr bwMode="auto">
          <a:xfrm>
            <a:off x="3885903" y="8687405"/>
            <a:ext cx="2972097" cy="456595"/>
          </a:xfrm>
          <a:prstGeom prst="rect">
            <a:avLst/>
          </a:prstGeom>
          <a:noFill/>
          <a:ln w="9525">
            <a:noFill/>
            <a:miter lim="800000"/>
            <a:headEnd/>
            <a:tailEnd/>
          </a:ln>
        </p:spPr>
        <p:txBody>
          <a:bodyPr lIns="19049" tIns="0" rIns="19049" bIns="0" anchor="b"/>
          <a:lstStyle/>
          <a:p>
            <a:pPr algn="r" defTabSz="761320"/>
            <a:fld id="{F18003E4-DE80-4660-BC18-1B123AB0B889}" type="slidenum">
              <a:rPr lang="en-US" sz="1000" i="1"/>
              <a:pPr algn="r" defTabSz="761320"/>
              <a:t>9</a:t>
            </a:fld>
            <a:endParaRPr lang="en-US" sz="1000" i="1"/>
          </a:p>
        </p:txBody>
      </p:sp>
      <p:sp>
        <p:nvSpPr>
          <p:cNvPr id="19459" name="Rectangle 2"/>
          <p:cNvSpPr>
            <a:spLocks noGrp="1" noRot="1" noChangeAspect="1" noChangeArrowheads="1" noTextEdit="1"/>
          </p:cNvSpPr>
          <p:nvPr>
            <p:ph type="sldImg"/>
          </p:nvPr>
        </p:nvSpPr>
        <p:spPr>
          <a:xfrm>
            <a:off x="11113" y="685800"/>
            <a:ext cx="6913562" cy="5186363"/>
          </a:xfrm>
          <a:ln/>
        </p:spPr>
      </p:sp>
      <p:sp>
        <p:nvSpPr>
          <p:cNvPr id="19460" name="Rectangle 3"/>
          <p:cNvSpPr>
            <a:spLocks noGrp="1" noChangeArrowheads="1"/>
          </p:cNvSpPr>
          <p:nvPr>
            <p:ph type="body" idx="1"/>
          </p:nvPr>
        </p:nvSpPr>
        <p:spPr>
          <a:xfrm>
            <a:off x="866180" y="6457346"/>
            <a:ext cx="5030391" cy="2355548"/>
          </a:xfrm>
          <a:noFill/>
          <a:ln/>
        </p:spPr>
        <p:txBody>
          <a:bodyPr/>
          <a:lstStyle/>
          <a:p>
            <a:r>
              <a:rPr lang="en-US" dirty="0" smtClean="0"/>
              <a:t>Illustration of the main steps of </a:t>
            </a:r>
            <a:r>
              <a:rPr lang="en-US" dirty="0" err="1" smtClean="0"/>
              <a:t>microfabrication</a:t>
            </a:r>
            <a:r>
              <a:rPr lang="en-US" dirty="0" smtClean="0"/>
              <a:t>. Start at the top.</a:t>
            </a:r>
          </a:p>
          <a:p>
            <a:endParaRPr lang="en-US" dirty="0" smtClean="0"/>
          </a:p>
          <a:p>
            <a:r>
              <a:rPr lang="en-US" dirty="0" smtClean="0"/>
              <a:t>Starts with a silicon wafer. Spin on </a:t>
            </a:r>
            <a:r>
              <a:rPr lang="en-US" dirty="0" err="1" smtClean="0"/>
              <a:t>photoresist</a:t>
            </a:r>
            <a:r>
              <a:rPr lang="en-US" dirty="0" smtClean="0"/>
              <a:t> (PR) - PR is essentially liquid film. Use a mask (the master) to expose a pattern; develop (</a:t>
            </a:r>
            <a:r>
              <a:rPr lang="en-US" dirty="0" err="1" smtClean="0"/>
              <a:t>exither</a:t>
            </a:r>
            <a:r>
              <a:rPr lang="en-US" dirty="0" smtClean="0"/>
              <a:t> positive or negative tone). Use patterned PR to transfer pattern, for etching/deposition/etc. Repeat many times</a:t>
            </a:r>
          </a:p>
          <a:p>
            <a:endParaRPr lang="en-US" dirty="0" smtClean="0"/>
          </a:p>
          <a:p>
            <a:r>
              <a:rPr lang="en-US" dirty="0" smtClean="0"/>
              <a:t>The National Nanotechnology Infrastructure Network (http://www.nnin.org/) is a great resource, including outreach and tutorial resources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5"/>
          </p:nvPr>
        </p:nvSpPr>
        <p:spPr>
          <a:ln/>
        </p:spPr>
        <p:txBody>
          <a:bodyPr/>
          <a:lstStyle/>
          <a:p>
            <a:pPr>
              <a:defRPr/>
            </a:pPr>
            <a:fld id="{BE464813-5B57-439F-BDAA-82D5F6FE606F}" type="slidenum">
              <a:rPr lang="en-US"/>
              <a:pPr>
                <a:defRPr/>
              </a:pPr>
              <a:t>10</a:t>
            </a:fld>
            <a:endParaRPr lang="en-US"/>
          </a:p>
        </p:txBody>
      </p:sp>
      <p:sp>
        <p:nvSpPr>
          <p:cNvPr id="20482" name="Rectangle 5"/>
          <p:cNvSpPr txBox="1">
            <a:spLocks noGrp="1" noChangeArrowheads="1"/>
          </p:cNvSpPr>
          <p:nvPr/>
        </p:nvSpPr>
        <p:spPr bwMode="auto">
          <a:xfrm>
            <a:off x="3885903" y="8687405"/>
            <a:ext cx="2972097" cy="456595"/>
          </a:xfrm>
          <a:prstGeom prst="rect">
            <a:avLst/>
          </a:prstGeom>
          <a:noFill/>
          <a:ln w="9525">
            <a:noFill/>
            <a:miter lim="800000"/>
            <a:headEnd/>
            <a:tailEnd/>
          </a:ln>
        </p:spPr>
        <p:txBody>
          <a:bodyPr lIns="19049" tIns="0" rIns="19049" bIns="0" anchor="b"/>
          <a:lstStyle/>
          <a:p>
            <a:pPr algn="r" defTabSz="761320"/>
            <a:fld id="{9A239C75-EF0B-4193-AD49-7989004C2311}" type="slidenum">
              <a:rPr lang="en-US" sz="1000" i="1"/>
              <a:pPr algn="r" defTabSz="761320"/>
              <a:t>10</a:t>
            </a:fld>
            <a:endParaRPr lang="en-US" sz="1000" i="1"/>
          </a:p>
        </p:txBody>
      </p:sp>
      <p:sp>
        <p:nvSpPr>
          <p:cNvPr id="20483" name="Rectangle 2"/>
          <p:cNvSpPr>
            <a:spLocks noGrp="1" noRot="1" noChangeAspect="1" noChangeArrowheads="1" noTextEdit="1"/>
          </p:cNvSpPr>
          <p:nvPr>
            <p:ph type="sldImg"/>
          </p:nvPr>
        </p:nvSpPr>
        <p:spPr>
          <a:xfrm>
            <a:off x="-92075" y="868363"/>
            <a:ext cx="7061200" cy="5295900"/>
          </a:xfrm>
          <a:ln/>
        </p:spPr>
      </p:sp>
      <p:sp>
        <p:nvSpPr>
          <p:cNvPr id="20484" name="Rectangle 3"/>
          <p:cNvSpPr>
            <a:spLocks noGrp="1" noChangeArrowheads="1"/>
          </p:cNvSpPr>
          <p:nvPr>
            <p:ph type="body" idx="1"/>
          </p:nvPr>
        </p:nvSpPr>
        <p:spPr>
          <a:xfrm>
            <a:off x="699492" y="6421061"/>
            <a:ext cx="5030391" cy="3001130"/>
          </a:xfrm>
          <a:noFill/>
          <a:ln/>
        </p:spPr>
        <p:txBody>
          <a:bodyPr/>
          <a:lstStyle/>
          <a:p>
            <a:r>
              <a:rPr lang="en-US" smtClean="0"/>
              <a:t>The 1960 IC is the first by Fairchild.</a:t>
            </a:r>
          </a:p>
          <a:p>
            <a:r>
              <a:rPr lang="en-US" smtClean="0"/>
              <a:t>The basic building block is the Metal-Oxide-Semiconductor Field Effect Transistor (MOS-FET)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D60FD81-6A61-4373-ACC9-D81DF76925B1}" type="slidenum">
              <a:rPr lang="en-US"/>
              <a:pPr/>
              <a:t>14</a:t>
            </a:fld>
            <a:endParaRPr lang="en-US"/>
          </a:p>
        </p:txBody>
      </p:sp>
      <p:sp>
        <p:nvSpPr>
          <p:cNvPr id="131074" name="Rectangle 2"/>
          <p:cNvSpPr>
            <a:spLocks noGrp="1" noRot="1" noChangeAspect="1" noChangeArrowheads="1" noTextEdit="1"/>
          </p:cNvSpPr>
          <p:nvPr>
            <p:ph type="sldImg"/>
          </p:nvPr>
        </p:nvSpPr>
        <p:spPr>
          <a:xfrm>
            <a:off x="1358900" y="228600"/>
            <a:ext cx="4368800" cy="3276600"/>
          </a:xfrm>
          <a:ln/>
        </p:spPr>
      </p:sp>
      <p:sp>
        <p:nvSpPr>
          <p:cNvPr id="131075" name="Rectangle 3"/>
          <p:cNvSpPr>
            <a:spLocks noGrp="1" noChangeArrowheads="1"/>
          </p:cNvSpPr>
          <p:nvPr>
            <p:ph type="body" idx="1"/>
          </p:nvPr>
        </p:nvSpPr>
        <p:spPr>
          <a:xfrm>
            <a:off x="381000" y="3581400"/>
            <a:ext cx="6172200" cy="4800600"/>
          </a:xfrm>
        </p:spPr>
        <p:txBody>
          <a:bodyPr/>
          <a:lstStyle/>
          <a:p>
            <a:r>
              <a:rPr lang="en-US" dirty="0"/>
              <a:t>Resource: </a:t>
            </a:r>
            <a:r>
              <a:rPr lang="en-US" i="1" dirty="0"/>
              <a:t>Journal of Nanoscience and Nanotechnology</a:t>
            </a:r>
            <a:r>
              <a:rPr lang="en-US" dirty="0"/>
              <a:t> </a:t>
            </a:r>
          </a:p>
          <a:p>
            <a:r>
              <a:rPr lang="en-US" dirty="0"/>
              <a:t>Nanostructure can be </a:t>
            </a:r>
            <a:r>
              <a:rPr lang="en-US" dirty="0" smtClean="0"/>
              <a:t>built </a:t>
            </a:r>
            <a:r>
              <a:rPr lang="en-US" dirty="0"/>
              <a:t>from top-down (thin films) or bottom-up processes. Among the bottom-up strategies, </a:t>
            </a:r>
            <a:r>
              <a:rPr lang="en-US" u="sng" dirty="0"/>
              <a:t>self-assembly</a:t>
            </a:r>
            <a:r>
              <a:rPr lang="en-US" dirty="0"/>
              <a:t> provides a promising route to build up complex systems in terms of </a:t>
            </a:r>
            <a:r>
              <a:rPr lang="en-US" dirty="0" err="1"/>
              <a:t>nanoscale</a:t>
            </a:r>
            <a:r>
              <a:rPr lang="en-US" dirty="0"/>
              <a:t> building blocks and with useful resulting functionalities and properties. Self-assembly is a process in which organization of colloidal, macromolecular, or </a:t>
            </a:r>
            <a:r>
              <a:rPr lang="en-US" dirty="0" err="1"/>
              <a:t>supramolecular</a:t>
            </a:r>
            <a:r>
              <a:rPr lang="en-US" dirty="0"/>
              <a:t> units into the desired system occurs through nature-intended phenomena, either mediated by physicochemical pathways or assisted by </a:t>
            </a:r>
            <a:r>
              <a:rPr lang="en-US" dirty="0" err="1"/>
              <a:t>biomolecules</a:t>
            </a:r>
            <a:r>
              <a:rPr lang="en-US" dirty="0"/>
              <a:t> to promote molecular selectivity and specificity. Current research is focused mainly on the combination of molecular/</a:t>
            </a:r>
            <a:r>
              <a:rPr lang="en-US" dirty="0" err="1"/>
              <a:t>biomacromolecular</a:t>
            </a:r>
            <a:r>
              <a:rPr lang="en-US" dirty="0"/>
              <a:t> self-assembly and </a:t>
            </a:r>
            <a:r>
              <a:rPr lang="en-US" dirty="0" err="1"/>
              <a:t>nanostructured</a:t>
            </a:r>
            <a:r>
              <a:rPr lang="en-US" dirty="0"/>
              <a:t> materials for electronic, photonic and biological applications. See http://depts.washington.edu/jengroup/sam.htm</a:t>
            </a:r>
          </a:p>
          <a:p>
            <a:r>
              <a:rPr lang="en-US" dirty="0"/>
              <a:t> </a:t>
            </a:r>
          </a:p>
        </p:txBody>
      </p:sp>
      <p:pic>
        <p:nvPicPr>
          <p:cNvPr id="131077" name="Picture 5" descr="OE_clip_image003_0000"/>
          <p:cNvPicPr>
            <a:picLocks noChangeAspect="1" noChangeArrowheads="1"/>
          </p:cNvPicPr>
          <p:nvPr/>
        </p:nvPicPr>
        <p:blipFill>
          <a:blip r:embed="rId3"/>
          <a:srcRect/>
          <a:stretch>
            <a:fillRect/>
          </a:stretch>
        </p:blipFill>
        <p:spPr bwMode="auto">
          <a:xfrm>
            <a:off x="1066800" y="5943600"/>
            <a:ext cx="4038600" cy="2971800"/>
          </a:xfrm>
          <a:prstGeom prst="rect">
            <a:avLst/>
          </a:prstGeom>
          <a:noFill/>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Self-assembly</a:t>
            </a:r>
            <a:r>
              <a:rPr lang="en-US" baseline="0" dirty="0" smtClean="0"/>
              <a:t> offers a very economical alternative to traditional approaches.  Each new generation of Intel </a:t>
            </a:r>
            <a:r>
              <a:rPr lang="en-US" baseline="0" dirty="0" err="1" smtClean="0"/>
              <a:t>processsor</a:t>
            </a:r>
            <a:r>
              <a:rPr lang="en-US" baseline="0" dirty="0" smtClean="0"/>
              <a:t> requires a new $10 billion foundry to make them.  Self-assembly can be done in a test-tube or in a table-top system.  </a:t>
            </a:r>
            <a:endParaRPr lang="en-US" dirty="0"/>
          </a:p>
        </p:txBody>
      </p:sp>
      <p:sp>
        <p:nvSpPr>
          <p:cNvPr id="4" name="Slide Number Placeholder 3"/>
          <p:cNvSpPr>
            <a:spLocks noGrp="1"/>
          </p:cNvSpPr>
          <p:nvPr>
            <p:ph type="sldNum" sz="quarter" idx="10"/>
          </p:nvPr>
        </p:nvSpPr>
        <p:spPr/>
        <p:txBody>
          <a:bodyPr/>
          <a:lstStyle/>
          <a:p>
            <a:fld id="{46698C02-9480-4D60-899D-56CAD95C1B3C}"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C2A1F0-0DDD-443C-99FD-E9252C90F224}" type="slidenum">
              <a:rPr lang="en-US"/>
              <a:pPr/>
              <a:t>16</a:t>
            </a:fld>
            <a:endParaRPr lang="en-US"/>
          </a:p>
        </p:txBody>
      </p:sp>
      <p:sp>
        <p:nvSpPr>
          <p:cNvPr id="132098" name="Rectangle 2"/>
          <p:cNvSpPr>
            <a:spLocks noGrp="1" noRot="1" noChangeAspect="1" noChangeArrowheads="1" noTextEdit="1"/>
          </p:cNvSpPr>
          <p:nvPr>
            <p:ph type="sldImg"/>
          </p:nvPr>
        </p:nvSpPr>
        <p:spPr>
          <a:xfrm>
            <a:off x="1041400" y="685800"/>
            <a:ext cx="4775200" cy="3581400"/>
          </a:xfrm>
          <a:ln/>
        </p:spPr>
      </p:sp>
      <p:sp>
        <p:nvSpPr>
          <p:cNvPr id="132099" name="Rectangle 3"/>
          <p:cNvSpPr>
            <a:spLocks noGrp="1" noChangeArrowheads="1"/>
          </p:cNvSpPr>
          <p:nvPr>
            <p:ph type="body" idx="1"/>
          </p:nvPr>
        </p:nvSpPr>
        <p:spPr/>
        <p:txBody>
          <a:bodyPr/>
          <a:lstStyle/>
          <a:p>
            <a:r>
              <a:rPr lang="en-US" dirty="0"/>
              <a:t>Due to their small size and unique properties, carbon </a:t>
            </a:r>
            <a:r>
              <a:rPr lang="en-US" dirty="0" err="1"/>
              <a:t>nanotubes</a:t>
            </a:r>
            <a:r>
              <a:rPr lang="en-US" dirty="0"/>
              <a:t> have found a promising field of applications in electronics spanning </a:t>
            </a:r>
            <a:r>
              <a:rPr lang="en-US" dirty="0" err="1"/>
              <a:t>vias</a:t>
            </a:r>
            <a:r>
              <a:rPr lang="en-US" dirty="0"/>
              <a:t>, active devices, logic gates and even memory cells. In vertical interconnects (</a:t>
            </a:r>
            <a:r>
              <a:rPr lang="en-US" dirty="0" err="1"/>
              <a:t>vias</a:t>
            </a:r>
            <a:r>
              <a:rPr lang="en-US" dirty="0"/>
              <a:t>) carbon </a:t>
            </a:r>
            <a:r>
              <a:rPr lang="en-US" dirty="0" err="1"/>
              <a:t>nanotubes</a:t>
            </a:r>
            <a:r>
              <a:rPr lang="en-US" dirty="0"/>
              <a:t> are utilized as </a:t>
            </a:r>
            <a:r>
              <a:rPr lang="en-US" dirty="0" err="1"/>
              <a:t>nanoscale</a:t>
            </a:r>
            <a:r>
              <a:rPr lang="en-US" dirty="0"/>
              <a:t> wires in integrated circuits, while active devices refer to </a:t>
            </a:r>
            <a:r>
              <a:rPr lang="en-US" dirty="0" err="1"/>
              <a:t>nanotube</a:t>
            </a:r>
            <a:r>
              <a:rPr lang="en-US" dirty="0"/>
              <a:t>-based diodes and transistors. Logic gates and memories represent the most promising class of such applications, and are extremely likely to further benefit from the advances featured by the first two categories.</a:t>
            </a:r>
          </a:p>
          <a:p>
            <a:r>
              <a:rPr lang="en-US" dirty="0" smtClean="0"/>
              <a:t>http://en.wikipedia.org/wiki/Nanoelectronics</a:t>
            </a:r>
            <a:endParaRPr lang="en-US" dirty="0"/>
          </a:p>
          <a:p>
            <a:r>
              <a:rPr lang="en-US" dirty="0"/>
              <a:t>Students may be assigned to learn the function of semiconductor diodes and transistors and the importance of </a:t>
            </a:r>
            <a:r>
              <a:rPr lang="en-US" dirty="0" err="1"/>
              <a:t>nano</a:t>
            </a:r>
            <a:r>
              <a:rPr lang="en-US" dirty="0"/>
              <a:t>-interconnects in high-density transistor circuits.</a:t>
            </a:r>
          </a:p>
        </p:txBody>
      </p:sp>
      <p:pic>
        <p:nvPicPr>
          <p:cNvPr id="132101" name="Picture 5"/>
          <p:cNvPicPr>
            <a:picLocks noChangeAspect="1" noChangeArrowheads="1"/>
          </p:cNvPicPr>
          <p:nvPr/>
        </p:nvPicPr>
        <p:blipFill>
          <a:blip r:embed="rId3"/>
          <a:srcRect/>
          <a:stretch>
            <a:fillRect/>
          </a:stretch>
        </p:blipFill>
        <p:spPr bwMode="auto">
          <a:xfrm>
            <a:off x="3200400" y="2209800"/>
            <a:ext cx="1752600" cy="1220788"/>
          </a:xfrm>
          <a:prstGeom prst="rect">
            <a:avLst/>
          </a:prstGeom>
          <a:noFill/>
          <a:ln w="28575">
            <a:solidFill>
              <a:schemeClr val="tx1"/>
            </a:solidFill>
            <a:miter lim="800000"/>
            <a:headEnd/>
            <a:tailEnd/>
          </a:ln>
          <a:effec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4/22/2014</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4/22/2014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4/22/2014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US" smtClean="0"/>
              <a:t>1/13/2009</a:t>
            </a: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nn-NO" smtClean="0"/>
              <a:t>Fairfield Univ. EG 210 Spring 2009, R. Munden</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4A77671-8E7F-47B0-A67E-D956A338883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4/22/2014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4/22/2014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4/22/2014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4/22/2014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pPr/>
              <a:t>4/22/2014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pPr/>
              <a:t>4/22/2014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4/22/2014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4/22/2014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4/22/2014</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hyperlink" Target="http://www.research.ibm.com/nanoscience/CNTRingOsc.pdf"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www.sciencemag.org/cgi/content/abstract/311/5768/1735"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hyperlink" Target="http://pubs.acs.org/journals/nalefd/index.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8.png"/><Relationship Id="rId7" Type="http://schemas.openxmlformats.org/officeDocument/2006/relationships/image" Target="../media/image45.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6.wmf"/></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52.tiff"/><Relationship Id="rId1" Type="http://schemas.openxmlformats.org/officeDocument/2006/relationships/slideLayout" Target="../slideLayouts/slideLayout2.xml"/><Relationship Id="rId4" Type="http://schemas.openxmlformats.org/officeDocument/2006/relationships/image" Target="../media/image54.tif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219200"/>
            <a:ext cx="7406640" cy="1472184"/>
          </a:xfrm>
        </p:spPr>
        <p:txBody>
          <a:bodyPr>
            <a:normAutofit/>
          </a:bodyPr>
          <a:lstStyle/>
          <a:p>
            <a:pPr algn="ctr"/>
            <a:r>
              <a:rPr lang="en-US" dirty="0" smtClean="0"/>
              <a:t>Introduction to </a:t>
            </a:r>
            <a:r>
              <a:rPr lang="en-US" dirty="0" smtClean="0"/>
              <a:t>Nanoelectronics</a:t>
            </a:r>
            <a:endParaRPr lang="en-US" dirty="0"/>
          </a:p>
        </p:txBody>
      </p:sp>
      <p:sp>
        <p:nvSpPr>
          <p:cNvPr id="3" name="Subtitle 2"/>
          <p:cNvSpPr>
            <a:spLocks noGrp="1"/>
          </p:cNvSpPr>
          <p:nvPr>
            <p:ph type="subTitle" idx="1"/>
          </p:nvPr>
        </p:nvSpPr>
        <p:spPr>
          <a:xfrm>
            <a:off x="1447800" y="2819400"/>
            <a:ext cx="7406640" cy="435936"/>
          </a:xfrm>
        </p:spPr>
        <p:txBody>
          <a:bodyPr>
            <a:normAutofit lnSpcReduction="10000"/>
          </a:bodyPr>
          <a:lstStyle/>
          <a:p>
            <a:pPr algn="ctr"/>
            <a:r>
              <a:rPr lang="en-US" dirty="0" smtClean="0"/>
              <a:t>EE 315 / ECE 451</a:t>
            </a:r>
            <a:endParaRPr lang="en-US" dirty="0" smtClean="0"/>
          </a:p>
          <a:p>
            <a:endParaRPr lang="en-US" dirty="0" smtClean="0"/>
          </a:p>
        </p:txBody>
      </p:sp>
      <p:sp>
        <p:nvSpPr>
          <p:cNvPr id="4" name="TextBox 3"/>
          <p:cNvSpPr txBox="1"/>
          <p:nvPr/>
        </p:nvSpPr>
        <p:spPr>
          <a:xfrm>
            <a:off x="2895600" y="3505200"/>
            <a:ext cx="4267200" cy="2739211"/>
          </a:xfrm>
          <a:prstGeom prst="rect">
            <a:avLst/>
          </a:prstGeom>
          <a:noFill/>
        </p:spPr>
        <p:txBody>
          <a:bodyPr wrap="square" rtlCol="0">
            <a:spAutoFit/>
          </a:bodyPr>
          <a:lstStyle/>
          <a:p>
            <a:pPr algn="ctr"/>
            <a:r>
              <a:rPr lang="en-US" sz="2800" dirty="0" smtClean="0"/>
              <a:t>Ryan Munden</a:t>
            </a:r>
          </a:p>
          <a:p>
            <a:pPr algn="ctr"/>
            <a:endParaRPr lang="en-US" dirty="0" smtClean="0"/>
          </a:p>
          <a:p>
            <a:pPr algn="ctr"/>
            <a:r>
              <a:rPr lang="en-US" dirty="0" smtClean="0"/>
              <a:t>Fairfield University</a:t>
            </a:r>
          </a:p>
          <a:p>
            <a:pPr algn="ctr"/>
            <a:r>
              <a:rPr lang="en-US" dirty="0" smtClean="0"/>
              <a:t>BNW 105, x2764</a:t>
            </a:r>
          </a:p>
          <a:p>
            <a:pPr algn="ctr"/>
            <a:r>
              <a:rPr lang="en-US" dirty="0" smtClean="0"/>
              <a:t>rmunden@fairfield.edu</a:t>
            </a:r>
            <a:endParaRPr lang="en-US" dirty="0" smtClean="0"/>
          </a:p>
          <a:p>
            <a:pPr algn="ctr"/>
            <a:endParaRPr lang="en-US" dirty="0" smtClean="0"/>
          </a:p>
          <a:p>
            <a:pPr algn="ctr"/>
            <a:endParaRPr lang="en-US" dirty="0" smtClean="0"/>
          </a:p>
          <a:p>
            <a:pPr algn="ctr"/>
            <a:endParaRPr lang="en-US" dirty="0" smtClean="0"/>
          </a:p>
          <a:p>
            <a:endParaRPr lang="en-US" dirty="0"/>
          </a:p>
        </p:txBody>
      </p:sp>
      <p:pic>
        <p:nvPicPr>
          <p:cNvPr id="6" name="Picture 5" descr="fairfield.gif"/>
          <p:cNvPicPr>
            <a:picLocks noChangeAspect="1"/>
          </p:cNvPicPr>
          <p:nvPr/>
        </p:nvPicPr>
        <p:blipFill>
          <a:blip r:embed="rId2" cstate="print"/>
          <a:stretch>
            <a:fillRect/>
          </a:stretch>
        </p:blipFill>
        <p:spPr>
          <a:xfrm>
            <a:off x="7010400" y="5126566"/>
            <a:ext cx="1586682" cy="1366309"/>
          </a:xfrm>
          <a:prstGeom prst="rect">
            <a:avLst/>
          </a:prstGeom>
        </p:spPr>
      </p:pic>
      <p:pic>
        <p:nvPicPr>
          <p:cNvPr id="11" name="Picture 657" descr="http://akanewmedia.com/raisin_enews/200705/images/e_sidebar_logo_cifar.gif"/>
          <p:cNvPicPr>
            <a:picLocks noChangeAspect="1" noChangeArrowheads="1"/>
          </p:cNvPicPr>
          <p:nvPr/>
        </p:nvPicPr>
        <p:blipFill>
          <a:blip r:embed="rId3" cstate="print"/>
          <a:srcRect/>
          <a:stretch>
            <a:fillRect/>
          </a:stretch>
        </p:blipFill>
        <p:spPr bwMode="auto">
          <a:xfrm>
            <a:off x="33985200" y="5715000"/>
            <a:ext cx="3651897" cy="2341027"/>
          </a:xfrm>
          <a:prstGeom prst="rect">
            <a:avLst/>
          </a:prstGeom>
          <a:noFill/>
        </p:spPr>
      </p:pic>
      <p:pic>
        <p:nvPicPr>
          <p:cNvPr id="12" name="Picture 364" descr="darpa"/>
          <p:cNvPicPr>
            <a:picLocks noChangeAspect="1" noChangeArrowheads="1"/>
          </p:cNvPicPr>
          <p:nvPr/>
        </p:nvPicPr>
        <p:blipFill>
          <a:blip r:embed="rId4" cstate="print"/>
          <a:srcRect/>
          <a:stretch>
            <a:fillRect/>
          </a:stretch>
        </p:blipFill>
        <p:spPr bwMode="auto">
          <a:xfrm>
            <a:off x="33756600" y="762000"/>
            <a:ext cx="3437079" cy="2366419"/>
          </a:xfrm>
          <a:prstGeom prst="rect">
            <a:avLst/>
          </a:prstGeom>
          <a:noFill/>
        </p:spPr>
      </p:pic>
      <p:pic>
        <p:nvPicPr>
          <p:cNvPr id="13" name="Picture 600" descr="nasa"/>
          <p:cNvPicPr>
            <a:picLocks noChangeAspect="1" noChangeArrowheads="1"/>
          </p:cNvPicPr>
          <p:nvPr/>
        </p:nvPicPr>
        <p:blipFill>
          <a:blip r:embed="rId5" cstate="print"/>
          <a:srcRect/>
          <a:stretch>
            <a:fillRect/>
          </a:stretch>
        </p:blipFill>
        <p:spPr bwMode="auto">
          <a:xfrm>
            <a:off x="34671000" y="3276600"/>
            <a:ext cx="1960209" cy="180430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defTabSz="762000">
              <a:defRPr/>
            </a:pPr>
            <a:r>
              <a:rPr lang="en-US"/>
              <a:t>page </a:t>
            </a:r>
            <a:fld id="{128CF88E-785F-47AE-8957-BD18C7CE7514}" type="slidenum">
              <a:rPr lang="en-US"/>
              <a:pPr defTabSz="762000">
                <a:defRPr/>
              </a:pPr>
              <a:t>10</a:t>
            </a:fld>
            <a:endParaRPr lang="en-US"/>
          </a:p>
        </p:txBody>
      </p:sp>
      <p:sp>
        <p:nvSpPr>
          <p:cNvPr id="967682" name="Rectangle 2"/>
          <p:cNvSpPr>
            <a:spLocks noGrp="1" noChangeArrowheads="1"/>
          </p:cNvSpPr>
          <p:nvPr>
            <p:ph type="title"/>
          </p:nvPr>
        </p:nvSpPr>
        <p:spPr>
          <a:xfrm>
            <a:off x="381000" y="228600"/>
            <a:ext cx="7715250" cy="723900"/>
          </a:xfrm>
        </p:spPr>
        <p:txBody>
          <a:bodyPr>
            <a:normAutofit fontScale="90000"/>
          </a:bodyPr>
          <a:lstStyle/>
          <a:p>
            <a:pPr algn="ctr"/>
            <a:r>
              <a:rPr lang="en-US" sz="2800" smtClean="0"/>
              <a:t>The critical innovation in IC nanofabrication: (photo)lithography</a:t>
            </a:r>
            <a:br>
              <a:rPr lang="en-US" sz="2800" smtClean="0"/>
            </a:br>
            <a:endParaRPr lang="en-US" sz="2800" smtClean="0"/>
          </a:p>
        </p:txBody>
      </p:sp>
      <p:pic>
        <p:nvPicPr>
          <p:cNvPr id="6149" name="Picture 4" descr="f1"/>
          <p:cNvPicPr>
            <a:picLocks noChangeAspect="1" noChangeArrowheads="1"/>
          </p:cNvPicPr>
          <p:nvPr/>
        </p:nvPicPr>
        <p:blipFill>
          <a:blip r:embed="rId3" cstate="print"/>
          <a:srcRect/>
          <a:stretch>
            <a:fillRect/>
          </a:stretch>
        </p:blipFill>
        <p:spPr bwMode="auto">
          <a:xfrm>
            <a:off x="430213" y="884238"/>
            <a:ext cx="4725987" cy="3154362"/>
          </a:xfrm>
          <a:prstGeom prst="rect">
            <a:avLst/>
          </a:prstGeom>
          <a:noFill/>
          <a:ln w="9525">
            <a:noFill/>
            <a:miter lim="800000"/>
            <a:headEnd/>
            <a:tailEnd/>
          </a:ln>
        </p:spPr>
      </p:pic>
      <p:pic>
        <p:nvPicPr>
          <p:cNvPr id="6150" name="Picture 5" descr="f5"/>
          <p:cNvPicPr>
            <a:picLocks noChangeAspect="1" noChangeArrowheads="1"/>
          </p:cNvPicPr>
          <p:nvPr/>
        </p:nvPicPr>
        <p:blipFill>
          <a:blip r:embed="rId4" cstate="print"/>
          <a:srcRect/>
          <a:stretch>
            <a:fillRect/>
          </a:stretch>
        </p:blipFill>
        <p:spPr bwMode="auto">
          <a:xfrm>
            <a:off x="3455988" y="4095750"/>
            <a:ext cx="5053012" cy="2430463"/>
          </a:xfrm>
          <a:prstGeom prst="rect">
            <a:avLst/>
          </a:prstGeom>
          <a:noFill/>
          <a:ln w="9525">
            <a:noFill/>
            <a:miter lim="800000"/>
            <a:headEnd/>
            <a:tailEnd/>
          </a:ln>
        </p:spPr>
      </p:pic>
      <p:pic>
        <p:nvPicPr>
          <p:cNvPr id="6151" name="Picture 6" descr="f4"/>
          <p:cNvPicPr>
            <a:picLocks noChangeAspect="1" noChangeArrowheads="1"/>
          </p:cNvPicPr>
          <p:nvPr/>
        </p:nvPicPr>
        <p:blipFill>
          <a:blip r:embed="rId5" cstate="print"/>
          <a:srcRect/>
          <a:stretch>
            <a:fillRect/>
          </a:stretch>
        </p:blipFill>
        <p:spPr bwMode="auto">
          <a:xfrm>
            <a:off x="5743575" y="1100138"/>
            <a:ext cx="2373313" cy="2576512"/>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en-US" smtClean="0"/>
              <a:t>2/19/2009</a:t>
            </a:r>
            <a:endParaRPr lang="en-US"/>
          </a:p>
        </p:txBody>
      </p:sp>
      <p:sp>
        <p:nvSpPr>
          <p:cNvPr id="10" name="Footer Placeholder 9"/>
          <p:cNvSpPr>
            <a:spLocks noGrp="1"/>
          </p:cNvSpPr>
          <p:nvPr>
            <p:ph type="ftr" sz="quarter" idx="11"/>
          </p:nvPr>
        </p:nvSpPr>
        <p:spPr/>
        <p:txBody>
          <a:bodyPr/>
          <a:lstStyle/>
          <a:p>
            <a:r>
              <a:rPr lang="nn-NO" smtClean="0"/>
              <a:t>EG 210 - R. Munden - Fairfield Univ.</a:t>
            </a:r>
            <a:endParaRPr lang="en-US"/>
          </a:p>
        </p:txBody>
      </p:sp>
    </p:spTree>
    <p:extLst>
      <p:ext uri="{BB962C8B-B14F-4D97-AF65-F5344CB8AC3E}">
        <p14:creationId xmlns:p14="http://schemas.microsoft.com/office/powerpoint/2010/main" val="3653006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165100"/>
            <a:ext cx="7715250" cy="1143000"/>
          </a:xfrm>
        </p:spPr>
        <p:txBody>
          <a:bodyPr>
            <a:normAutofit fontScale="90000"/>
          </a:bodyPr>
          <a:lstStyle/>
          <a:p>
            <a:r>
              <a:rPr lang="en-US" dirty="0" smtClean="0"/>
              <a:t>Carbon </a:t>
            </a:r>
            <a:r>
              <a:rPr lang="en-US" dirty="0" err="1" smtClean="0"/>
              <a:t>Nanotube</a:t>
            </a:r>
            <a:r>
              <a:rPr lang="en-US" dirty="0" smtClean="0"/>
              <a:t> IC – A Ring Oscillator</a:t>
            </a:r>
            <a:endParaRPr lang="en-US" dirty="0"/>
          </a:p>
        </p:txBody>
      </p:sp>
      <p:sp>
        <p:nvSpPr>
          <p:cNvPr id="4" name="Date Placeholder 3"/>
          <p:cNvSpPr>
            <a:spLocks noGrp="1"/>
          </p:cNvSpPr>
          <p:nvPr>
            <p:ph type="dt" sz="half" idx="10"/>
          </p:nvPr>
        </p:nvSpPr>
        <p:spPr/>
        <p:txBody>
          <a:bodyPr/>
          <a:lstStyle/>
          <a:p>
            <a:r>
              <a:rPr lang="en-US" smtClean="0"/>
              <a:t>2/19/2009</a:t>
            </a:r>
            <a:endParaRPr lang="en-US"/>
          </a:p>
        </p:txBody>
      </p:sp>
      <p:sp>
        <p:nvSpPr>
          <p:cNvPr id="5" name="Footer Placeholder 4"/>
          <p:cNvSpPr>
            <a:spLocks noGrp="1"/>
          </p:cNvSpPr>
          <p:nvPr>
            <p:ph type="ftr" sz="quarter" idx="11"/>
          </p:nvPr>
        </p:nvSpPr>
        <p:spPr/>
        <p:txBody>
          <a:bodyPr/>
          <a:lstStyle/>
          <a:p>
            <a:r>
              <a:rPr lang="nn-NO" smtClean="0"/>
              <a:t>EG 210 - R. Munden - Fairfield Univ.</a:t>
            </a:r>
            <a:endParaRPr lang="en-US"/>
          </a:p>
        </p:txBody>
      </p:sp>
      <p:sp>
        <p:nvSpPr>
          <p:cNvPr id="6" name="Slide Number Placeholder 5"/>
          <p:cNvSpPr>
            <a:spLocks noGrp="1"/>
          </p:cNvSpPr>
          <p:nvPr>
            <p:ph type="sldNum" sz="quarter" idx="12"/>
          </p:nvPr>
        </p:nvSpPr>
        <p:spPr/>
        <p:txBody>
          <a:bodyPr/>
          <a:lstStyle/>
          <a:p>
            <a:r>
              <a:rPr lang="en-US" smtClean="0"/>
              <a:t>page </a:t>
            </a:r>
            <a:fld id="{1D3923E1-EDD7-4CCC-AD24-5FC7EF0B66A9}" type="slidenum">
              <a:rPr lang="en-US" smtClean="0"/>
              <a:pPr/>
              <a:t>11</a:t>
            </a:fld>
            <a:endParaRPr lang="en-US"/>
          </a:p>
        </p:txBody>
      </p:sp>
      <p:pic>
        <p:nvPicPr>
          <p:cNvPr id="52226" name="Picture 2"/>
          <p:cNvPicPr>
            <a:picLocks noGrp="1" noChangeAspect="1" noChangeArrowheads="1"/>
          </p:cNvPicPr>
          <p:nvPr>
            <p:ph idx="1"/>
          </p:nvPr>
        </p:nvPicPr>
        <p:blipFill>
          <a:blip r:embed="rId2" cstate="print"/>
          <a:srcRect/>
          <a:stretch>
            <a:fillRect/>
          </a:stretch>
        </p:blipFill>
        <p:spPr bwMode="auto">
          <a:xfrm>
            <a:off x="698500" y="992451"/>
            <a:ext cx="3962400" cy="5401835"/>
          </a:xfrm>
          <a:prstGeom prst="rect">
            <a:avLst/>
          </a:prstGeom>
          <a:noFill/>
          <a:ln w="9525">
            <a:noFill/>
            <a:miter lim="800000"/>
            <a:headEnd/>
            <a:tailEnd/>
          </a:ln>
        </p:spPr>
      </p:pic>
      <p:sp>
        <p:nvSpPr>
          <p:cNvPr id="8" name="Rectangle 7"/>
          <p:cNvSpPr/>
          <p:nvPr/>
        </p:nvSpPr>
        <p:spPr>
          <a:xfrm>
            <a:off x="4978400" y="4737100"/>
            <a:ext cx="3822700" cy="1569660"/>
          </a:xfrm>
          <a:prstGeom prst="rect">
            <a:avLst/>
          </a:prstGeom>
          <a:solidFill>
            <a:schemeClr val="tx1">
              <a:lumMod val="65000"/>
            </a:schemeClr>
          </a:solidFill>
        </p:spPr>
        <p:txBody>
          <a:bodyPr wrap="square">
            <a:spAutoFit/>
          </a:bodyPr>
          <a:lstStyle/>
          <a:p>
            <a:r>
              <a:rPr lang="en-US" sz="1600" dirty="0" smtClean="0">
                <a:effectLst/>
              </a:rPr>
              <a:t>Z.H. Chen, J. </a:t>
            </a:r>
            <a:r>
              <a:rPr lang="en-US" sz="1600" dirty="0" err="1" smtClean="0">
                <a:effectLst/>
              </a:rPr>
              <a:t>Appenzeller</a:t>
            </a:r>
            <a:r>
              <a:rPr lang="en-US" sz="1600" dirty="0" smtClean="0">
                <a:effectLst/>
              </a:rPr>
              <a:t>, Y.M. Lin, J. </a:t>
            </a:r>
            <a:r>
              <a:rPr lang="en-US" sz="1600" dirty="0" err="1" smtClean="0">
                <a:effectLst/>
              </a:rPr>
              <a:t>Sippel</a:t>
            </a:r>
            <a:r>
              <a:rPr lang="en-US" sz="1600" dirty="0" smtClean="0">
                <a:effectLst/>
              </a:rPr>
              <a:t>-Oakley, A.G. </a:t>
            </a:r>
            <a:r>
              <a:rPr lang="en-US" sz="1600" dirty="0" err="1" smtClean="0">
                <a:effectLst/>
              </a:rPr>
              <a:t>Rinzler</a:t>
            </a:r>
            <a:r>
              <a:rPr lang="en-US" sz="1600" dirty="0" smtClean="0">
                <a:effectLst/>
              </a:rPr>
              <a:t>, J.Y. Tang, S.J. Wind, P.M. Solomon, and P. </a:t>
            </a:r>
            <a:r>
              <a:rPr lang="en-US" sz="1600" dirty="0" err="1" smtClean="0">
                <a:effectLst/>
              </a:rPr>
              <a:t>Avouris</a:t>
            </a:r>
            <a:r>
              <a:rPr lang="en-US" sz="1600" dirty="0" smtClean="0">
                <a:effectLst/>
              </a:rPr>
              <a:t>, </a:t>
            </a:r>
            <a:r>
              <a:rPr lang="en-US" sz="1600" i="1" u="sng" dirty="0" smtClean="0">
                <a:solidFill>
                  <a:schemeClr val="tx1">
                    <a:lumMod val="95000"/>
                  </a:schemeClr>
                </a:solidFill>
                <a:effectLst/>
                <a:hlinkClick r:id="rId3" action="ppaction://hlinkfile"/>
              </a:rPr>
              <a:t>An integrated logic circuit assembled on a single carbon </a:t>
            </a:r>
            <a:r>
              <a:rPr lang="en-US" sz="1600" i="1" u="sng" dirty="0" err="1" smtClean="0">
                <a:solidFill>
                  <a:schemeClr val="tx1">
                    <a:lumMod val="95000"/>
                  </a:schemeClr>
                </a:solidFill>
                <a:effectLst/>
                <a:hlinkClick r:id="rId3" action="ppaction://hlinkfile"/>
              </a:rPr>
              <a:t>nanotube</a:t>
            </a:r>
            <a:r>
              <a:rPr lang="en-US" sz="1600" i="1" u="sng" dirty="0" smtClean="0">
                <a:solidFill>
                  <a:schemeClr val="tx1">
                    <a:lumMod val="95000"/>
                  </a:schemeClr>
                </a:solidFill>
                <a:effectLst/>
                <a:hlinkClick r:id="rId3" action="ppaction://hlinkfile"/>
              </a:rPr>
              <a:t>.</a:t>
            </a:r>
            <a:r>
              <a:rPr lang="en-US" sz="1600" dirty="0" smtClean="0">
                <a:solidFill>
                  <a:schemeClr val="tx1">
                    <a:lumMod val="95000"/>
                  </a:schemeClr>
                </a:solidFill>
                <a:effectLst/>
              </a:rPr>
              <a:t> </a:t>
            </a:r>
            <a:r>
              <a:rPr lang="en-US" sz="1600" u="sng" dirty="0" smtClean="0">
                <a:solidFill>
                  <a:schemeClr val="tx1">
                    <a:lumMod val="95000"/>
                  </a:schemeClr>
                </a:solidFill>
                <a:effectLst/>
                <a:hlinkClick r:id="rId4"/>
              </a:rPr>
              <a:t>Science</a:t>
            </a:r>
            <a:r>
              <a:rPr lang="en-US" sz="1600" dirty="0" smtClean="0">
                <a:effectLst/>
              </a:rPr>
              <a:t>,  </a:t>
            </a:r>
            <a:r>
              <a:rPr lang="en-US" sz="1600" b="1" dirty="0" smtClean="0">
                <a:effectLst/>
              </a:rPr>
              <a:t>311</a:t>
            </a:r>
            <a:r>
              <a:rPr lang="en-US" sz="1600" dirty="0" smtClean="0">
                <a:effectLst/>
              </a:rPr>
              <a:t>, 1735 (2006). </a:t>
            </a:r>
            <a:endParaRPr lang="en-US" sz="1600" dirty="0">
              <a:effectLst/>
            </a:endParaRPr>
          </a:p>
        </p:txBody>
      </p:sp>
    </p:spTree>
    <p:extLst>
      <p:ext uri="{BB962C8B-B14F-4D97-AF65-F5344CB8AC3E}">
        <p14:creationId xmlns:p14="http://schemas.microsoft.com/office/powerpoint/2010/main" val="3416031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1143000"/>
          </a:xfrm>
        </p:spPr>
        <p:txBody>
          <a:bodyPr/>
          <a:lstStyle/>
          <a:p>
            <a:r>
              <a:rPr lang="en-US" dirty="0" smtClean="0"/>
              <a:t>Solar Energy Conversion</a:t>
            </a:r>
            <a:endParaRPr lang="en-US" dirty="0"/>
          </a:p>
        </p:txBody>
      </p:sp>
      <p:sp>
        <p:nvSpPr>
          <p:cNvPr id="4" name="Content Placeholder 3"/>
          <p:cNvSpPr>
            <a:spLocks noGrp="1"/>
          </p:cNvSpPr>
          <p:nvPr>
            <p:ph idx="1"/>
          </p:nvPr>
        </p:nvSpPr>
        <p:spPr>
          <a:xfrm>
            <a:off x="1371600" y="914400"/>
            <a:ext cx="7498080" cy="4191000"/>
          </a:xfrm>
        </p:spPr>
        <p:txBody>
          <a:bodyPr/>
          <a:lstStyle/>
          <a:p>
            <a:r>
              <a:rPr lang="en-US" dirty="0" smtClean="0"/>
              <a:t>Pursue </a:t>
            </a:r>
            <a:r>
              <a:rPr lang="en-US" dirty="0" smtClean="0"/>
              <a:t>high-efficiency </a:t>
            </a:r>
            <a:r>
              <a:rPr lang="en-US" dirty="0" err="1" smtClean="0"/>
              <a:t>photovoltaics</a:t>
            </a:r>
            <a:r>
              <a:rPr lang="en-US" dirty="0" smtClean="0"/>
              <a:t> by enhancing the solar cell with nanowires</a:t>
            </a:r>
          </a:p>
          <a:p>
            <a:r>
              <a:rPr lang="en-US" dirty="0" smtClean="0"/>
              <a:t>Work is currently in progress to enable growth of nanowire solar cell </a:t>
            </a:r>
            <a:r>
              <a:rPr lang="en-US" dirty="0" smtClean="0"/>
              <a:t>devices</a:t>
            </a:r>
            <a:endParaRPr lang="en-US" dirty="0" smtClean="0"/>
          </a:p>
        </p:txBody>
      </p:sp>
      <p:pic>
        <p:nvPicPr>
          <p:cNvPr id="5" name="Picture 6"/>
          <p:cNvPicPr>
            <a:picLocks noChangeAspect="1" noChangeArrowheads="1"/>
          </p:cNvPicPr>
          <p:nvPr/>
        </p:nvPicPr>
        <p:blipFill>
          <a:blip r:embed="rId2" cstate="print"/>
          <a:srcRect/>
          <a:stretch>
            <a:fillRect/>
          </a:stretch>
        </p:blipFill>
        <p:spPr bwMode="auto">
          <a:xfrm>
            <a:off x="2895600" y="3200400"/>
            <a:ext cx="4191000" cy="3306961"/>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P-N Junction Solar Cells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47800" y="1295400"/>
            <a:ext cx="3648075" cy="3124200"/>
          </a:xfrm>
          <a:prstGeom prst="rect">
            <a:avLst/>
          </a:prstGeom>
          <a:noFill/>
          <a:ln w="9525">
            <a:noFill/>
            <a:miter lim="800000"/>
            <a:headEnd/>
            <a:tailEnd/>
          </a:ln>
          <a:effectLst/>
        </p:spPr>
      </p:pic>
      <p:sp>
        <p:nvSpPr>
          <p:cNvPr id="5" name="Rectangle 4"/>
          <p:cNvSpPr/>
          <p:nvPr/>
        </p:nvSpPr>
        <p:spPr>
          <a:xfrm>
            <a:off x="1371600" y="4724400"/>
            <a:ext cx="3886200" cy="646331"/>
          </a:xfrm>
          <a:prstGeom prst="rect">
            <a:avLst/>
          </a:prstGeom>
        </p:spPr>
        <p:txBody>
          <a:bodyPr wrap="square">
            <a:spAutoFit/>
          </a:bodyPr>
          <a:lstStyle/>
          <a:p>
            <a:r>
              <a:rPr lang="en-US" dirty="0" smtClean="0"/>
              <a:t>Brendan </a:t>
            </a:r>
            <a:r>
              <a:rPr lang="en-US" dirty="0" err="1" smtClean="0"/>
              <a:t>Kayes</a:t>
            </a:r>
            <a:r>
              <a:rPr lang="en-US" dirty="0" smtClean="0"/>
              <a:t>, et. al. JOURNAL OF APPLIED PHYSICS </a:t>
            </a:r>
            <a:r>
              <a:rPr lang="en-US" b="1" dirty="0" smtClean="0"/>
              <a:t>97, 114302 (2005)</a:t>
            </a:r>
          </a:p>
        </p:txBody>
      </p:sp>
      <p:sp>
        <p:nvSpPr>
          <p:cNvPr id="6" name="TextBox 5"/>
          <p:cNvSpPr txBox="1"/>
          <p:nvPr/>
        </p:nvSpPr>
        <p:spPr>
          <a:xfrm>
            <a:off x="1295400" y="5867400"/>
            <a:ext cx="6781800" cy="646331"/>
          </a:xfrm>
          <a:prstGeom prst="rect">
            <a:avLst/>
          </a:prstGeom>
          <a:noFill/>
        </p:spPr>
        <p:txBody>
          <a:bodyPr wrap="square" rtlCol="0">
            <a:spAutoFit/>
          </a:bodyPr>
          <a:lstStyle/>
          <a:p>
            <a:r>
              <a:rPr lang="en-US" dirty="0" smtClean="0"/>
              <a:t>Arrays of radial </a:t>
            </a:r>
            <a:r>
              <a:rPr lang="en-US" dirty="0" err="1" smtClean="0"/>
              <a:t>pn</a:t>
            </a:r>
            <a:r>
              <a:rPr lang="en-US" dirty="0" smtClean="0"/>
              <a:t> junction nanowires are theorized to be the most efficient form for creating solar cells.  </a:t>
            </a:r>
            <a:endParaRPr lang="en-US" dirty="0"/>
          </a:p>
        </p:txBody>
      </p:sp>
      <p:sp>
        <p:nvSpPr>
          <p:cNvPr id="7" name="Rectangle 6"/>
          <p:cNvSpPr/>
          <p:nvPr/>
        </p:nvSpPr>
        <p:spPr>
          <a:xfrm>
            <a:off x="5562600" y="1295400"/>
            <a:ext cx="3200400" cy="3416320"/>
          </a:xfrm>
          <a:prstGeom prst="rect">
            <a:avLst/>
          </a:prstGeom>
        </p:spPr>
        <p:txBody>
          <a:bodyPr wrap="square">
            <a:spAutoFit/>
          </a:bodyPr>
          <a:lstStyle/>
          <a:p>
            <a:pPr>
              <a:buFont typeface="Arial" pitchFamily="34" charset="0"/>
              <a:buChar char="•"/>
            </a:pPr>
            <a:r>
              <a:rPr lang="en-US" sz="2400" dirty="0" smtClean="0"/>
              <a:t>Collection – the </a:t>
            </a:r>
            <a:r>
              <a:rPr lang="en-US" sz="2400" dirty="0" err="1" smtClean="0"/>
              <a:t>nanowire</a:t>
            </a:r>
            <a:r>
              <a:rPr lang="en-US" sz="2400" dirty="0" smtClean="0"/>
              <a:t> surface is a better photon collector (it’s “blacker”)</a:t>
            </a:r>
          </a:p>
          <a:p>
            <a:pPr>
              <a:buFont typeface="Arial" pitchFamily="34" charset="0"/>
              <a:buChar char="•"/>
            </a:pPr>
            <a:r>
              <a:rPr lang="en-US" sz="2400" dirty="0" smtClean="0"/>
              <a:t>Enhanced charge extraction due to shorter distance to junction interface (the junction is everywhere)</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idx="1"/>
          </p:nvPr>
        </p:nvSpPr>
        <p:spPr>
          <a:xfrm>
            <a:off x="685800" y="457200"/>
            <a:ext cx="7772400" cy="5029200"/>
          </a:xfrm>
        </p:spPr>
        <p:txBody>
          <a:bodyPr/>
          <a:lstStyle/>
          <a:p>
            <a:pPr>
              <a:buNone/>
            </a:pPr>
            <a:r>
              <a:rPr lang="en-US" b="1" dirty="0">
                <a:solidFill>
                  <a:srgbClr val="0000FF"/>
                </a:solidFill>
              </a:rPr>
              <a:t>Nanofabrication</a:t>
            </a:r>
          </a:p>
          <a:p>
            <a:r>
              <a:rPr lang="en-US" dirty="0"/>
              <a:t>	Devices are designed and manufactured at nanometer scale by </a:t>
            </a:r>
            <a:r>
              <a:rPr lang="en-US" dirty="0" smtClean="0"/>
              <a:t>top-down techniques, such as lithography, or laser deposition</a:t>
            </a:r>
            <a:endParaRPr lang="en-US" dirty="0"/>
          </a:p>
        </p:txBody>
      </p:sp>
      <p:sp>
        <p:nvSpPr>
          <p:cNvPr id="6" name="Date Placeholder 5"/>
          <p:cNvSpPr>
            <a:spLocks noGrp="1"/>
          </p:cNvSpPr>
          <p:nvPr>
            <p:ph type="dt" sz="half" idx="10"/>
          </p:nvPr>
        </p:nvSpPr>
        <p:spPr/>
        <p:txBody>
          <a:bodyPr/>
          <a:lstStyle/>
          <a:p>
            <a:r>
              <a:rPr lang="en-US" smtClean="0"/>
              <a:t>1/21/2009</a:t>
            </a:r>
            <a:endParaRPr lang="en-US"/>
          </a:p>
        </p:txBody>
      </p:sp>
      <p:sp>
        <p:nvSpPr>
          <p:cNvPr id="8" name="Footer Placeholder 7"/>
          <p:cNvSpPr>
            <a:spLocks noGrp="1"/>
          </p:cNvSpPr>
          <p:nvPr>
            <p:ph type="ftr" sz="quarter" idx="11"/>
          </p:nvPr>
        </p:nvSpPr>
        <p:spPr/>
        <p:txBody>
          <a:bodyPr/>
          <a:lstStyle/>
          <a:p>
            <a:r>
              <a:rPr kumimoji="0" lang="nn-NO" smtClean="0"/>
              <a:t>R.Munden - Fairfield Univ. EG 210</a:t>
            </a:r>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14</a:t>
            </a:fld>
            <a:endParaRPr kumimoji="0" lang="en-US"/>
          </a:p>
        </p:txBody>
      </p:sp>
      <p:sp>
        <p:nvSpPr>
          <p:cNvPr id="104453" name="Rectangle 5"/>
          <p:cNvSpPr>
            <a:spLocks noChangeArrowheads="1"/>
          </p:cNvSpPr>
          <p:nvPr/>
        </p:nvSpPr>
        <p:spPr bwMode="auto">
          <a:xfrm>
            <a:off x="2854325" y="4314825"/>
            <a:ext cx="184150" cy="457200"/>
          </a:xfrm>
          <a:prstGeom prst="rect">
            <a:avLst/>
          </a:prstGeom>
          <a:noFill/>
          <a:ln w="9525">
            <a:noFill/>
            <a:miter lim="800000"/>
            <a:headEnd/>
            <a:tailEnd/>
          </a:ln>
        </p:spPr>
        <p:txBody>
          <a:bodyPr wrap="none">
            <a:spAutoFit/>
          </a:bodyPr>
          <a:lstStyle/>
          <a:p>
            <a:endParaRPr lang="en-US"/>
          </a:p>
        </p:txBody>
      </p:sp>
      <p:pic>
        <p:nvPicPr>
          <p:cNvPr id="104454" name="Picture 6"/>
          <p:cNvPicPr>
            <a:picLocks noChangeAspect="1" noChangeArrowheads="1"/>
          </p:cNvPicPr>
          <p:nvPr/>
        </p:nvPicPr>
        <p:blipFill>
          <a:blip r:embed="rId3" cstate="print"/>
          <a:srcRect/>
          <a:stretch>
            <a:fillRect/>
          </a:stretch>
        </p:blipFill>
        <p:spPr bwMode="auto">
          <a:xfrm>
            <a:off x="762000" y="2514600"/>
            <a:ext cx="3429000" cy="2597150"/>
          </a:xfrm>
          <a:prstGeom prst="rect">
            <a:avLst/>
          </a:prstGeom>
          <a:noFill/>
          <a:ln w="9525">
            <a:noFill/>
            <a:miter lim="800000"/>
            <a:headEnd/>
            <a:tailEnd/>
          </a:ln>
          <a:effectLst/>
        </p:spPr>
      </p:pic>
      <p:sp>
        <p:nvSpPr>
          <p:cNvPr id="104455" name="Rectangle 7"/>
          <p:cNvSpPr>
            <a:spLocks noChangeArrowheads="1"/>
          </p:cNvSpPr>
          <p:nvPr/>
        </p:nvSpPr>
        <p:spPr bwMode="auto">
          <a:xfrm>
            <a:off x="762000" y="5105400"/>
            <a:ext cx="3581400" cy="825500"/>
          </a:xfrm>
          <a:prstGeom prst="rect">
            <a:avLst/>
          </a:prstGeom>
          <a:noFill/>
          <a:ln w="9525">
            <a:noFill/>
            <a:miter lim="800000"/>
            <a:headEnd/>
            <a:tailEnd/>
          </a:ln>
        </p:spPr>
        <p:txBody>
          <a:bodyPr>
            <a:spAutoFit/>
          </a:bodyPr>
          <a:lstStyle/>
          <a:p>
            <a:r>
              <a:rPr lang="en-US" sz="1600" dirty="0">
                <a:latin typeface="Arial Narrow" pitchFamily="34" charset="0"/>
              </a:rPr>
              <a:t>Fig 5- Atomic force microscope of a 2D array of </a:t>
            </a:r>
            <a:r>
              <a:rPr lang="en-US" sz="1600" b="1" dirty="0">
                <a:latin typeface="Arial Narrow" pitchFamily="34" charset="0"/>
              </a:rPr>
              <a:t>Chromium dots</a:t>
            </a:r>
            <a:r>
              <a:rPr lang="en-US" sz="1600" dirty="0">
                <a:latin typeface="Arial Narrow" pitchFamily="34" charset="0"/>
              </a:rPr>
              <a:t>.  These are formed using laser atomic deposition.</a:t>
            </a:r>
          </a:p>
        </p:txBody>
      </p:sp>
      <p:pic>
        <p:nvPicPr>
          <p:cNvPr id="104457" name="Picture 9" descr="http://neatorama.cachefly.net/images/2006-02/nano-guitar.jpg"/>
          <p:cNvPicPr>
            <a:picLocks noChangeAspect="1" noChangeArrowheads="1"/>
          </p:cNvPicPr>
          <p:nvPr/>
        </p:nvPicPr>
        <p:blipFill>
          <a:blip r:embed="rId4" cstate="print"/>
          <a:srcRect/>
          <a:stretch>
            <a:fillRect/>
          </a:stretch>
        </p:blipFill>
        <p:spPr bwMode="auto">
          <a:xfrm>
            <a:off x="4343400" y="2438400"/>
            <a:ext cx="4572000" cy="2562226"/>
          </a:xfrm>
          <a:prstGeom prst="rect">
            <a:avLst/>
          </a:prstGeom>
          <a:noFill/>
        </p:spPr>
      </p:pic>
      <p:sp>
        <p:nvSpPr>
          <p:cNvPr id="10" name="TextBox 9"/>
          <p:cNvSpPr txBox="1"/>
          <p:nvPr/>
        </p:nvSpPr>
        <p:spPr>
          <a:xfrm>
            <a:off x="4495800" y="5105400"/>
            <a:ext cx="4343400" cy="1169551"/>
          </a:xfrm>
          <a:prstGeom prst="rect">
            <a:avLst/>
          </a:prstGeom>
          <a:noFill/>
        </p:spPr>
        <p:txBody>
          <a:bodyPr wrap="square" rtlCol="0">
            <a:spAutoFit/>
          </a:bodyPr>
          <a:lstStyle/>
          <a:p>
            <a:r>
              <a:rPr lang="en-US" sz="1400" dirty="0" smtClean="0"/>
              <a:t>Dustin Carr and Harold Craighead of Cornell University’s Nanofabrication Facility. The </a:t>
            </a:r>
            <a:r>
              <a:rPr lang="en-US" sz="1400" dirty="0" err="1" smtClean="0"/>
              <a:t>nano</a:t>
            </a:r>
            <a:r>
              <a:rPr lang="en-US" sz="1400" dirty="0" smtClean="0"/>
              <a:t>-guitar is 10 micrometers long, about the size of a single cell human blood cell. Each of the six strings are 50 nanometers wide, about the width of 10 atoms.</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1/21/2009</a:t>
            </a:r>
            <a:endParaRPr lang="en-US"/>
          </a:p>
        </p:txBody>
      </p:sp>
      <p:sp>
        <p:nvSpPr>
          <p:cNvPr id="5" name="Footer Placeholder 4"/>
          <p:cNvSpPr>
            <a:spLocks noGrp="1"/>
          </p:cNvSpPr>
          <p:nvPr>
            <p:ph type="ftr" sz="quarter" idx="11"/>
          </p:nvPr>
        </p:nvSpPr>
        <p:spPr/>
        <p:txBody>
          <a:bodyPr/>
          <a:lstStyle/>
          <a:p>
            <a:r>
              <a:rPr kumimoji="0" lang="nn-NO" smtClean="0"/>
              <a:t>R.Munden - Fairfield Univ. EG 210</a:t>
            </a:r>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15</a:t>
            </a:fld>
            <a:endParaRPr kumimoji="0" lang="en-US"/>
          </a:p>
        </p:txBody>
      </p:sp>
      <p:pic>
        <p:nvPicPr>
          <p:cNvPr id="48130" name="Picture 2" descr="http://dcmp.bc.edu/images/nanoletters.jpg"/>
          <p:cNvPicPr>
            <a:picLocks noChangeAspect="1" noChangeArrowheads="1"/>
          </p:cNvPicPr>
          <p:nvPr/>
        </p:nvPicPr>
        <p:blipFill>
          <a:blip r:embed="rId3" cstate="print"/>
          <a:srcRect/>
          <a:stretch>
            <a:fillRect/>
          </a:stretch>
        </p:blipFill>
        <p:spPr bwMode="auto">
          <a:xfrm>
            <a:off x="609600" y="1604772"/>
            <a:ext cx="3505200" cy="4434078"/>
          </a:xfrm>
          <a:prstGeom prst="rect">
            <a:avLst/>
          </a:prstGeom>
          <a:noFill/>
        </p:spPr>
      </p:pic>
      <p:sp>
        <p:nvSpPr>
          <p:cNvPr id="8" name="Rectangle 7"/>
          <p:cNvSpPr/>
          <p:nvPr/>
        </p:nvSpPr>
        <p:spPr>
          <a:xfrm>
            <a:off x="533400" y="6019800"/>
            <a:ext cx="3581400" cy="533400"/>
          </a:xfrm>
          <a:prstGeom prst="rect">
            <a:avLst/>
          </a:prstGeom>
        </p:spPr>
        <p:txBody>
          <a:bodyPr wrap="square">
            <a:spAutoFit/>
          </a:bodyPr>
          <a:lstStyle/>
          <a:p>
            <a:r>
              <a:rPr lang="en-US" sz="1400" dirty="0" err="1" smtClean="0"/>
              <a:t>ZnO</a:t>
            </a:r>
            <a:r>
              <a:rPr lang="en-US" sz="1400" dirty="0" smtClean="0"/>
              <a:t> nanostructures - Z. </a:t>
            </a:r>
            <a:r>
              <a:rPr lang="en-US" sz="1400" dirty="0" err="1" smtClean="0"/>
              <a:t>Ren</a:t>
            </a:r>
            <a:r>
              <a:rPr lang="en-US" sz="1400" dirty="0" smtClean="0"/>
              <a:t>, J. Lao, and J. </a:t>
            </a:r>
            <a:r>
              <a:rPr lang="en-US" sz="1400" dirty="0" err="1" smtClean="0"/>
              <a:t>Wen</a:t>
            </a:r>
            <a:r>
              <a:rPr lang="en-US" sz="1400" dirty="0" smtClean="0"/>
              <a:t>. </a:t>
            </a:r>
            <a:r>
              <a:rPr lang="en-US" sz="1400" dirty="0" err="1" smtClean="0">
                <a:hlinkClick r:id="rId4"/>
              </a:rPr>
              <a:t>Nano</a:t>
            </a:r>
            <a:r>
              <a:rPr lang="en-US" sz="1400" dirty="0" smtClean="0">
                <a:hlinkClick r:id="rId4"/>
              </a:rPr>
              <a:t> </a:t>
            </a:r>
            <a:r>
              <a:rPr lang="en-US" sz="1400" dirty="0" err="1" smtClean="0">
                <a:hlinkClick r:id="rId4"/>
              </a:rPr>
              <a:t>Lett</a:t>
            </a:r>
            <a:r>
              <a:rPr lang="en-US" sz="1400" dirty="0" smtClean="0">
                <a:hlinkClick r:id="rId4"/>
              </a:rPr>
              <a:t>.</a:t>
            </a:r>
            <a:r>
              <a:rPr lang="en-US" sz="1400" dirty="0" smtClean="0"/>
              <a:t> </a:t>
            </a:r>
            <a:r>
              <a:rPr lang="en-US" sz="1400" b="1" dirty="0" smtClean="0"/>
              <a:t>2002</a:t>
            </a:r>
            <a:r>
              <a:rPr lang="en-US" sz="1400" dirty="0" smtClean="0"/>
              <a:t>; 2(11). </a:t>
            </a:r>
            <a:endParaRPr lang="en-US" sz="1400" dirty="0"/>
          </a:p>
        </p:txBody>
      </p:sp>
      <p:sp>
        <p:nvSpPr>
          <p:cNvPr id="9" name="TextBox 8"/>
          <p:cNvSpPr txBox="1"/>
          <p:nvPr/>
        </p:nvSpPr>
        <p:spPr>
          <a:xfrm>
            <a:off x="381000" y="228600"/>
            <a:ext cx="7010400" cy="461665"/>
          </a:xfrm>
          <a:prstGeom prst="rect">
            <a:avLst/>
          </a:prstGeom>
          <a:noFill/>
        </p:spPr>
        <p:txBody>
          <a:bodyPr wrap="square" rtlCol="0">
            <a:spAutoFit/>
          </a:bodyPr>
          <a:lstStyle/>
          <a:p>
            <a:r>
              <a:rPr lang="en-US" dirty="0" smtClean="0">
                <a:solidFill>
                  <a:srgbClr val="0000FF"/>
                </a:solidFill>
              </a:rPr>
              <a:t>Nanofabrication</a:t>
            </a:r>
            <a:endParaRPr lang="en-US" dirty="0">
              <a:solidFill>
                <a:srgbClr val="0000FF"/>
              </a:solidFill>
            </a:endParaRPr>
          </a:p>
        </p:txBody>
      </p:sp>
      <p:sp>
        <p:nvSpPr>
          <p:cNvPr id="10" name="TextBox 9"/>
          <p:cNvSpPr txBox="1"/>
          <p:nvPr/>
        </p:nvSpPr>
        <p:spPr>
          <a:xfrm>
            <a:off x="533400" y="685801"/>
            <a:ext cx="8229600" cy="830997"/>
          </a:xfrm>
          <a:prstGeom prst="rect">
            <a:avLst/>
          </a:prstGeom>
          <a:noFill/>
        </p:spPr>
        <p:txBody>
          <a:bodyPr wrap="square" rtlCol="0">
            <a:spAutoFit/>
          </a:bodyPr>
          <a:lstStyle/>
          <a:p>
            <a:r>
              <a:rPr lang="en-US" dirty="0" smtClean="0"/>
              <a:t>They are also fabricated, bottom-up, by growing in place, using molecular and atomic forces to direct the growth </a:t>
            </a:r>
            <a:endParaRPr lang="en-US" dirty="0"/>
          </a:p>
        </p:txBody>
      </p:sp>
      <p:pic>
        <p:nvPicPr>
          <p:cNvPr id="48132" name="Picture 4" descr="http://spie.org/Images/Graphics/Newsroom/Imported/1047/1047_fig1.jpg"/>
          <p:cNvPicPr>
            <a:picLocks noChangeAspect="1" noChangeArrowheads="1"/>
          </p:cNvPicPr>
          <p:nvPr/>
        </p:nvPicPr>
        <p:blipFill>
          <a:blip r:embed="rId5" cstate="print"/>
          <a:srcRect/>
          <a:stretch>
            <a:fillRect/>
          </a:stretch>
        </p:blipFill>
        <p:spPr bwMode="auto">
          <a:xfrm>
            <a:off x="4724400" y="1676400"/>
            <a:ext cx="3886199" cy="3886199"/>
          </a:xfrm>
          <a:prstGeom prst="rect">
            <a:avLst/>
          </a:prstGeom>
          <a:noFill/>
        </p:spPr>
      </p:pic>
      <p:sp>
        <p:nvSpPr>
          <p:cNvPr id="12" name="Rectangle 11"/>
          <p:cNvSpPr/>
          <p:nvPr/>
        </p:nvSpPr>
        <p:spPr>
          <a:xfrm>
            <a:off x="4343400" y="5638800"/>
            <a:ext cx="4572000" cy="830997"/>
          </a:xfrm>
          <a:prstGeom prst="rect">
            <a:avLst/>
          </a:prstGeom>
        </p:spPr>
        <p:txBody>
          <a:bodyPr>
            <a:spAutoFit/>
          </a:bodyPr>
          <a:lstStyle/>
          <a:p>
            <a:r>
              <a:rPr lang="en-US" sz="1200" dirty="0" smtClean="0"/>
              <a:t>Thorsten </a:t>
            </a:r>
            <a:r>
              <a:rPr lang="en-US" sz="1200" dirty="0" err="1" smtClean="0"/>
              <a:t>Schweizer</a:t>
            </a:r>
            <a:r>
              <a:rPr lang="en-US" sz="1200" dirty="0" smtClean="0"/>
              <a:t>, et </a:t>
            </a:r>
            <a:r>
              <a:rPr lang="en-US" sz="1200" dirty="0" err="1" smtClean="0"/>
              <a:t>al.Opaline</a:t>
            </a:r>
            <a:r>
              <a:rPr lang="en-US" sz="1200" dirty="0" smtClean="0"/>
              <a:t>-structured materials fabricated and further processed by ultrafast lasers make good templates for photonic crystal-based components.</a:t>
            </a:r>
          </a:p>
          <a:p>
            <a:r>
              <a:rPr lang="en-US" sz="1200" dirty="0" smtClean="0"/>
              <a:t>7 April, 2008, SPIE Newsroom. DOI: 10.1117/2.1200803.1047 </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noFill/>
          <a:ln/>
        </p:spPr>
        <p:txBody>
          <a:bodyPr/>
          <a:lstStyle/>
          <a:p>
            <a:r>
              <a:rPr lang="en-US" sz="4000" b="1" dirty="0" smtClean="0">
                <a:solidFill>
                  <a:srgbClr val="0000FF"/>
                </a:solidFill>
              </a:rPr>
              <a:t>Electronics</a:t>
            </a:r>
            <a:endParaRPr lang="en-US" sz="4000" b="1" dirty="0">
              <a:solidFill>
                <a:srgbClr val="0000FF"/>
              </a:solidFill>
            </a:endParaRPr>
          </a:p>
        </p:txBody>
      </p:sp>
      <p:sp>
        <p:nvSpPr>
          <p:cNvPr id="105476" name="Rectangle 4"/>
          <p:cNvSpPr>
            <a:spLocks noGrp="1" noChangeArrowheads="1"/>
          </p:cNvSpPr>
          <p:nvPr>
            <p:ph idx="1"/>
          </p:nvPr>
        </p:nvSpPr>
        <p:spPr>
          <a:xfrm>
            <a:off x="685800" y="1371600"/>
            <a:ext cx="3429000" cy="5257800"/>
          </a:xfrm>
        </p:spPr>
        <p:txBody>
          <a:bodyPr>
            <a:normAutofit fontScale="92500" lnSpcReduction="10000"/>
          </a:bodyPr>
          <a:lstStyle/>
          <a:p>
            <a:pPr>
              <a:lnSpc>
                <a:spcPct val="90000"/>
              </a:lnSpc>
            </a:pPr>
            <a:r>
              <a:rPr lang="en-US" sz="2800" dirty="0" err="1"/>
              <a:t>Nanoelectronics</a:t>
            </a:r>
            <a:r>
              <a:rPr lang="en-US" sz="2800" dirty="0"/>
              <a:t> combine biology, chemistry, physics, engineering, and computer </a:t>
            </a:r>
            <a:r>
              <a:rPr lang="en-US" sz="2800" dirty="0" smtClean="0"/>
              <a:t>science to create new </a:t>
            </a:r>
            <a:r>
              <a:rPr lang="en-US" sz="2800" i="1" dirty="0" smtClean="0"/>
              <a:t>computer </a:t>
            </a:r>
            <a:r>
              <a:rPr lang="en-US" sz="2800" i="1" dirty="0"/>
              <a:t>chips (</a:t>
            </a:r>
            <a:r>
              <a:rPr lang="en-US" sz="2800" i="1" dirty="0" err="1"/>
              <a:t>nanochips</a:t>
            </a:r>
            <a:r>
              <a:rPr lang="en-US" sz="2800" i="1" dirty="0"/>
              <a:t>), </a:t>
            </a:r>
            <a:r>
              <a:rPr lang="en-US" sz="2800" i="1" dirty="0" err="1"/>
              <a:t>nanomotors</a:t>
            </a:r>
            <a:r>
              <a:rPr lang="en-US" sz="2800" i="1" dirty="0"/>
              <a:t>, </a:t>
            </a:r>
            <a:r>
              <a:rPr lang="en-US" sz="2800" i="1" dirty="0" err="1"/>
              <a:t>nanoelectronics</a:t>
            </a:r>
            <a:r>
              <a:rPr lang="en-US" sz="2800" i="1" dirty="0"/>
              <a:t> </a:t>
            </a:r>
            <a:r>
              <a:rPr lang="en-US" sz="2800" i="1" dirty="0" smtClean="0"/>
              <a:t> </a:t>
            </a:r>
            <a:r>
              <a:rPr lang="en-US" sz="2800" dirty="0" smtClean="0"/>
              <a:t>which hold the potential for faster, smaller, lower-power systems that could even interface with the body’s nervous system.</a:t>
            </a:r>
          </a:p>
        </p:txBody>
      </p:sp>
      <p:sp>
        <p:nvSpPr>
          <p:cNvPr id="4" name="Date Placeholder 3"/>
          <p:cNvSpPr>
            <a:spLocks noGrp="1"/>
          </p:cNvSpPr>
          <p:nvPr>
            <p:ph type="dt" sz="half" idx="10"/>
          </p:nvPr>
        </p:nvSpPr>
        <p:spPr/>
        <p:txBody>
          <a:bodyPr/>
          <a:lstStyle/>
          <a:p>
            <a:r>
              <a:rPr lang="en-US" smtClean="0"/>
              <a:t>1/21/2009</a:t>
            </a:r>
            <a:endParaRPr lang="en-US"/>
          </a:p>
        </p:txBody>
      </p:sp>
      <p:sp>
        <p:nvSpPr>
          <p:cNvPr id="6" name="Footer Placeholder 5"/>
          <p:cNvSpPr>
            <a:spLocks noGrp="1"/>
          </p:cNvSpPr>
          <p:nvPr>
            <p:ph type="ftr" sz="quarter" idx="11"/>
          </p:nvPr>
        </p:nvSpPr>
        <p:spPr/>
        <p:txBody>
          <a:bodyPr/>
          <a:lstStyle/>
          <a:p>
            <a:r>
              <a:rPr kumimoji="0" lang="nn-NO" smtClean="0"/>
              <a:t>R.Munden - Fairfield Univ. EG 210</a:t>
            </a:r>
            <a:endParaRPr kumimoji="0" lang="en-US"/>
          </a:p>
        </p:txBody>
      </p:sp>
      <p:sp>
        <p:nvSpPr>
          <p:cNvPr id="5" name="Slide Number Placeholder 4"/>
          <p:cNvSpPr>
            <a:spLocks noGrp="1"/>
          </p:cNvSpPr>
          <p:nvPr>
            <p:ph type="sldNum" sz="quarter" idx="12"/>
          </p:nvPr>
        </p:nvSpPr>
        <p:spPr/>
        <p:txBody>
          <a:bodyPr/>
          <a:lstStyle/>
          <a:p>
            <a:fld id="{BC5217A8-0E06-4059-AC45-433E2E67A85D}" type="slidenum">
              <a:rPr kumimoji="0" lang="en-US" smtClean="0"/>
              <a:pPr/>
              <a:t>16</a:t>
            </a:fld>
            <a:endParaRPr kumimoji="0" lang="en-US"/>
          </a:p>
        </p:txBody>
      </p:sp>
      <p:pic>
        <p:nvPicPr>
          <p:cNvPr id="105480" name="Picture 8" descr="http://www.inb.uni-luebeck.de:8084/icons/INB/RatNeuronOnChip_color.gif"/>
          <p:cNvPicPr>
            <a:picLocks noChangeAspect="1" noChangeArrowheads="1"/>
          </p:cNvPicPr>
          <p:nvPr/>
        </p:nvPicPr>
        <p:blipFill>
          <a:blip r:embed="rId3" cstate="print"/>
          <a:srcRect/>
          <a:stretch>
            <a:fillRect/>
          </a:stretch>
        </p:blipFill>
        <p:spPr bwMode="auto">
          <a:xfrm>
            <a:off x="4495800" y="1371600"/>
            <a:ext cx="3886200" cy="475198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590800"/>
            <a:ext cx="7498080" cy="1143000"/>
          </a:xfrm>
        </p:spPr>
        <p:txBody>
          <a:bodyPr/>
          <a:lstStyle/>
          <a:p>
            <a:pPr algn="ctr"/>
            <a:r>
              <a:rPr lang="en-US" dirty="0" smtClean="0"/>
              <a:t>Thank You!</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a:t>Why do we care about nanowires?</a:t>
            </a:r>
          </a:p>
        </p:txBody>
      </p:sp>
      <p:sp>
        <p:nvSpPr>
          <p:cNvPr id="77827" name="Rectangle 3"/>
          <p:cNvSpPr>
            <a:spLocks noGrp="1" noChangeArrowheads="1"/>
          </p:cNvSpPr>
          <p:nvPr>
            <p:ph type="body" idx="1"/>
          </p:nvPr>
        </p:nvSpPr>
        <p:spPr/>
        <p:txBody>
          <a:bodyPr>
            <a:normAutofit lnSpcReduction="10000"/>
          </a:bodyPr>
          <a:lstStyle/>
          <a:p>
            <a:r>
              <a:rPr lang="en-US" dirty="0"/>
              <a:t>Bottom up electronic device fabrication</a:t>
            </a:r>
          </a:p>
          <a:p>
            <a:r>
              <a:rPr lang="en-US" dirty="0"/>
              <a:t>Integration of </a:t>
            </a:r>
            <a:r>
              <a:rPr lang="en-US" dirty="0" err="1"/>
              <a:t>heterostructure</a:t>
            </a:r>
            <a:r>
              <a:rPr lang="en-US" dirty="0"/>
              <a:t> (i.e. III-V) devices into CMOS </a:t>
            </a:r>
            <a:r>
              <a:rPr lang="en-US" dirty="0" smtClean="0"/>
              <a:t>processes</a:t>
            </a:r>
            <a:endParaRPr lang="en-US" dirty="0"/>
          </a:p>
          <a:p>
            <a:r>
              <a:rPr lang="en-US" dirty="0"/>
              <a:t>Sensing applications, </a:t>
            </a:r>
            <a:r>
              <a:rPr lang="en-US" dirty="0" smtClean="0"/>
              <a:t> high </a:t>
            </a:r>
            <a:r>
              <a:rPr lang="en-US" dirty="0"/>
              <a:t>Surface-to-Volume ratio </a:t>
            </a:r>
          </a:p>
          <a:p>
            <a:r>
              <a:rPr lang="en-US" dirty="0"/>
              <a:t>Photonics, active optical elements, </a:t>
            </a:r>
            <a:r>
              <a:rPr lang="en-US" dirty="0" err="1"/>
              <a:t>plasmon</a:t>
            </a:r>
            <a:r>
              <a:rPr lang="en-US" dirty="0"/>
              <a:t> </a:t>
            </a:r>
            <a:r>
              <a:rPr lang="en-US" dirty="0" smtClean="0"/>
              <a:t>waveguides, efficient solar cells</a:t>
            </a:r>
            <a:endParaRPr lang="en-US" dirty="0"/>
          </a:p>
          <a:p>
            <a:r>
              <a:rPr lang="en-US" dirty="0"/>
              <a:t>May exhibit quasi-1D transport for interesting </a:t>
            </a:r>
            <a:r>
              <a:rPr lang="en-US" dirty="0" smtClean="0"/>
              <a:t>physics, memory, </a:t>
            </a:r>
            <a:r>
              <a:rPr lang="en-US" dirty="0" err="1" smtClean="0"/>
              <a:t>nanoelectronics</a:t>
            </a:r>
            <a:endParaRPr lang="en-US" dirty="0"/>
          </a:p>
        </p:txBody>
      </p:sp>
      <p:sp>
        <p:nvSpPr>
          <p:cNvPr id="7" name="Date Placeholder 6"/>
          <p:cNvSpPr>
            <a:spLocks noGrp="1"/>
          </p:cNvSpPr>
          <p:nvPr>
            <p:ph type="dt" sz="half" idx="10"/>
          </p:nvPr>
        </p:nvSpPr>
        <p:spPr/>
        <p:txBody>
          <a:bodyPr/>
          <a:lstStyle/>
          <a:p>
            <a:r>
              <a:rPr lang="en-US" smtClean="0"/>
              <a:t>5/29/2009</a:t>
            </a:r>
            <a:endParaRPr lang="en-US"/>
          </a:p>
        </p:txBody>
      </p:sp>
      <p:sp>
        <p:nvSpPr>
          <p:cNvPr id="8" name="Slide Number Placeholder 7"/>
          <p:cNvSpPr>
            <a:spLocks noGrp="1"/>
          </p:cNvSpPr>
          <p:nvPr>
            <p:ph type="sldNum" sz="quarter" idx="12"/>
          </p:nvPr>
        </p:nvSpPr>
        <p:spPr/>
        <p:txBody>
          <a:bodyPr/>
          <a:lstStyle/>
          <a:p>
            <a:fld id="{6294C92D-0306-4E69-9CD3-20855E849650}" type="slidenum">
              <a:rPr kumimoji="0" lang="en-US" smtClean="0"/>
              <a:pPr/>
              <a:t>18</a:t>
            </a:fld>
            <a:endParaRPr kumimoji="0" lang="en-US"/>
          </a:p>
        </p:txBody>
      </p:sp>
      <p:sp>
        <p:nvSpPr>
          <p:cNvPr id="9" name="Footer Placeholder 8"/>
          <p:cNvSpPr>
            <a:spLocks noGrp="1"/>
          </p:cNvSpPr>
          <p:nvPr>
            <p:ph type="ftr" sz="quarter" idx="11"/>
          </p:nvPr>
        </p:nvSpPr>
        <p:spPr/>
        <p:txBody>
          <a:bodyPr/>
          <a:lstStyle/>
          <a:p>
            <a:r>
              <a:rPr kumimoji="0" lang="en-US" smtClean="0"/>
              <a:t>Yale University Defense - R. Munden</a:t>
            </a:r>
            <a:endParaRPr kumimoji="0" lang="en-US"/>
          </a:p>
        </p:txBody>
      </p:sp>
    </p:spTree>
    <p:extLst>
      <p:ext uri="{BB962C8B-B14F-4D97-AF65-F5344CB8AC3E}">
        <p14:creationId xmlns:p14="http://schemas.microsoft.com/office/powerpoint/2010/main" val="1410089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VLS Nanowire </a:t>
            </a:r>
            <a:r>
              <a:rPr lang="en-US" dirty="0">
                <a:effectLst>
                  <a:outerShdw blurRad="50800" dist="38100" dir="2700000" algn="tl" rotWithShape="0">
                    <a:prstClr val="black">
                      <a:alpha val="40000"/>
                    </a:prstClr>
                  </a:outerShdw>
                </a:effectLst>
              </a:rPr>
              <a:t>Synthesis</a:t>
            </a:r>
            <a:br>
              <a:rPr lang="en-US" dirty="0">
                <a:effectLst>
                  <a:outerShdw blurRad="50800" dist="38100" dir="2700000" algn="tl" rotWithShape="0">
                    <a:prstClr val="black">
                      <a:alpha val="40000"/>
                    </a:prstClr>
                  </a:outerShdw>
                </a:effectLst>
              </a:rPr>
            </a:br>
            <a:endParaRPr lang="en-US" dirty="0">
              <a:effectLst>
                <a:outerShdw blurRad="50800" dist="38100" dir="2700000" algn="tl" rotWithShape="0">
                  <a:prstClr val="black">
                    <a:alpha val="40000"/>
                  </a:prstClr>
                </a:outerShdw>
              </a:effectLst>
            </a:endParaRPr>
          </a:p>
        </p:txBody>
      </p:sp>
      <p:sp>
        <p:nvSpPr>
          <p:cNvPr id="23" name="Date Placeholder 22"/>
          <p:cNvSpPr>
            <a:spLocks noGrp="1"/>
          </p:cNvSpPr>
          <p:nvPr>
            <p:ph type="dt" sz="half" idx="10"/>
          </p:nvPr>
        </p:nvSpPr>
        <p:spPr/>
        <p:txBody>
          <a:bodyPr/>
          <a:lstStyle/>
          <a:p>
            <a:r>
              <a:rPr lang="en-US" smtClean="0"/>
              <a:t>5/29/2009</a:t>
            </a:r>
            <a:endParaRPr lang="en-US"/>
          </a:p>
        </p:txBody>
      </p:sp>
      <p:sp>
        <p:nvSpPr>
          <p:cNvPr id="25" name="Footer Placeholder 24"/>
          <p:cNvSpPr>
            <a:spLocks noGrp="1"/>
          </p:cNvSpPr>
          <p:nvPr>
            <p:ph type="ftr" sz="quarter" idx="11"/>
          </p:nvPr>
        </p:nvSpPr>
        <p:spPr/>
        <p:txBody>
          <a:bodyPr/>
          <a:lstStyle/>
          <a:p>
            <a:r>
              <a:rPr lang="en-US" smtClean="0"/>
              <a:t>Yale University Defense - R. Munden</a:t>
            </a:r>
            <a:endParaRPr lang="en-US"/>
          </a:p>
        </p:txBody>
      </p:sp>
      <p:sp>
        <p:nvSpPr>
          <p:cNvPr id="24" name="Slide Number Placeholder 23"/>
          <p:cNvSpPr>
            <a:spLocks noGrp="1"/>
          </p:cNvSpPr>
          <p:nvPr>
            <p:ph type="sldNum" sz="quarter" idx="12"/>
          </p:nvPr>
        </p:nvSpPr>
        <p:spPr/>
        <p:txBody>
          <a:bodyPr/>
          <a:lstStyle/>
          <a:p>
            <a:fld id="{2484B79E-8F26-4D55-B761-D99A2653518E}" type="slidenum">
              <a:rPr lang="en-US" smtClean="0"/>
              <a:pPr/>
              <a:t>19</a:t>
            </a:fld>
            <a:endParaRPr lang="en-US"/>
          </a:p>
        </p:txBody>
      </p:sp>
      <p:sp>
        <p:nvSpPr>
          <p:cNvPr id="31747" name="Rectangle 3"/>
          <p:cNvSpPr>
            <a:spLocks noGrp="1" noChangeArrowheads="1"/>
          </p:cNvSpPr>
          <p:nvPr>
            <p:ph type="body" sz="half" idx="4294967295"/>
          </p:nvPr>
        </p:nvSpPr>
        <p:spPr>
          <a:xfrm>
            <a:off x="5715000" y="1981200"/>
            <a:ext cx="3429000" cy="4114800"/>
          </a:xfrm>
        </p:spPr>
        <p:txBody>
          <a:bodyPr/>
          <a:lstStyle/>
          <a:p>
            <a:r>
              <a:rPr lang="en-US" sz="2400" dirty="0"/>
              <a:t>Vapor phase </a:t>
            </a:r>
            <a:r>
              <a:rPr lang="en-US" sz="2400" dirty="0" err="1"/>
              <a:t>consituents</a:t>
            </a:r>
            <a:endParaRPr lang="en-US" sz="2400" dirty="0"/>
          </a:p>
          <a:p>
            <a:r>
              <a:rPr lang="en-US" sz="2400" dirty="0"/>
              <a:t>Saturate Liquid catalyst drops</a:t>
            </a:r>
          </a:p>
          <a:p>
            <a:r>
              <a:rPr lang="en-US" sz="2400" dirty="0"/>
              <a:t>Precipitate crystalline solid onto substrate</a:t>
            </a:r>
          </a:p>
          <a:p>
            <a:r>
              <a:rPr lang="en-US" sz="2400" dirty="0"/>
              <a:t>Diameter controlled by catalyst drop </a:t>
            </a:r>
            <a:r>
              <a:rPr lang="en-US" sz="2400" dirty="0" smtClean="0"/>
              <a:t>size</a:t>
            </a:r>
          </a:p>
          <a:p>
            <a:pPr>
              <a:buNone/>
            </a:pPr>
            <a:endParaRPr lang="en-US" sz="2400" dirty="0"/>
          </a:p>
        </p:txBody>
      </p:sp>
      <p:grpSp>
        <p:nvGrpSpPr>
          <p:cNvPr id="2" name="Group 4"/>
          <p:cNvGrpSpPr>
            <a:grpSpLocks/>
          </p:cNvGrpSpPr>
          <p:nvPr/>
        </p:nvGrpSpPr>
        <p:grpSpPr bwMode="auto">
          <a:xfrm>
            <a:off x="1295400" y="1981200"/>
            <a:ext cx="3810000" cy="3333750"/>
            <a:chOff x="576" y="1296"/>
            <a:chExt cx="2400" cy="2100"/>
          </a:xfrm>
        </p:grpSpPr>
        <p:sp>
          <p:nvSpPr>
            <p:cNvPr id="31749" name="Oval 5"/>
            <p:cNvSpPr>
              <a:spLocks noChangeArrowheads="1"/>
            </p:cNvSpPr>
            <p:nvPr/>
          </p:nvSpPr>
          <p:spPr bwMode="auto">
            <a:xfrm>
              <a:off x="1728" y="2454"/>
              <a:ext cx="144" cy="145"/>
            </a:xfrm>
            <a:prstGeom prst="ellipse">
              <a:avLst/>
            </a:prstGeom>
            <a:solidFill>
              <a:srgbClr val="FFFF00"/>
            </a:solidFill>
            <a:ln w="9525">
              <a:solidFill>
                <a:srgbClr val="000000"/>
              </a:solidFill>
              <a:round/>
              <a:headEnd/>
              <a:tailEnd/>
            </a:ln>
          </p:spPr>
          <p:txBody>
            <a:bodyPr/>
            <a:lstStyle/>
            <a:p>
              <a:endParaRPr lang="en-US"/>
            </a:p>
          </p:txBody>
        </p:sp>
        <p:sp>
          <p:nvSpPr>
            <p:cNvPr id="31750" name="Rectangle 6"/>
            <p:cNvSpPr>
              <a:spLocks noChangeArrowheads="1"/>
            </p:cNvSpPr>
            <p:nvPr/>
          </p:nvSpPr>
          <p:spPr bwMode="auto">
            <a:xfrm>
              <a:off x="1728" y="2527"/>
              <a:ext cx="144" cy="724"/>
            </a:xfrm>
            <a:prstGeom prst="rect">
              <a:avLst/>
            </a:prstGeom>
            <a:solidFill>
              <a:srgbClr val="FF0000"/>
            </a:solidFill>
            <a:ln w="9525">
              <a:solidFill>
                <a:srgbClr val="000000"/>
              </a:solidFill>
              <a:miter lim="800000"/>
              <a:headEnd/>
              <a:tailEnd/>
            </a:ln>
          </p:spPr>
          <p:txBody>
            <a:bodyPr/>
            <a:lstStyle/>
            <a:p>
              <a:endParaRPr lang="en-US"/>
            </a:p>
          </p:txBody>
        </p:sp>
        <p:sp>
          <p:nvSpPr>
            <p:cNvPr id="31751" name="Oval 7"/>
            <p:cNvSpPr>
              <a:spLocks noChangeArrowheads="1"/>
            </p:cNvSpPr>
            <p:nvPr/>
          </p:nvSpPr>
          <p:spPr bwMode="auto">
            <a:xfrm>
              <a:off x="2400" y="1730"/>
              <a:ext cx="144" cy="145"/>
            </a:xfrm>
            <a:prstGeom prst="ellipse">
              <a:avLst/>
            </a:prstGeom>
            <a:solidFill>
              <a:srgbClr val="FFFF00"/>
            </a:solidFill>
            <a:ln w="9525">
              <a:solidFill>
                <a:srgbClr val="000000"/>
              </a:solidFill>
              <a:round/>
              <a:headEnd/>
              <a:tailEnd/>
            </a:ln>
          </p:spPr>
          <p:txBody>
            <a:bodyPr/>
            <a:lstStyle/>
            <a:p>
              <a:endParaRPr lang="en-US"/>
            </a:p>
          </p:txBody>
        </p:sp>
        <p:sp>
          <p:nvSpPr>
            <p:cNvPr id="31752" name="Rectangle 8"/>
            <p:cNvSpPr>
              <a:spLocks noChangeArrowheads="1"/>
            </p:cNvSpPr>
            <p:nvPr/>
          </p:nvSpPr>
          <p:spPr bwMode="auto">
            <a:xfrm>
              <a:off x="2400" y="1802"/>
              <a:ext cx="144" cy="725"/>
            </a:xfrm>
            <a:prstGeom prst="rect">
              <a:avLst/>
            </a:prstGeom>
            <a:solidFill>
              <a:srgbClr val="800080"/>
            </a:solidFill>
            <a:ln w="9525">
              <a:solidFill>
                <a:srgbClr val="000000"/>
              </a:solidFill>
              <a:miter lim="800000"/>
              <a:headEnd/>
              <a:tailEnd/>
            </a:ln>
          </p:spPr>
          <p:txBody>
            <a:bodyPr/>
            <a:lstStyle/>
            <a:p>
              <a:endParaRPr lang="en-US"/>
            </a:p>
          </p:txBody>
        </p:sp>
        <p:sp>
          <p:nvSpPr>
            <p:cNvPr id="31753" name="Rectangle 9"/>
            <p:cNvSpPr>
              <a:spLocks noChangeArrowheads="1"/>
            </p:cNvSpPr>
            <p:nvPr/>
          </p:nvSpPr>
          <p:spPr bwMode="auto">
            <a:xfrm>
              <a:off x="2400" y="2527"/>
              <a:ext cx="144" cy="724"/>
            </a:xfrm>
            <a:prstGeom prst="rect">
              <a:avLst/>
            </a:prstGeom>
            <a:solidFill>
              <a:srgbClr val="FF0000"/>
            </a:solidFill>
            <a:ln w="9525">
              <a:solidFill>
                <a:srgbClr val="000000"/>
              </a:solidFill>
              <a:miter lim="800000"/>
              <a:headEnd/>
              <a:tailEnd/>
            </a:ln>
          </p:spPr>
          <p:txBody>
            <a:bodyPr/>
            <a:lstStyle/>
            <a:p>
              <a:endParaRPr lang="en-US"/>
            </a:p>
          </p:txBody>
        </p:sp>
        <p:sp>
          <p:nvSpPr>
            <p:cNvPr id="31754" name="AutoShape 10"/>
            <p:cNvSpPr>
              <a:spLocks noChangeArrowheads="1"/>
            </p:cNvSpPr>
            <p:nvPr/>
          </p:nvSpPr>
          <p:spPr bwMode="auto">
            <a:xfrm rot="-5851290">
              <a:off x="1595" y="1932"/>
              <a:ext cx="362" cy="384"/>
            </a:xfrm>
            <a:custGeom>
              <a:avLst/>
              <a:gdLst>
                <a:gd name="G0" fmla="+- -11161785 0 0"/>
                <a:gd name="G1" fmla="+- 911958 0 0"/>
                <a:gd name="G2" fmla="+- -11161785 0 911958"/>
                <a:gd name="G3" fmla="+- 10800 0 0"/>
                <a:gd name="G4" fmla="+- 0 0 -11161785"/>
                <a:gd name="T0" fmla="*/ 360 256 1"/>
                <a:gd name="T1" fmla="*/ 0 256 1"/>
                <a:gd name="G5" fmla="+- G2 T0 T1"/>
                <a:gd name="G6" fmla="?: G2 G2 G5"/>
                <a:gd name="G7" fmla="+- 0 0 G6"/>
                <a:gd name="G8" fmla="+- 8048 0 0"/>
                <a:gd name="G9" fmla="+- 0 0 911958"/>
                <a:gd name="G10" fmla="+- 8048 0 2700"/>
                <a:gd name="G11" fmla="cos G10 -11161785"/>
                <a:gd name="G12" fmla="sin G10 -11161785"/>
                <a:gd name="G13" fmla="cos 13500 -11161785"/>
                <a:gd name="G14" fmla="sin 13500 -11161785"/>
                <a:gd name="G15" fmla="+- G11 10800 0"/>
                <a:gd name="G16" fmla="+- G12 10800 0"/>
                <a:gd name="G17" fmla="+- G13 10800 0"/>
                <a:gd name="G18" fmla="+- G14 10800 0"/>
                <a:gd name="G19" fmla="*/ 8048 1 2"/>
                <a:gd name="G20" fmla="+- G19 5400 0"/>
                <a:gd name="G21" fmla="cos G20 -11161785"/>
                <a:gd name="G22" fmla="sin G20 -11161785"/>
                <a:gd name="G23" fmla="+- G21 10800 0"/>
                <a:gd name="G24" fmla="+- G12 G23 G22"/>
                <a:gd name="G25" fmla="+- G22 G23 G11"/>
                <a:gd name="G26" fmla="cos 10800 -11161785"/>
                <a:gd name="G27" fmla="sin 10800 -11161785"/>
                <a:gd name="G28" fmla="cos 8048 -11161785"/>
                <a:gd name="G29" fmla="sin 8048 -11161785"/>
                <a:gd name="G30" fmla="+- G26 10800 0"/>
                <a:gd name="G31" fmla="+- G27 10800 0"/>
                <a:gd name="G32" fmla="+- G28 10800 0"/>
                <a:gd name="G33" fmla="+- G29 10800 0"/>
                <a:gd name="G34" fmla="+- G19 5400 0"/>
                <a:gd name="G35" fmla="cos G34 911958"/>
                <a:gd name="G36" fmla="sin G34 911958"/>
                <a:gd name="G37" fmla="+/ 911958 -11161785 2"/>
                <a:gd name="T2" fmla="*/ 180 256 1"/>
                <a:gd name="T3" fmla="*/ 0 256 1"/>
                <a:gd name="G38" fmla="+- G37 T2 T3"/>
                <a:gd name="G39" fmla="?: G2 G37 G38"/>
                <a:gd name="G40" fmla="cos 10800 G39"/>
                <a:gd name="G41" fmla="sin 10800 G39"/>
                <a:gd name="G42" fmla="cos 8048 G39"/>
                <a:gd name="G43" fmla="sin 8048 G39"/>
                <a:gd name="G44" fmla="+- G40 10800 0"/>
                <a:gd name="G45" fmla="+- G41 10800 0"/>
                <a:gd name="G46" fmla="+- G42 10800 0"/>
                <a:gd name="G47" fmla="+- G43 10800 0"/>
                <a:gd name="G48" fmla="+- G35 10800 0"/>
                <a:gd name="G49" fmla="+- G36 10800 0"/>
                <a:gd name="T4" fmla="*/ 8591 w 21600"/>
                <a:gd name="T5" fmla="*/ 21371 h 21600"/>
                <a:gd name="T6" fmla="*/ 19947 w 21600"/>
                <a:gd name="T7" fmla="*/ 13066 h 21600"/>
                <a:gd name="T8" fmla="*/ 9154 w 21600"/>
                <a:gd name="T9" fmla="*/ 18677 h 21600"/>
                <a:gd name="T10" fmla="*/ -2508 w 21600"/>
                <a:gd name="T11" fmla="*/ 8528 h 21600"/>
                <a:gd name="T12" fmla="*/ 2196 w 21600"/>
                <a:gd name="T13" fmla="*/ 5196 h 21600"/>
                <a:gd name="T14" fmla="*/ 5528 w 21600"/>
                <a:gd name="T15" fmla="*/ 99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866" y="9446"/>
                  </a:moveTo>
                  <a:cubicBezTo>
                    <a:pt x="2790" y="9893"/>
                    <a:pt x="2752" y="10346"/>
                    <a:pt x="2752" y="10799"/>
                  </a:cubicBezTo>
                  <a:cubicBezTo>
                    <a:pt x="2752" y="15244"/>
                    <a:pt x="6355" y="18848"/>
                    <a:pt x="10800" y="18848"/>
                  </a:cubicBezTo>
                  <a:cubicBezTo>
                    <a:pt x="14499" y="18848"/>
                    <a:pt x="17722" y="16326"/>
                    <a:pt x="18611" y="12735"/>
                  </a:cubicBezTo>
                  <a:lnTo>
                    <a:pt x="21283" y="13397"/>
                  </a:lnTo>
                  <a:cubicBezTo>
                    <a:pt x="20089" y="18215"/>
                    <a:pt x="15764" y="21599"/>
                    <a:pt x="10800" y="21600"/>
                  </a:cubicBezTo>
                  <a:cubicBezTo>
                    <a:pt x="4835" y="21600"/>
                    <a:pt x="0" y="16764"/>
                    <a:pt x="0" y="10800"/>
                  </a:cubicBezTo>
                  <a:cubicBezTo>
                    <a:pt x="-1" y="10191"/>
                    <a:pt x="51" y="9583"/>
                    <a:pt x="153" y="8983"/>
                  </a:cubicBezTo>
                  <a:lnTo>
                    <a:pt x="-2508" y="8528"/>
                  </a:lnTo>
                  <a:lnTo>
                    <a:pt x="2196" y="5196"/>
                  </a:lnTo>
                  <a:lnTo>
                    <a:pt x="5528" y="9900"/>
                  </a:lnTo>
                  <a:lnTo>
                    <a:pt x="2866" y="9446"/>
                  </a:lnTo>
                  <a:close/>
                </a:path>
              </a:pathLst>
            </a:custGeom>
            <a:solidFill>
              <a:srgbClr val="FF6600"/>
            </a:solidFill>
            <a:ln w="9525">
              <a:solidFill>
                <a:srgbClr val="000000"/>
              </a:solidFill>
              <a:miter lim="800000"/>
              <a:headEnd/>
              <a:tailEnd/>
            </a:ln>
          </p:spPr>
          <p:txBody>
            <a:bodyPr/>
            <a:lstStyle/>
            <a:p>
              <a:endParaRPr lang="en-US"/>
            </a:p>
          </p:txBody>
        </p:sp>
        <p:sp>
          <p:nvSpPr>
            <p:cNvPr id="31755" name="AutoShape 11"/>
            <p:cNvSpPr>
              <a:spLocks noChangeArrowheads="1"/>
            </p:cNvSpPr>
            <p:nvPr/>
          </p:nvSpPr>
          <p:spPr bwMode="auto">
            <a:xfrm rot="-5851290">
              <a:off x="2314" y="1286"/>
              <a:ext cx="363" cy="384"/>
            </a:xfrm>
            <a:custGeom>
              <a:avLst/>
              <a:gdLst>
                <a:gd name="G0" fmla="+- -11161785 0 0"/>
                <a:gd name="G1" fmla="+- 911958 0 0"/>
                <a:gd name="G2" fmla="+- -11161785 0 911958"/>
                <a:gd name="G3" fmla="+- 10800 0 0"/>
                <a:gd name="G4" fmla="+- 0 0 -11161785"/>
                <a:gd name="T0" fmla="*/ 360 256 1"/>
                <a:gd name="T1" fmla="*/ 0 256 1"/>
                <a:gd name="G5" fmla="+- G2 T0 T1"/>
                <a:gd name="G6" fmla="?: G2 G2 G5"/>
                <a:gd name="G7" fmla="+- 0 0 G6"/>
                <a:gd name="G8" fmla="+- 8048 0 0"/>
                <a:gd name="G9" fmla="+- 0 0 911958"/>
                <a:gd name="G10" fmla="+- 8048 0 2700"/>
                <a:gd name="G11" fmla="cos G10 -11161785"/>
                <a:gd name="G12" fmla="sin G10 -11161785"/>
                <a:gd name="G13" fmla="cos 13500 -11161785"/>
                <a:gd name="G14" fmla="sin 13500 -11161785"/>
                <a:gd name="G15" fmla="+- G11 10800 0"/>
                <a:gd name="G16" fmla="+- G12 10800 0"/>
                <a:gd name="G17" fmla="+- G13 10800 0"/>
                <a:gd name="G18" fmla="+- G14 10800 0"/>
                <a:gd name="G19" fmla="*/ 8048 1 2"/>
                <a:gd name="G20" fmla="+- G19 5400 0"/>
                <a:gd name="G21" fmla="cos G20 -11161785"/>
                <a:gd name="G22" fmla="sin G20 -11161785"/>
                <a:gd name="G23" fmla="+- G21 10800 0"/>
                <a:gd name="G24" fmla="+- G12 G23 G22"/>
                <a:gd name="G25" fmla="+- G22 G23 G11"/>
                <a:gd name="G26" fmla="cos 10800 -11161785"/>
                <a:gd name="G27" fmla="sin 10800 -11161785"/>
                <a:gd name="G28" fmla="cos 8048 -11161785"/>
                <a:gd name="G29" fmla="sin 8048 -11161785"/>
                <a:gd name="G30" fmla="+- G26 10800 0"/>
                <a:gd name="G31" fmla="+- G27 10800 0"/>
                <a:gd name="G32" fmla="+- G28 10800 0"/>
                <a:gd name="G33" fmla="+- G29 10800 0"/>
                <a:gd name="G34" fmla="+- G19 5400 0"/>
                <a:gd name="G35" fmla="cos G34 911958"/>
                <a:gd name="G36" fmla="sin G34 911958"/>
                <a:gd name="G37" fmla="+/ 911958 -11161785 2"/>
                <a:gd name="T2" fmla="*/ 180 256 1"/>
                <a:gd name="T3" fmla="*/ 0 256 1"/>
                <a:gd name="G38" fmla="+- G37 T2 T3"/>
                <a:gd name="G39" fmla="?: G2 G37 G38"/>
                <a:gd name="G40" fmla="cos 10800 G39"/>
                <a:gd name="G41" fmla="sin 10800 G39"/>
                <a:gd name="G42" fmla="cos 8048 G39"/>
                <a:gd name="G43" fmla="sin 8048 G39"/>
                <a:gd name="G44" fmla="+- G40 10800 0"/>
                <a:gd name="G45" fmla="+- G41 10800 0"/>
                <a:gd name="G46" fmla="+- G42 10800 0"/>
                <a:gd name="G47" fmla="+- G43 10800 0"/>
                <a:gd name="G48" fmla="+- G35 10800 0"/>
                <a:gd name="G49" fmla="+- G36 10800 0"/>
                <a:gd name="T4" fmla="*/ 8591 w 21600"/>
                <a:gd name="T5" fmla="*/ 21371 h 21600"/>
                <a:gd name="T6" fmla="*/ 19947 w 21600"/>
                <a:gd name="T7" fmla="*/ 13066 h 21600"/>
                <a:gd name="T8" fmla="*/ 9154 w 21600"/>
                <a:gd name="T9" fmla="*/ 18677 h 21600"/>
                <a:gd name="T10" fmla="*/ -2508 w 21600"/>
                <a:gd name="T11" fmla="*/ 8528 h 21600"/>
                <a:gd name="T12" fmla="*/ 2196 w 21600"/>
                <a:gd name="T13" fmla="*/ 5196 h 21600"/>
                <a:gd name="T14" fmla="*/ 5528 w 21600"/>
                <a:gd name="T15" fmla="*/ 99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866" y="9446"/>
                  </a:moveTo>
                  <a:cubicBezTo>
                    <a:pt x="2790" y="9893"/>
                    <a:pt x="2752" y="10346"/>
                    <a:pt x="2752" y="10799"/>
                  </a:cubicBezTo>
                  <a:cubicBezTo>
                    <a:pt x="2752" y="15244"/>
                    <a:pt x="6355" y="18848"/>
                    <a:pt x="10800" y="18848"/>
                  </a:cubicBezTo>
                  <a:cubicBezTo>
                    <a:pt x="14499" y="18848"/>
                    <a:pt x="17722" y="16326"/>
                    <a:pt x="18611" y="12735"/>
                  </a:cubicBezTo>
                  <a:lnTo>
                    <a:pt x="21283" y="13397"/>
                  </a:lnTo>
                  <a:cubicBezTo>
                    <a:pt x="20089" y="18215"/>
                    <a:pt x="15764" y="21599"/>
                    <a:pt x="10800" y="21600"/>
                  </a:cubicBezTo>
                  <a:cubicBezTo>
                    <a:pt x="4835" y="21600"/>
                    <a:pt x="0" y="16764"/>
                    <a:pt x="0" y="10800"/>
                  </a:cubicBezTo>
                  <a:cubicBezTo>
                    <a:pt x="-1" y="10191"/>
                    <a:pt x="51" y="9583"/>
                    <a:pt x="153" y="8983"/>
                  </a:cubicBezTo>
                  <a:lnTo>
                    <a:pt x="-2508" y="8528"/>
                  </a:lnTo>
                  <a:lnTo>
                    <a:pt x="2196" y="5196"/>
                  </a:lnTo>
                  <a:lnTo>
                    <a:pt x="5528" y="9900"/>
                  </a:lnTo>
                  <a:lnTo>
                    <a:pt x="2866" y="9446"/>
                  </a:lnTo>
                  <a:close/>
                </a:path>
              </a:pathLst>
            </a:custGeom>
            <a:solidFill>
              <a:srgbClr val="FF6600"/>
            </a:solidFill>
            <a:ln w="9525">
              <a:solidFill>
                <a:srgbClr val="000000"/>
              </a:solidFill>
              <a:miter lim="800000"/>
              <a:headEnd/>
              <a:tailEnd/>
            </a:ln>
          </p:spPr>
          <p:txBody>
            <a:bodyPr/>
            <a:lstStyle/>
            <a:p>
              <a:endParaRPr lang="en-US"/>
            </a:p>
          </p:txBody>
        </p:sp>
        <p:sp>
          <p:nvSpPr>
            <p:cNvPr id="31756" name="Oval 12"/>
            <p:cNvSpPr>
              <a:spLocks noChangeArrowheads="1"/>
            </p:cNvSpPr>
            <p:nvPr/>
          </p:nvSpPr>
          <p:spPr bwMode="auto">
            <a:xfrm>
              <a:off x="1056" y="3107"/>
              <a:ext cx="144" cy="144"/>
            </a:xfrm>
            <a:prstGeom prst="ellipse">
              <a:avLst/>
            </a:prstGeom>
            <a:solidFill>
              <a:srgbClr val="FFFF00"/>
            </a:solidFill>
            <a:ln w="9525">
              <a:solidFill>
                <a:srgbClr val="000000"/>
              </a:solidFill>
              <a:round/>
              <a:headEnd/>
              <a:tailEnd/>
            </a:ln>
          </p:spPr>
          <p:txBody>
            <a:bodyPr/>
            <a:lstStyle/>
            <a:p>
              <a:endParaRPr lang="en-US"/>
            </a:p>
          </p:txBody>
        </p:sp>
        <p:sp>
          <p:nvSpPr>
            <p:cNvPr id="31757" name="AutoShape 13"/>
            <p:cNvSpPr>
              <a:spLocks noChangeArrowheads="1"/>
            </p:cNvSpPr>
            <p:nvPr/>
          </p:nvSpPr>
          <p:spPr bwMode="auto">
            <a:xfrm rot="-5851290">
              <a:off x="922" y="2585"/>
              <a:ext cx="363" cy="384"/>
            </a:xfrm>
            <a:custGeom>
              <a:avLst/>
              <a:gdLst>
                <a:gd name="G0" fmla="+- -11161785 0 0"/>
                <a:gd name="G1" fmla="+- 911958 0 0"/>
                <a:gd name="G2" fmla="+- -11161785 0 911958"/>
                <a:gd name="G3" fmla="+- 10800 0 0"/>
                <a:gd name="G4" fmla="+- 0 0 -11161785"/>
                <a:gd name="T0" fmla="*/ 360 256 1"/>
                <a:gd name="T1" fmla="*/ 0 256 1"/>
                <a:gd name="G5" fmla="+- G2 T0 T1"/>
                <a:gd name="G6" fmla="?: G2 G2 G5"/>
                <a:gd name="G7" fmla="+- 0 0 G6"/>
                <a:gd name="G8" fmla="+- 8048 0 0"/>
                <a:gd name="G9" fmla="+- 0 0 911958"/>
                <a:gd name="G10" fmla="+- 8048 0 2700"/>
                <a:gd name="G11" fmla="cos G10 -11161785"/>
                <a:gd name="G12" fmla="sin G10 -11161785"/>
                <a:gd name="G13" fmla="cos 13500 -11161785"/>
                <a:gd name="G14" fmla="sin 13500 -11161785"/>
                <a:gd name="G15" fmla="+- G11 10800 0"/>
                <a:gd name="G16" fmla="+- G12 10800 0"/>
                <a:gd name="G17" fmla="+- G13 10800 0"/>
                <a:gd name="G18" fmla="+- G14 10800 0"/>
                <a:gd name="G19" fmla="*/ 8048 1 2"/>
                <a:gd name="G20" fmla="+- G19 5400 0"/>
                <a:gd name="G21" fmla="cos G20 -11161785"/>
                <a:gd name="G22" fmla="sin G20 -11161785"/>
                <a:gd name="G23" fmla="+- G21 10800 0"/>
                <a:gd name="G24" fmla="+- G12 G23 G22"/>
                <a:gd name="G25" fmla="+- G22 G23 G11"/>
                <a:gd name="G26" fmla="cos 10800 -11161785"/>
                <a:gd name="G27" fmla="sin 10800 -11161785"/>
                <a:gd name="G28" fmla="cos 8048 -11161785"/>
                <a:gd name="G29" fmla="sin 8048 -11161785"/>
                <a:gd name="G30" fmla="+- G26 10800 0"/>
                <a:gd name="G31" fmla="+- G27 10800 0"/>
                <a:gd name="G32" fmla="+- G28 10800 0"/>
                <a:gd name="G33" fmla="+- G29 10800 0"/>
                <a:gd name="G34" fmla="+- G19 5400 0"/>
                <a:gd name="G35" fmla="cos G34 911958"/>
                <a:gd name="G36" fmla="sin G34 911958"/>
                <a:gd name="G37" fmla="+/ 911958 -11161785 2"/>
                <a:gd name="T2" fmla="*/ 180 256 1"/>
                <a:gd name="T3" fmla="*/ 0 256 1"/>
                <a:gd name="G38" fmla="+- G37 T2 T3"/>
                <a:gd name="G39" fmla="?: G2 G37 G38"/>
                <a:gd name="G40" fmla="cos 10800 G39"/>
                <a:gd name="G41" fmla="sin 10800 G39"/>
                <a:gd name="G42" fmla="cos 8048 G39"/>
                <a:gd name="G43" fmla="sin 8048 G39"/>
                <a:gd name="G44" fmla="+- G40 10800 0"/>
                <a:gd name="G45" fmla="+- G41 10800 0"/>
                <a:gd name="G46" fmla="+- G42 10800 0"/>
                <a:gd name="G47" fmla="+- G43 10800 0"/>
                <a:gd name="G48" fmla="+- G35 10800 0"/>
                <a:gd name="G49" fmla="+- G36 10800 0"/>
                <a:gd name="T4" fmla="*/ 8591 w 21600"/>
                <a:gd name="T5" fmla="*/ 21371 h 21600"/>
                <a:gd name="T6" fmla="*/ 19947 w 21600"/>
                <a:gd name="T7" fmla="*/ 13066 h 21600"/>
                <a:gd name="T8" fmla="*/ 9154 w 21600"/>
                <a:gd name="T9" fmla="*/ 18677 h 21600"/>
                <a:gd name="T10" fmla="*/ -2508 w 21600"/>
                <a:gd name="T11" fmla="*/ 8528 h 21600"/>
                <a:gd name="T12" fmla="*/ 2196 w 21600"/>
                <a:gd name="T13" fmla="*/ 5196 h 21600"/>
                <a:gd name="T14" fmla="*/ 5528 w 21600"/>
                <a:gd name="T15" fmla="*/ 99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866" y="9446"/>
                  </a:moveTo>
                  <a:cubicBezTo>
                    <a:pt x="2790" y="9893"/>
                    <a:pt x="2752" y="10346"/>
                    <a:pt x="2752" y="10799"/>
                  </a:cubicBezTo>
                  <a:cubicBezTo>
                    <a:pt x="2752" y="15244"/>
                    <a:pt x="6355" y="18848"/>
                    <a:pt x="10800" y="18848"/>
                  </a:cubicBezTo>
                  <a:cubicBezTo>
                    <a:pt x="14499" y="18848"/>
                    <a:pt x="17722" y="16326"/>
                    <a:pt x="18611" y="12735"/>
                  </a:cubicBezTo>
                  <a:lnTo>
                    <a:pt x="21283" y="13397"/>
                  </a:lnTo>
                  <a:cubicBezTo>
                    <a:pt x="20089" y="18215"/>
                    <a:pt x="15764" y="21599"/>
                    <a:pt x="10800" y="21600"/>
                  </a:cubicBezTo>
                  <a:cubicBezTo>
                    <a:pt x="4835" y="21600"/>
                    <a:pt x="0" y="16764"/>
                    <a:pt x="0" y="10800"/>
                  </a:cubicBezTo>
                  <a:cubicBezTo>
                    <a:pt x="-1" y="10191"/>
                    <a:pt x="51" y="9583"/>
                    <a:pt x="153" y="8983"/>
                  </a:cubicBezTo>
                  <a:lnTo>
                    <a:pt x="-2508" y="8528"/>
                  </a:lnTo>
                  <a:lnTo>
                    <a:pt x="2196" y="5196"/>
                  </a:lnTo>
                  <a:lnTo>
                    <a:pt x="5528" y="9900"/>
                  </a:lnTo>
                  <a:lnTo>
                    <a:pt x="2866" y="9446"/>
                  </a:lnTo>
                  <a:close/>
                </a:path>
              </a:pathLst>
            </a:custGeom>
            <a:solidFill>
              <a:srgbClr val="FF6600"/>
            </a:solidFill>
            <a:ln w="9525">
              <a:solidFill>
                <a:srgbClr val="000000"/>
              </a:solidFill>
              <a:miter lim="800000"/>
              <a:headEnd/>
              <a:tailEnd/>
            </a:ln>
          </p:spPr>
          <p:txBody>
            <a:bodyPr/>
            <a:lstStyle/>
            <a:p>
              <a:endParaRPr lang="en-US"/>
            </a:p>
          </p:txBody>
        </p:sp>
        <p:sp>
          <p:nvSpPr>
            <p:cNvPr id="31758" name="Rectangle 14"/>
            <p:cNvSpPr>
              <a:spLocks noChangeArrowheads="1"/>
            </p:cNvSpPr>
            <p:nvPr/>
          </p:nvSpPr>
          <p:spPr bwMode="auto">
            <a:xfrm>
              <a:off x="576" y="3251"/>
              <a:ext cx="2400" cy="145"/>
            </a:xfrm>
            <a:prstGeom prst="rect">
              <a:avLst/>
            </a:prstGeom>
            <a:solidFill>
              <a:srgbClr val="C0C0C0"/>
            </a:solidFill>
            <a:ln w="9525">
              <a:solidFill>
                <a:srgbClr val="000000"/>
              </a:solidFill>
              <a:miter lim="800000"/>
              <a:headEnd/>
              <a:tailEnd/>
            </a:ln>
          </p:spPr>
          <p:txBody>
            <a:bodyPr/>
            <a:lstStyle/>
            <a:p>
              <a:endParaRPr lang="en-US"/>
            </a:p>
          </p:txBody>
        </p:sp>
        <p:sp>
          <p:nvSpPr>
            <p:cNvPr id="31759" name="Text Box 15"/>
            <p:cNvSpPr txBox="1">
              <a:spLocks noChangeArrowheads="1"/>
            </p:cNvSpPr>
            <p:nvPr/>
          </p:nvSpPr>
          <p:spPr bwMode="auto">
            <a:xfrm>
              <a:off x="816" y="1365"/>
              <a:ext cx="528" cy="217"/>
            </a:xfrm>
            <a:prstGeom prst="rect">
              <a:avLst/>
            </a:prstGeom>
            <a:solidFill>
              <a:srgbClr val="FFFFFF"/>
            </a:solidFill>
            <a:ln w="57150">
              <a:solidFill>
                <a:srgbClr val="FF6600"/>
              </a:solidFill>
              <a:miter lim="800000"/>
              <a:headEnd/>
              <a:tailEnd/>
            </a:ln>
          </p:spPr>
          <p:txBody>
            <a:bodyPr/>
            <a:lstStyle/>
            <a:p>
              <a:pPr algn="ctr" eaLnBrk="0" hangingPunct="0"/>
              <a:r>
                <a:rPr lang="en-US" sz="1200" dirty="0"/>
                <a:t>Vapor</a:t>
              </a:r>
              <a:endParaRPr lang="en-US" sz="1800" dirty="0"/>
            </a:p>
          </p:txBody>
        </p:sp>
        <p:sp>
          <p:nvSpPr>
            <p:cNvPr id="31760" name="Text Box 16"/>
            <p:cNvSpPr txBox="1">
              <a:spLocks noChangeArrowheads="1"/>
            </p:cNvSpPr>
            <p:nvPr/>
          </p:nvSpPr>
          <p:spPr bwMode="auto">
            <a:xfrm>
              <a:off x="816" y="1800"/>
              <a:ext cx="528" cy="217"/>
            </a:xfrm>
            <a:prstGeom prst="rect">
              <a:avLst/>
            </a:prstGeom>
            <a:solidFill>
              <a:srgbClr val="FFFFFF"/>
            </a:solidFill>
            <a:ln w="57150">
              <a:solidFill>
                <a:srgbClr val="FFFF00"/>
              </a:solidFill>
              <a:miter lim="800000"/>
              <a:headEnd/>
              <a:tailEnd/>
            </a:ln>
          </p:spPr>
          <p:txBody>
            <a:bodyPr/>
            <a:lstStyle/>
            <a:p>
              <a:pPr algn="ctr" eaLnBrk="0" hangingPunct="0"/>
              <a:r>
                <a:rPr lang="en-US" sz="1200" dirty="0"/>
                <a:t>Liquid</a:t>
              </a:r>
              <a:endParaRPr lang="en-US" sz="1800" dirty="0"/>
            </a:p>
          </p:txBody>
        </p:sp>
        <p:sp>
          <p:nvSpPr>
            <p:cNvPr id="31761" name="Text Box 17"/>
            <p:cNvSpPr txBox="1">
              <a:spLocks noChangeArrowheads="1"/>
            </p:cNvSpPr>
            <p:nvPr/>
          </p:nvSpPr>
          <p:spPr bwMode="auto">
            <a:xfrm>
              <a:off x="816" y="2234"/>
              <a:ext cx="528" cy="217"/>
            </a:xfrm>
            <a:prstGeom prst="rect">
              <a:avLst/>
            </a:prstGeom>
            <a:solidFill>
              <a:srgbClr val="FFFFFF"/>
            </a:solidFill>
            <a:ln w="57150">
              <a:solidFill>
                <a:srgbClr val="FF0000"/>
              </a:solidFill>
              <a:miter lim="800000"/>
              <a:headEnd/>
              <a:tailEnd/>
            </a:ln>
          </p:spPr>
          <p:txBody>
            <a:bodyPr/>
            <a:lstStyle/>
            <a:p>
              <a:pPr algn="ctr" eaLnBrk="0" hangingPunct="0"/>
              <a:r>
                <a:rPr lang="en-US" sz="1200" dirty="0"/>
                <a:t>Solid</a:t>
              </a:r>
              <a:endParaRPr lang="en-US" sz="1800" dirty="0"/>
            </a:p>
          </p:txBody>
        </p:sp>
        <p:sp>
          <p:nvSpPr>
            <p:cNvPr id="31762" name="AutoShape 18"/>
            <p:cNvSpPr>
              <a:spLocks noChangeArrowheads="1"/>
            </p:cNvSpPr>
            <p:nvPr/>
          </p:nvSpPr>
          <p:spPr bwMode="auto">
            <a:xfrm>
              <a:off x="1018" y="1622"/>
              <a:ext cx="96" cy="144"/>
            </a:xfrm>
            <a:prstGeom prst="downArrow">
              <a:avLst>
                <a:gd name="adj1" fmla="val 50000"/>
                <a:gd name="adj2" fmla="val 37500"/>
              </a:avLst>
            </a:prstGeom>
            <a:solidFill>
              <a:srgbClr val="FFFFFF"/>
            </a:solidFill>
            <a:ln w="9525">
              <a:solidFill>
                <a:srgbClr val="000000"/>
              </a:solidFill>
              <a:miter lim="800000"/>
              <a:headEnd/>
              <a:tailEnd/>
            </a:ln>
          </p:spPr>
          <p:txBody>
            <a:bodyPr/>
            <a:lstStyle/>
            <a:p>
              <a:endParaRPr lang="en-US"/>
            </a:p>
          </p:txBody>
        </p:sp>
        <p:sp>
          <p:nvSpPr>
            <p:cNvPr id="31763" name="AutoShape 19"/>
            <p:cNvSpPr>
              <a:spLocks noChangeArrowheads="1"/>
            </p:cNvSpPr>
            <p:nvPr/>
          </p:nvSpPr>
          <p:spPr bwMode="auto">
            <a:xfrm>
              <a:off x="1022" y="2056"/>
              <a:ext cx="96" cy="144"/>
            </a:xfrm>
            <a:prstGeom prst="downArrow">
              <a:avLst>
                <a:gd name="adj1" fmla="val 50000"/>
                <a:gd name="adj2" fmla="val 37500"/>
              </a:avLst>
            </a:prstGeom>
            <a:solidFill>
              <a:srgbClr val="FFFFFF"/>
            </a:solidFill>
            <a:ln w="9525">
              <a:solidFill>
                <a:srgbClr val="000000"/>
              </a:solidFill>
              <a:miter lim="800000"/>
              <a:headEnd/>
              <a:tailEnd/>
            </a:ln>
          </p:spPr>
          <p:txBody>
            <a:bodyPr/>
            <a:lstStyle/>
            <a:p>
              <a:endParaRPr lang="en-US"/>
            </a:p>
          </p:txBody>
        </p:sp>
      </p:grpSp>
    </p:spTree>
    <p:extLst>
      <p:ext uri="{BB962C8B-B14F-4D97-AF65-F5344CB8AC3E}">
        <p14:creationId xmlns:p14="http://schemas.microsoft.com/office/powerpoint/2010/main" val="146956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Small is Nano? </a:t>
            </a:r>
            <a:endParaRPr lang="en-US" dirty="0"/>
          </a:p>
        </p:txBody>
      </p:sp>
      <p:sp>
        <p:nvSpPr>
          <p:cNvPr id="4" name="Date Placeholder 3"/>
          <p:cNvSpPr>
            <a:spLocks noGrp="1"/>
          </p:cNvSpPr>
          <p:nvPr>
            <p:ph type="dt" sz="half" idx="10"/>
          </p:nvPr>
        </p:nvSpPr>
        <p:spPr/>
        <p:txBody>
          <a:bodyPr/>
          <a:lstStyle/>
          <a:p>
            <a:r>
              <a:rPr lang="en-US" smtClean="0"/>
              <a:t>5/29/2009</a:t>
            </a:r>
            <a:endParaRPr lang="en-US"/>
          </a:p>
        </p:txBody>
      </p:sp>
      <p:sp>
        <p:nvSpPr>
          <p:cNvPr id="5" name="Footer Placeholder 4"/>
          <p:cNvSpPr>
            <a:spLocks noGrp="1"/>
          </p:cNvSpPr>
          <p:nvPr>
            <p:ph type="ftr" sz="quarter" idx="11"/>
          </p:nvPr>
        </p:nvSpPr>
        <p:spPr/>
        <p:txBody>
          <a:bodyPr/>
          <a:lstStyle/>
          <a:p>
            <a:r>
              <a:rPr kumimoji="0" lang="en-US" smtClean="0"/>
              <a:t>Yale University Defense - R. Munden</a:t>
            </a:r>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2</a:t>
            </a:fld>
            <a:endParaRPr kumimoji="0" lang="en-US"/>
          </a:p>
        </p:txBody>
      </p:sp>
      <p:pic>
        <p:nvPicPr>
          <p:cNvPr id="89090" name="Picture 2" descr="a nanowire curled into a loop in front of a strand of human hair"/>
          <p:cNvPicPr>
            <a:picLocks noChangeAspect="1" noChangeArrowheads="1"/>
          </p:cNvPicPr>
          <p:nvPr/>
        </p:nvPicPr>
        <p:blipFill>
          <a:blip r:embed="rId2" cstate="print"/>
          <a:srcRect/>
          <a:stretch>
            <a:fillRect/>
          </a:stretch>
        </p:blipFill>
        <p:spPr bwMode="auto">
          <a:xfrm>
            <a:off x="1295400" y="1295400"/>
            <a:ext cx="3121343" cy="2440138"/>
          </a:xfrm>
          <a:prstGeom prst="rect">
            <a:avLst/>
          </a:prstGeom>
          <a:noFill/>
        </p:spPr>
      </p:pic>
      <p:pic>
        <p:nvPicPr>
          <p:cNvPr id="8" name="Picture 9" descr="http://neatorama.cachefly.net/images/2006-02/nano-guitar.jpg"/>
          <p:cNvPicPr>
            <a:picLocks noChangeAspect="1" noChangeArrowheads="1"/>
          </p:cNvPicPr>
          <p:nvPr/>
        </p:nvPicPr>
        <p:blipFill>
          <a:blip r:embed="rId3" cstate="print"/>
          <a:srcRect/>
          <a:stretch>
            <a:fillRect/>
          </a:stretch>
        </p:blipFill>
        <p:spPr bwMode="auto">
          <a:xfrm>
            <a:off x="5181600" y="4114800"/>
            <a:ext cx="3657600" cy="2049781"/>
          </a:xfrm>
          <a:prstGeom prst="rect">
            <a:avLst/>
          </a:prstGeom>
          <a:noFill/>
        </p:spPr>
      </p:pic>
      <p:pic>
        <p:nvPicPr>
          <p:cNvPr id="9" name="Picture 8" descr="http://www.sciencemag.org/content/vol320/issue5879/images/large/320_1060_F1.jpeg"/>
          <p:cNvPicPr/>
          <p:nvPr/>
        </p:nvPicPr>
        <p:blipFill>
          <a:blip r:embed="rId4" cstate="print"/>
          <a:srcRect/>
          <a:stretch>
            <a:fillRect/>
          </a:stretch>
        </p:blipFill>
        <p:spPr bwMode="auto">
          <a:xfrm>
            <a:off x="838200" y="3352800"/>
            <a:ext cx="4124325" cy="3197644"/>
          </a:xfrm>
          <a:prstGeom prst="rect">
            <a:avLst/>
          </a:prstGeom>
          <a:noFill/>
          <a:ln w="9525">
            <a:noFill/>
            <a:miter lim="800000"/>
            <a:headEnd/>
            <a:tailEnd/>
          </a:ln>
        </p:spPr>
      </p:pic>
      <p:pic>
        <p:nvPicPr>
          <p:cNvPr id="7" name="Picture 5" descr="minime_med"/>
          <p:cNvPicPr>
            <a:picLocks noGrp="1" noChangeAspect="1" noChangeArrowheads="1"/>
          </p:cNvPicPr>
          <p:nvPr>
            <p:ph idx="1"/>
          </p:nvPr>
        </p:nvPicPr>
        <p:blipFill>
          <a:blip r:embed="rId5" cstate="print"/>
          <a:stretch>
            <a:fillRect/>
          </a:stretch>
        </p:blipFill>
        <p:spPr>
          <a:xfrm>
            <a:off x="4876800" y="1219200"/>
            <a:ext cx="4114800" cy="3029522"/>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dirty="0" smtClean="0">
                <a:effectLst>
                  <a:outerShdw blurRad="38100" dist="38100" dir="2700000" algn="tl">
                    <a:srgbClr val="000000"/>
                  </a:outerShdw>
                </a:effectLst>
              </a:rPr>
              <a:t>VLS Nanowires </a:t>
            </a:r>
            <a:br>
              <a:rPr lang="en-US" dirty="0" smtClean="0">
                <a:effectLst>
                  <a:outerShdw blurRad="38100" dist="38100" dir="2700000" algn="tl">
                    <a:srgbClr val="000000"/>
                  </a:outerShdw>
                </a:effectLst>
              </a:rPr>
            </a:br>
            <a:endParaRPr lang="en-US" dirty="0">
              <a:effectLst>
                <a:outerShdw blurRad="38100" dist="38100" dir="2700000" algn="tl">
                  <a:srgbClr val="000000"/>
                </a:outerShdw>
              </a:effectLst>
            </a:endParaRPr>
          </a:p>
        </p:txBody>
      </p:sp>
      <p:sp>
        <p:nvSpPr>
          <p:cNvPr id="32771" name="Text Box 3"/>
          <p:cNvSpPr txBox="1">
            <a:spLocks noChangeArrowheads="1"/>
          </p:cNvSpPr>
          <p:nvPr/>
        </p:nvSpPr>
        <p:spPr bwMode="auto">
          <a:xfrm>
            <a:off x="4800600" y="6096000"/>
            <a:ext cx="3778250" cy="366713"/>
          </a:xfrm>
          <a:prstGeom prst="rect">
            <a:avLst/>
          </a:prstGeom>
          <a:noFill/>
          <a:ln w="9525">
            <a:noFill/>
            <a:miter lim="800000"/>
            <a:headEnd/>
            <a:tailEnd/>
          </a:ln>
          <a:effectLst/>
        </p:spPr>
        <p:txBody>
          <a:bodyPr wrap="none">
            <a:spAutoFit/>
          </a:bodyPr>
          <a:lstStyle/>
          <a:p>
            <a:pPr eaLnBrk="0" hangingPunct="0"/>
            <a:r>
              <a:rPr lang="en-US" sz="1800">
                <a:solidFill>
                  <a:schemeClr val="tx1"/>
                </a:solidFill>
              </a:rPr>
              <a:t>Cheng, et. al. </a:t>
            </a:r>
            <a:r>
              <a:rPr lang="en-US" sz="1800" i="1">
                <a:solidFill>
                  <a:schemeClr val="tx1"/>
                </a:solidFill>
              </a:rPr>
              <a:t>APL</a:t>
            </a:r>
            <a:r>
              <a:rPr lang="en-US" sz="1800">
                <a:solidFill>
                  <a:schemeClr val="tx1"/>
                </a:solidFill>
              </a:rPr>
              <a:t> </a:t>
            </a:r>
            <a:r>
              <a:rPr lang="en-US" sz="1800" b="1">
                <a:solidFill>
                  <a:schemeClr val="tx1"/>
                </a:solidFill>
              </a:rPr>
              <a:t>83</a:t>
            </a:r>
            <a:r>
              <a:rPr lang="en-US" sz="1800">
                <a:solidFill>
                  <a:schemeClr val="tx1"/>
                </a:solidFill>
              </a:rPr>
              <a:t>, 1578 (2003).</a:t>
            </a:r>
          </a:p>
        </p:txBody>
      </p:sp>
      <p:pic>
        <p:nvPicPr>
          <p:cNvPr id="32773" name="Picture 5" descr="Fig2"/>
          <p:cNvPicPr>
            <a:picLocks noChangeAspect="1" noChangeArrowheads="1"/>
          </p:cNvPicPr>
          <p:nvPr/>
        </p:nvPicPr>
        <p:blipFill>
          <a:blip r:embed="rId2" cstate="print"/>
          <a:srcRect/>
          <a:stretch>
            <a:fillRect/>
          </a:stretch>
        </p:blipFill>
        <p:spPr bwMode="auto">
          <a:xfrm>
            <a:off x="4572000" y="3200400"/>
            <a:ext cx="4267200" cy="2814638"/>
          </a:xfrm>
          <a:prstGeom prst="rect">
            <a:avLst/>
          </a:prstGeom>
          <a:noFill/>
        </p:spPr>
      </p:pic>
      <p:sp>
        <p:nvSpPr>
          <p:cNvPr id="9" name="Date Placeholder 8"/>
          <p:cNvSpPr>
            <a:spLocks noGrp="1"/>
          </p:cNvSpPr>
          <p:nvPr>
            <p:ph type="dt" sz="half" idx="10"/>
          </p:nvPr>
        </p:nvSpPr>
        <p:spPr/>
        <p:txBody>
          <a:bodyPr/>
          <a:lstStyle/>
          <a:p>
            <a:r>
              <a:rPr lang="en-US" smtClean="0"/>
              <a:t>5/29/2009</a:t>
            </a:r>
            <a:endParaRPr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pPr/>
              <a:t>20</a:t>
            </a:fld>
            <a:endParaRPr kumimoji="0" lang="en-US"/>
          </a:p>
        </p:txBody>
      </p:sp>
      <p:sp>
        <p:nvSpPr>
          <p:cNvPr id="11" name="Footer Placeholder 10"/>
          <p:cNvSpPr>
            <a:spLocks noGrp="1"/>
          </p:cNvSpPr>
          <p:nvPr>
            <p:ph type="ftr" sz="quarter" idx="11"/>
          </p:nvPr>
        </p:nvSpPr>
        <p:spPr/>
        <p:txBody>
          <a:bodyPr/>
          <a:lstStyle/>
          <a:p>
            <a:r>
              <a:rPr kumimoji="0" lang="en-US" smtClean="0"/>
              <a:t>Yale University Defense - R. Munden</a:t>
            </a:r>
            <a:endParaRPr kumimoji="0" lang="en-US" dirty="0"/>
          </a:p>
        </p:txBody>
      </p:sp>
      <p:sp>
        <p:nvSpPr>
          <p:cNvPr id="13" name="TextBox 12"/>
          <p:cNvSpPr txBox="1"/>
          <p:nvPr/>
        </p:nvSpPr>
        <p:spPr>
          <a:xfrm>
            <a:off x="2743200" y="4953000"/>
            <a:ext cx="585417" cy="369332"/>
          </a:xfrm>
          <a:prstGeom prst="rect">
            <a:avLst/>
          </a:prstGeom>
          <a:noFill/>
        </p:spPr>
        <p:txBody>
          <a:bodyPr wrap="none" rtlCol="0">
            <a:spAutoFit/>
          </a:bodyPr>
          <a:lstStyle/>
          <a:p>
            <a:r>
              <a:rPr lang="en-US" dirty="0" smtClean="0"/>
              <a:t>SEM</a:t>
            </a:r>
            <a:endParaRPr lang="en-US" dirty="0"/>
          </a:p>
        </p:txBody>
      </p:sp>
      <p:sp>
        <p:nvSpPr>
          <p:cNvPr id="14" name="TextBox 13"/>
          <p:cNvSpPr txBox="1"/>
          <p:nvPr/>
        </p:nvSpPr>
        <p:spPr>
          <a:xfrm>
            <a:off x="6400800" y="2743200"/>
            <a:ext cx="619080" cy="369332"/>
          </a:xfrm>
          <a:prstGeom prst="rect">
            <a:avLst/>
          </a:prstGeom>
          <a:noFill/>
        </p:spPr>
        <p:txBody>
          <a:bodyPr wrap="none" rtlCol="0">
            <a:spAutoFit/>
          </a:bodyPr>
          <a:lstStyle/>
          <a:p>
            <a:r>
              <a:rPr lang="en-US" dirty="0" smtClean="0"/>
              <a:t>TEM</a:t>
            </a:r>
            <a:endParaRPr lang="en-US" dirty="0"/>
          </a:p>
        </p:txBody>
      </p:sp>
      <p:grpSp>
        <p:nvGrpSpPr>
          <p:cNvPr id="2" name="Group 3"/>
          <p:cNvGrpSpPr>
            <a:grpSpLocks noChangeAspect="1"/>
          </p:cNvGrpSpPr>
          <p:nvPr/>
        </p:nvGrpSpPr>
        <p:grpSpPr bwMode="auto">
          <a:xfrm>
            <a:off x="1066800" y="1524000"/>
            <a:ext cx="4191000" cy="3360738"/>
            <a:chOff x="672" y="960"/>
            <a:chExt cx="2640" cy="2117"/>
          </a:xfrm>
        </p:grpSpPr>
        <p:sp>
          <p:nvSpPr>
            <p:cNvPr id="24578" name="AutoShape 2"/>
            <p:cNvSpPr>
              <a:spLocks noChangeAspect="1" noChangeArrowheads="1" noTextEdit="1"/>
            </p:cNvSpPr>
            <p:nvPr/>
          </p:nvSpPr>
          <p:spPr bwMode="auto">
            <a:xfrm>
              <a:off x="672" y="960"/>
              <a:ext cx="2640" cy="2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80" name="Rectangle 4"/>
            <p:cNvSpPr>
              <a:spLocks noChangeArrowheads="1"/>
            </p:cNvSpPr>
            <p:nvPr/>
          </p:nvSpPr>
          <p:spPr bwMode="auto">
            <a:xfrm>
              <a:off x="672" y="961"/>
              <a:ext cx="98" cy="2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24581" name="Picture 5"/>
            <p:cNvPicPr>
              <a:picLocks noChangeAspect="1" noChangeArrowheads="1"/>
            </p:cNvPicPr>
            <p:nvPr/>
          </p:nvPicPr>
          <p:blipFill>
            <a:blip r:embed="rId3" cstate="print"/>
            <a:srcRect/>
            <a:stretch>
              <a:fillRect/>
            </a:stretch>
          </p:blipFill>
          <p:spPr bwMode="auto">
            <a:xfrm>
              <a:off x="672" y="960"/>
              <a:ext cx="2639" cy="2117"/>
            </a:xfrm>
            <a:prstGeom prst="rect">
              <a:avLst/>
            </a:prstGeom>
            <a:noFill/>
            <a:ln w="9525">
              <a:noFill/>
              <a:miter lim="800000"/>
              <a:headEnd/>
              <a:tailEnd/>
            </a:ln>
          </p:spPr>
        </p:pic>
        <p:pic>
          <p:nvPicPr>
            <p:cNvPr id="24582" name="Picture 6"/>
            <p:cNvPicPr>
              <a:picLocks noChangeAspect="1" noChangeArrowheads="1"/>
            </p:cNvPicPr>
            <p:nvPr/>
          </p:nvPicPr>
          <p:blipFill>
            <a:blip r:embed="rId4" cstate="print"/>
            <a:srcRect/>
            <a:stretch>
              <a:fillRect/>
            </a:stretch>
          </p:blipFill>
          <p:spPr bwMode="auto">
            <a:xfrm>
              <a:off x="672" y="960"/>
              <a:ext cx="1320" cy="1058"/>
            </a:xfrm>
            <a:prstGeom prst="rect">
              <a:avLst/>
            </a:prstGeom>
            <a:noFill/>
            <a:ln w="9525">
              <a:noFill/>
              <a:miter lim="800000"/>
              <a:headEnd/>
              <a:tailEnd/>
            </a:ln>
          </p:spPr>
        </p:pic>
        <p:sp>
          <p:nvSpPr>
            <p:cNvPr id="24583" name="Rectangle 7"/>
            <p:cNvSpPr>
              <a:spLocks noChangeArrowheads="1"/>
            </p:cNvSpPr>
            <p:nvPr/>
          </p:nvSpPr>
          <p:spPr bwMode="auto">
            <a:xfrm>
              <a:off x="2160" y="1008"/>
              <a:ext cx="881" cy="3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Arial" pitchFamily="34" charset="0"/>
                </a:rPr>
                <a:t>Nanoparticle</a:t>
              </a:r>
              <a:endParaRPr kumimoji="0" lang="en-US" sz="1800" b="1" i="0" u="none" strike="noStrike" cap="none" normalizeH="0" baseline="0" dirty="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solidFill>
                    <a:srgbClr val="000000"/>
                  </a:solidFill>
                  <a:latin typeface="Arial" pitchFamily="34" charset="0"/>
                </a:rPr>
                <a:t>catalyst</a:t>
              </a:r>
              <a:endParaRPr kumimoji="0" lang="en-US" sz="1800" b="0" i="0" u="none" strike="noStrike" cap="none" normalizeH="0" baseline="0" dirty="0" smtClean="0">
                <a:ln>
                  <a:noFill/>
                </a:ln>
                <a:solidFill>
                  <a:schemeClr val="tx1"/>
                </a:solidFill>
                <a:effectLst/>
                <a:latin typeface="Arial" pitchFamily="34" charset="0"/>
              </a:endParaRPr>
            </a:p>
          </p:txBody>
        </p:sp>
        <p:sp>
          <p:nvSpPr>
            <p:cNvPr id="24584" name="Rectangle 8"/>
            <p:cNvSpPr>
              <a:spLocks noChangeArrowheads="1"/>
            </p:cNvSpPr>
            <p:nvPr/>
          </p:nvSpPr>
          <p:spPr bwMode="auto">
            <a:xfrm>
              <a:off x="3120" y="1104"/>
              <a:ext cx="114"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4585" name="Freeform 9"/>
            <p:cNvSpPr>
              <a:spLocks noEditPoints="1"/>
            </p:cNvSpPr>
            <p:nvPr/>
          </p:nvSpPr>
          <p:spPr bwMode="auto">
            <a:xfrm>
              <a:off x="2640" y="1344"/>
              <a:ext cx="120" cy="380"/>
            </a:xfrm>
            <a:custGeom>
              <a:avLst/>
              <a:gdLst/>
              <a:ahLst/>
              <a:cxnLst>
                <a:cxn ang="0">
                  <a:pos x="131" y="0"/>
                </a:cxn>
                <a:cxn ang="0">
                  <a:pos x="891" y="4990"/>
                </a:cxn>
                <a:cxn ang="0">
                  <a:pos x="759" y="5010"/>
                </a:cxn>
                <a:cxn ang="0">
                  <a:pos x="0" y="21"/>
                </a:cxn>
                <a:cxn ang="0">
                  <a:pos x="131" y="0"/>
                </a:cxn>
                <a:cxn ang="0">
                  <a:pos x="1228" y="4164"/>
                </a:cxn>
                <a:cxn ang="0">
                  <a:pos x="845" y="5131"/>
                </a:cxn>
                <a:cxn ang="0">
                  <a:pos x="192" y="4321"/>
                </a:cxn>
                <a:cxn ang="0">
                  <a:pos x="202" y="4228"/>
                </a:cxn>
                <a:cxn ang="0">
                  <a:pos x="295" y="4238"/>
                </a:cxn>
                <a:cxn ang="0">
                  <a:pos x="877" y="4958"/>
                </a:cxn>
                <a:cxn ang="0">
                  <a:pos x="763" y="4976"/>
                </a:cxn>
                <a:cxn ang="0">
                  <a:pos x="1104" y="4114"/>
                </a:cxn>
                <a:cxn ang="0">
                  <a:pos x="1191" y="4077"/>
                </a:cxn>
                <a:cxn ang="0">
                  <a:pos x="1228" y="4164"/>
                </a:cxn>
              </a:cxnLst>
              <a:rect l="0" t="0" r="r" b="b"/>
              <a:pathLst>
                <a:path w="1242" h="5131">
                  <a:moveTo>
                    <a:pt x="131" y="0"/>
                  </a:moveTo>
                  <a:lnTo>
                    <a:pt x="891" y="4990"/>
                  </a:lnTo>
                  <a:lnTo>
                    <a:pt x="759" y="5010"/>
                  </a:lnTo>
                  <a:lnTo>
                    <a:pt x="0" y="21"/>
                  </a:lnTo>
                  <a:lnTo>
                    <a:pt x="131" y="0"/>
                  </a:lnTo>
                  <a:close/>
                  <a:moveTo>
                    <a:pt x="1228" y="4164"/>
                  </a:moveTo>
                  <a:lnTo>
                    <a:pt x="845" y="5131"/>
                  </a:lnTo>
                  <a:lnTo>
                    <a:pt x="192" y="4321"/>
                  </a:lnTo>
                  <a:cubicBezTo>
                    <a:pt x="169" y="4293"/>
                    <a:pt x="173" y="4251"/>
                    <a:pt x="202" y="4228"/>
                  </a:cubicBezTo>
                  <a:cubicBezTo>
                    <a:pt x="230" y="4205"/>
                    <a:pt x="272" y="4209"/>
                    <a:pt x="295" y="4238"/>
                  </a:cubicBezTo>
                  <a:lnTo>
                    <a:pt x="877" y="4958"/>
                  </a:lnTo>
                  <a:lnTo>
                    <a:pt x="763" y="4976"/>
                  </a:lnTo>
                  <a:lnTo>
                    <a:pt x="1104" y="4114"/>
                  </a:lnTo>
                  <a:cubicBezTo>
                    <a:pt x="1118" y="4080"/>
                    <a:pt x="1157" y="4063"/>
                    <a:pt x="1191" y="4077"/>
                  </a:cubicBezTo>
                  <a:cubicBezTo>
                    <a:pt x="1225" y="4091"/>
                    <a:pt x="1242" y="4129"/>
                    <a:pt x="1228" y="4164"/>
                  </a:cubicBez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52719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Nanowire FET – Electrical Characterization</a:t>
            </a:r>
            <a:endParaRPr lang="en-US" dirty="0"/>
          </a:p>
        </p:txBody>
      </p:sp>
      <p:sp>
        <p:nvSpPr>
          <p:cNvPr id="3" name="Date Placeholder 2"/>
          <p:cNvSpPr>
            <a:spLocks noGrp="1"/>
          </p:cNvSpPr>
          <p:nvPr>
            <p:ph type="dt" sz="half" idx="10"/>
          </p:nvPr>
        </p:nvSpPr>
        <p:spPr/>
        <p:txBody>
          <a:bodyPr/>
          <a:lstStyle/>
          <a:p>
            <a:r>
              <a:rPr lang="en-US" smtClean="0"/>
              <a:t>5/29/2009</a:t>
            </a:r>
            <a:endParaRPr lang="en-US"/>
          </a:p>
        </p:txBody>
      </p:sp>
      <p:sp>
        <p:nvSpPr>
          <p:cNvPr id="4" name="Footer Placeholder 3"/>
          <p:cNvSpPr>
            <a:spLocks noGrp="1"/>
          </p:cNvSpPr>
          <p:nvPr>
            <p:ph type="ftr" sz="quarter" idx="11"/>
          </p:nvPr>
        </p:nvSpPr>
        <p:spPr/>
        <p:txBody>
          <a:bodyPr/>
          <a:lstStyle/>
          <a:p>
            <a:r>
              <a:rPr kumimoji="0" lang="en-US" smtClean="0"/>
              <a:t>Yale University Defense - R. Munden</a:t>
            </a:r>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pPr/>
              <a:t>21</a:t>
            </a:fld>
            <a:endParaRPr kumimoji="0" lang="en-US"/>
          </a:p>
        </p:txBody>
      </p:sp>
      <p:pic>
        <p:nvPicPr>
          <p:cNvPr id="6" name="Picture 5" descr="Ag_LOR18_5"/>
          <p:cNvPicPr>
            <a:picLocks noChangeAspect="1" noChangeArrowheads="1"/>
          </p:cNvPicPr>
          <p:nvPr/>
        </p:nvPicPr>
        <p:blipFill>
          <a:blip r:embed="rId3" cstate="print"/>
          <a:srcRect l="2380" t="6349"/>
          <a:stretch>
            <a:fillRect/>
          </a:stretch>
        </p:blipFill>
        <p:spPr>
          <a:xfrm rot="5400000">
            <a:off x="5331619" y="3583781"/>
            <a:ext cx="3276600" cy="2357438"/>
          </a:xfrm>
          <a:prstGeom prst="rect">
            <a:avLst/>
          </a:prstGeom>
          <a:noFill/>
          <a:ln/>
        </p:spPr>
      </p:pic>
      <p:grpSp>
        <p:nvGrpSpPr>
          <p:cNvPr id="7" name="Group 2"/>
          <p:cNvGrpSpPr>
            <a:grpSpLocks/>
          </p:cNvGrpSpPr>
          <p:nvPr/>
        </p:nvGrpSpPr>
        <p:grpSpPr bwMode="auto">
          <a:xfrm>
            <a:off x="4572000" y="914400"/>
            <a:ext cx="4191000" cy="2814638"/>
            <a:chOff x="240" y="681"/>
            <a:chExt cx="2640" cy="1773"/>
          </a:xfrm>
        </p:grpSpPr>
        <p:sp>
          <p:nvSpPr>
            <p:cNvPr id="8" name="Oval 3"/>
            <p:cNvSpPr>
              <a:spLocks noChangeArrowheads="1"/>
            </p:cNvSpPr>
            <p:nvPr/>
          </p:nvSpPr>
          <p:spPr bwMode="auto">
            <a:xfrm>
              <a:off x="1193" y="1539"/>
              <a:ext cx="74" cy="69"/>
            </a:xfrm>
            <a:prstGeom prst="ellipse">
              <a:avLst/>
            </a:prstGeom>
            <a:solidFill>
              <a:schemeClr val="accent1"/>
            </a:solidFill>
            <a:ln w="9525">
              <a:round/>
              <a:headEnd/>
              <a:tailEnd/>
            </a:ln>
            <a:scene3d>
              <a:camera prst="legacyObliqueTopRight">
                <a:rot lat="20699988" lon="5400000" rev="0"/>
              </a:camera>
              <a:lightRig rig="legacyFlat2" dir="t"/>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9" name="Rectangle 4"/>
            <p:cNvSpPr>
              <a:spLocks noChangeArrowheads="1"/>
            </p:cNvSpPr>
            <p:nvPr/>
          </p:nvSpPr>
          <p:spPr bwMode="auto">
            <a:xfrm>
              <a:off x="387" y="1783"/>
              <a:ext cx="2126" cy="210"/>
            </a:xfrm>
            <a:prstGeom prst="rect">
              <a:avLst/>
            </a:prstGeom>
            <a:solidFill>
              <a:srgbClr val="808080"/>
            </a:solidFill>
            <a:ln w="9525">
              <a:miter lim="800000"/>
              <a:headEnd/>
              <a:tailEnd/>
            </a:ln>
            <a:scene3d>
              <a:camera prst="legacyObliqueTopRight"/>
              <a:lightRig rig="legacyFlat2" dir="t"/>
            </a:scene3d>
            <a:sp3d extrusionH="1801800" prstMaterial="legacyMatte">
              <a:bevelT w="13500" h="13500" prst="angle"/>
              <a:bevelB w="13500" h="13500" prst="angle"/>
              <a:extrusionClr>
                <a:srgbClr val="808080"/>
              </a:extrusionClr>
            </a:sp3d>
          </p:spPr>
          <p:txBody>
            <a:bodyPr wrap="none" anchor="ctr">
              <a:flatTx/>
            </a:bodyPr>
            <a:lstStyle/>
            <a:p>
              <a:endParaRPr lang="en-US"/>
            </a:p>
          </p:txBody>
        </p:sp>
        <p:sp>
          <p:nvSpPr>
            <p:cNvPr id="10" name="Rectangle 5"/>
            <p:cNvSpPr>
              <a:spLocks noChangeArrowheads="1"/>
            </p:cNvSpPr>
            <p:nvPr/>
          </p:nvSpPr>
          <p:spPr bwMode="auto">
            <a:xfrm>
              <a:off x="607" y="1748"/>
              <a:ext cx="1906" cy="35"/>
            </a:xfrm>
            <a:prstGeom prst="rect">
              <a:avLst/>
            </a:prstGeom>
            <a:solidFill>
              <a:srgbClr val="990033"/>
            </a:solidFill>
            <a:ln w="9525">
              <a:miter lim="800000"/>
              <a:headEnd/>
              <a:tailEnd/>
            </a:ln>
            <a:scene3d>
              <a:camera prst="legacyObliqueTopRight"/>
              <a:lightRig rig="legacyFlat2" dir="t"/>
            </a:scene3d>
            <a:sp3d extrusionH="1801800" prstMaterial="legacyMatte">
              <a:bevelT w="13500" h="13500" prst="angle"/>
              <a:bevelB w="13500" h="13500" prst="angle"/>
              <a:extrusionClr>
                <a:srgbClr val="990033"/>
              </a:extrusionClr>
            </a:sp3d>
          </p:spPr>
          <p:txBody>
            <a:bodyPr wrap="none" anchor="ctr">
              <a:flatTx/>
            </a:bodyPr>
            <a:lstStyle/>
            <a:p>
              <a:endParaRPr lang="en-US"/>
            </a:p>
          </p:txBody>
        </p:sp>
        <p:sp>
          <p:nvSpPr>
            <p:cNvPr id="11" name="Oval 6"/>
            <p:cNvSpPr>
              <a:spLocks noChangeArrowheads="1"/>
            </p:cNvSpPr>
            <p:nvPr/>
          </p:nvSpPr>
          <p:spPr bwMode="auto">
            <a:xfrm>
              <a:off x="717" y="1574"/>
              <a:ext cx="73" cy="69"/>
            </a:xfrm>
            <a:prstGeom prst="ellipse">
              <a:avLst/>
            </a:prstGeom>
            <a:solidFill>
              <a:schemeClr val="accent1"/>
            </a:solidFill>
            <a:ln w="9525">
              <a:round/>
              <a:headEnd/>
              <a:tailEnd/>
            </a:ln>
            <a:scene3d>
              <a:camera prst="legacyObliqueTopRight">
                <a:rot lat="0" lon="5400000" rev="0"/>
              </a:camera>
              <a:lightRig rig="legacyFlat3" dir="b"/>
            </a:scene3d>
            <a:sp3d extrusionH="2513000" prstMaterial="legacyMatte">
              <a:bevelT w="13500" h="13500" prst="angle"/>
              <a:bevelB w="13500" h="13500" prst="angle"/>
              <a:extrusionClr>
                <a:schemeClr val="accent1"/>
              </a:extrusionClr>
            </a:sp3d>
          </p:spPr>
          <p:txBody>
            <a:bodyPr wrap="none" anchor="ctr">
              <a:flatTx/>
            </a:bodyPr>
            <a:lstStyle/>
            <a:p>
              <a:endParaRPr lang="en-US"/>
            </a:p>
          </p:txBody>
        </p:sp>
        <p:sp>
          <p:nvSpPr>
            <p:cNvPr id="12" name="Rectangle 7"/>
            <p:cNvSpPr>
              <a:spLocks noChangeArrowheads="1"/>
            </p:cNvSpPr>
            <p:nvPr/>
          </p:nvSpPr>
          <p:spPr bwMode="auto">
            <a:xfrm>
              <a:off x="900" y="1643"/>
              <a:ext cx="183" cy="105"/>
            </a:xfrm>
            <a:prstGeom prst="rect">
              <a:avLst/>
            </a:prstGeom>
            <a:solidFill>
              <a:schemeClr val="folHlink"/>
            </a:solidFill>
            <a:ln w="9525">
              <a:miter lim="800000"/>
              <a:headEnd/>
              <a:tailEnd/>
            </a:ln>
            <a:scene3d>
              <a:camera prst="legacyObliqueTopRight"/>
              <a:lightRig rig="legacyFlat3" dir="b"/>
            </a:scene3d>
            <a:sp3d extrusionH="1243000" prstMaterial="legacyMatte">
              <a:bevelT w="13500" h="13500" prst="angle"/>
              <a:bevelB w="13500" h="13500" prst="angle"/>
              <a:extrusionClr>
                <a:schemeClr val="folHlink"/>
              </a:extrusionClr>
            </a:sp3d>
          </p:spPr>
          <p:txBody>
            <a:bodyPr wrap="none" anchor="ctr">
              <a:flatTx/>
            </a:bodyPr>
            <a:lstStyle/>
            <a:p>
              <a:endParaRPr lang="en-US"/>
            </a:p>
          </p:txBody>
        </p:sp>
        <p:sp>
          <p:nvSpPr>
            <p:cNvPr id="13" name="Rectangle 8"/>
            <p:cNvSpPr>
              <a:spLocks noChangeArrowheads="1"/>
            </p:cNvSpPr>
            <p:nvPr/>
          </p:nvSpPr>
          <p:spPr bwMode="auto">
            <a:xfrm>
              <a:off x="1890" y="1643"/>
              <a:ext cx="183" cy="105"/>
            </a:xfrm>
            <a:prstGeom prst="rect">
              <a:avLst/>
            </a:prstGeom>
            <a:solidFill>
              <a:schemeClr val="folHlink"/>
            </a:solidFill>
            <a:ln w="9525">
              <a:miter lim="800000"/>
              <a:headEnd/>
              <a:tailEnd/>
            </a:ln>
            <a:scene3d>
              <a:camera prst="legacyObliqueTopRight"/>
              <a:lightRig rig="legacyFlat3" dir="b"/>
            </a:scene3d>
            <a:sp3d extrusionH="1243000" prstMaterial="legacyMatte">
              <a:bevelT w="13500" h="13500" prst="angle"/>
              <a:bevelB w="13500" h="13500" prst="angle"/>
              <a:extrusionClr>
                <a:schemeClr val="folHlink"/>
              </a:extrusionClr>
            </a:sp3d>
          </p:spPr>
          <p:txBody>
            <a:bodyPr wrap="none" anchor="ctr">
              <a:flatTx/>
            </a:bodyPr>
            <a:lstStyle/>
            <a:p>
              <a:endParaRPr lang="en-US"/>
            </a:p>
          </p:txBody>
        </p:sp>
        <p:sp>
          <p:nvSpPr>
            <p:cNvPr id="14" name="Oval 9"/>
            <p:cNvSpPr>
              <a:spLocks noChangeArrowheads="1"/>
            </p:cNvSpPr>
            <p:nvPr/>
          </p:nvSpPr>
          <p:spPr bwMode="auto">
            <a:xfrm>
              <a:off x="1248" y="1574"/>
              <a:ext cx="73" cy="69"/>
            </a:xfrm>
            <a:prstGeom prst="ellipse">
              <a:avLst/>
            </a:prstGeom>
            <a:solidFill>
              <a:schemeClr val="accent1"/>
            </a:solidFill>
            <a:ln w="9525">
              <a:round/>
              <a:headEnd/>
              <a:tailEnd/>
            </a:ln>
            <a:scene3d>
              <a:camera prst="legacyObliqueTopRight">
                <a:rot lat="0" lon="16199987" rev="0"/>
              </a:camera>
              <a:lightRig rig="legacyFlat3"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15" name="Oval 10"/>
            <p:cNvSpPr>
              <a:spLocks noChangeArrowheads="1"/>
            </p:cNvSpPr>
            <p:nvPr/>
          </p:nvSpPr>
          <p:spPr bwMode="auto">
            <a:xfrm>
              <a:off x="2220" y="1574"/>
              <a:ext cx="73" cy="69"/>
            </a:xfrm>
            <a:prstGeom prst="ellipse">
              <a:avLst/>
            </a:prstGeom>
            <a:solidFill>
              <a:schemeClr val="accent1"/>
            </a:solidFill>
            <a:ln w="9525">
              <a:round/>
              <a:headEnd/>
              <a:tailEnd/>
            </a:ln>
            <a:scene3d>
              <a:camera prst="legacyObliqueTopRight">
                <a:rot lat="0" lon="16199987" rev="0"/>
              </a:camera>
              <a:lightRig rig="legacyFlat3"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grpSp>
          <p:nvGrpSpPr>
            <p:cNvPr id="16" name="Group 11"/>
            <p:cNvGrpSpPr>
              <a:grpSpLocks/>
            </p:cNvGrpSpPr>
            <p:nvPr/>
          </p:nvGrpSpPr>
          <p:grpSpPr bwMode="auto">
            <a:xfrm>
              <a:off x="543" y="2034"/>
              <a:ext cx="624" cy="420"/>
              <a:chOff x="1344" y="3120"/>
              <a:chExt cx="624" cy="576"/>
            </a:xfrm>
          </p:grpSpPr>
          <p:sp>
            <p:nvSpPr>
              <p:cNvPr id="45" name="Line 12"/>
              <p:cNvSpPr>
                <a:spLocks noChangeShapeType="1"/>
              </p:cNvSpPr>
              <p:nvPr/>
            </p:nvSpPr>
            <p:spPr bwMode="auto">
              <a:xfrm>
                <a:off x="1536" y="3120"/>
                <a:ext cx="0" cy="240"/>
              </a:xfrm>
              <a:prstGeom prst="line">
                <a:avLst/>
              </a:prstGeom>
              <a:noFill/>
              <a:ln w="38100">
                <a:solidFill>
                  <a:schemeClr val="tx1"/>
                </a:solidFill>
                <a:round/>
                <a:headEnd/>
                <a:tailEnd/>
              </a:ln>
            </p:spPr>
            <p:txBody>
              <a:bodyPr/>
              <a:lstStyle/>
              <a:p>
                <a:endParaRPr lang="en-US"/>
              </a:p>
            </p:txBody>
          </p:sp>
          <p:sp>
            <p:nvSpPr>
              <p:cNvPr id="46" name="Oval 13"/>
              <p:cNvSpPr>
                <a:spLocks noChangeArrowheads="1"/>
              </p:cNvSpPr>
              <p:nvPr/>
            </p:nvSpPr>
            <p:spPr bwMode="auto">
              <a:xfrm>
                <a:off x="1392" y="3216"/>
                <a:ext cx="288" cy="288"/>
              </a:xfrm>
              <a:prstGeom prst="ellipse">
                <a:avLst/>
              </a:prstGeom>
              <a:solidFill>
                <a:schemeClr val="accent1"/>
              </a:solidFill>
              <a:ln w="38100">
                <a:solidFill>
                  <a:schemeClr val="tx1"/>
                </a:solidFill>
                <a:round/>
                <a:headEnd/>
                <a:tailEnd/>
              </a:ln>
            </p:spPr>
            <p:txBody>
              <a:bodyPr wrap="none" anchor="ctr"/>
              <a:lstStyle/>
              <a:p>
                <a:endParaRPr lang="en-US"/>
              </a:p>
            </p:txBody>
          </p:sp>
          <p:sp>
            <p:nvSpPr>
              <p:cNvPr id="47" name="Text Box 14"/>
              <p:cNvSpPr txBox="1">
                <a:spLocks noChangeArrowheads="1"/>
              </p:cNvSpPr>
              <p:nvPr/>
            </p:nvSpPr>
            <p:spPr bwMode="auto">
              <a:xfrm>
                <a:off x="1439" y="3264"/>
                <a:ext cx="529" cy="212"/>
              </a:xfrm>
              <a:prstGeom prst="rect">
                <a:avLst/>
              </a:prstGeom>
              <a:noFill/>
              <a:ln w="9525">
                <a:noFill/>
                <a:miter lim="800000"/>
                <a:headEnd/>
                <a:tailEnd/>
              </a:ln>
            </p:spPr>
            <p:txBody>
              <a:bodyPr>
                <a:spAutoFit/>
              </a:bodyPr>
              <a:lstStyle/>
              <a:p>
                <a:pPr algn="l">
                  <a:spcBef>
                    <a:spcPct val="50000"/>
                  </a:spcBef>
                </a:pPr>
                <a:r>
                  <a:rPr lang="en-US" sz="1000">
                    <a:solidFill>
                      <a:schemeClr val="tx1"/>
                    </a:solidFill>
                    <a:latin typeface="Tahoma" pitchFamily="34" charset="0"/>
                  </a:rPr>
                  <a:t>V</a:t>
                </a:r>
                <a:r>
                  <a:rPr lang="en-US" sz="1000" baseline="-25000">
                    <a:solidFill>
                      <a:schemeClr val="tx1"/>
                    </a:solidFill>
                    <a:latin typeface="Tahoma" pitchFamily="34" charset="0"/>
                  </a:rPr>
                  <a:t>G</a:t>
                </a:r>
                <a:endParaRPr lang="en-US" sz="1000">
                  <a:solidFill>
                    <a:schemeClr val="tx1"/>
                  </a:solidFill>
                  <a:latin typeface="Tahoma" pitchFamily="34" charset="0"/>
                </a:endParaRPr>
              </a:p>
            </p:txBody>
          </p:sp>
          <p:sp>
            <p:nvSpPr>
              <p:cNvPr id="48" name="Line 15"/>
              <p:cNvSpPr>
                <a:spLocks noChangeShapeType="1"/>
              </p:cNvSpPr>
              <p:nvPr/>
            </p:nvSpPr>
            <p:spPr bwMode="auto">
              <a:xfrm>
                <a:off x="1536" y="3504"/>
                <a:ext cx="0" cy="96"/>
              </a:xfrm>
              <a:prstGeom prst="line">
                <a:avLst/>
              </a:prstGeom>
              <a:noFill/>
              <a:ln w="38100">
                <a:solidFill>
                  <a:schemeClr val="tx1"/>
                </a:solidFill>
                <a:round/>
                <a:headEnd/>
                <a:tailEnd/>
              </a:ln>
            </p:spPr>
            <p:txBody>
              <a:bodyPr/>
              <a:lstStyle/>
              <a:p>
                <a:endParaRPr lang="en-US"/>
              </a:p>
            </p:txBody>
          </p:sp>
          <p:sp>
            <p:nvSpPr>
              <p:cNvPr id="49" name="Line 16"/>
              <p:cNvSpPr>
                <a:spLocks noChangeShapeType="1"/>
              </p:cNvSpPr>
              <p:nvPr/>
            </p:nvSpPr>
            <p:spPr bwMode="auto">
              <a:xfrm>
                <a:off x="1344" y="3600"/>
                <a:ext cx="384" cy="0"/>
              </a:xfrm>
              <a:prstGeom prst="line">
                <a:avLst/>
              </a:prstGeom>
              <a:noFill/>
              <a:ln w="38100">
                <a:solidFill>
                  <a:schemeClr val="tx1"/>
                </a:solidFill>
                <a:round/>
                <a:headEnd/>
                <a:tailEnd/>
              </a:ln>
            </p:spPr>
            <p:txBody>
              <a:bodyPr/>
              <a:lstStyle/>
              <a:p>
                <a:endParaRPr lang="en-US"/>
              </a:p>
            </p:txBody>
          </p:sp>
          <p:sp>
            <p:nvSpPr>
              <p:cNvPr id="50" name="Line 17"/>
              <p:cNvSpPr>
                <a:spLocks noChangeShapeType="1"/>
              </p:cNvSpPr>
              <p:nvPr/>
            </p:nvSpPr>
            <p:spPr bwMode="auto">
              <a:xfrm>
                <a:off x="1440" y="3648"/>
                <a:ext cx="192" cy="0"/>
              </a:xfrm>
              <a:prstGeom prst="line">
                <a:avLst/>
              </a:prstGeom>
              <a:noFill/>
              <a:ln w="38100">
                <a:solidFill>
                  <a:schemeClr val="tx1"/>
                </a:solidFill>
                <a:round/>
                <a:headEnd/>
                <a:tailEnd/>
              </a:ln>
            </p:spPr>
            <p:txBody>
              <a:bodyPr/>
              <a:lstStyle/>
              <a:p>
                <a:endParaRPr lang="en-US"/>
              </a:p>
            </p:txBody>
          </p:sp>
          <p:sp>
            <p:nvSpPr>
              <p:cNvPr id="51" name="Line 18"/>
              <p:cNvSpPr>
                <a:spLocks noChangeShapeType="1"/>
              </p:cNvSpPr>
              <p:nvPr/>
            </p:nvSpPr>
            <p:spPr bwMode="auto">
              <a:xfrm>
                <a:off x="1488" y="3696"/>
                <a:ext cx="48" cy="0"/>
              </a:xfrm>
              <a:prstGeom prst="line">
                <a:avLst/>
              </a:prstGeom>
              <a:noFill/>
              <a:ln w="38100">
                <a:solidFill>
                  <a:schemeClr val="tx1"/>
                </a:solidFill>
                <a:round/>
                <a:headEnd/>
                <a:tailEnd/>
              </a:ln>
            </p:spPr>
            <p:txBody>
              <a:bodyPr/>
              <a:lstStyle/>
              <a:p>
                <a:endParaRPr lang="en-US"/>
              </a:p>
            </p:txBody>
          </p:sp>
        </p:grpSp>
        <p:sp>
          <p:nvSpPr>
            <p:cNvPr id="17" name="Line 19"/>
            <p:cNvSpPr>
              <a:spLocks noChangeShapeType="1"/>
            </p:cNvSpPr>
            <p:nvPr/>
          </p:nvSpPr>
          <p:spPr bwMode="auto">
            <a:xfrm>
              <a:off x="607" y="909"/>
              <a:ext cx="0" cy="175"/>
            </a:xfrm>
            <a:prstGeom prst="line">
              <a:avLst/>
            </a:prstGeom>
            <a:noFill/>
            <a:ln w="38100">
              <a:solidFill>
                <a:schemeClr val="tx1"/>
              </a:solidFill>
              <a:round/>
              <a:headEnd/>
              <a:tailEnd/>
            </a:ln>
          </p:spPr>
          <p:txBody>
            <a:bodyPr/>
            <a:lstStyle/>
            <a:p>
              <a:endParaRPr lang="en-US"/>
            </a:p>
          </p:txBody>
        </p:sp>
        <p:sp>
          <p:nvSpPr>
            <p:cNvPr id="18" name="Oval 20"/>
            <p:cNvSpPr>
              <a:spLocks noChangeArrowheads="1"/>
            </p:cNvSpPr>
            <p:nvPr/>
          </p:nvSpPr>
          <p:spPr bwMode="auto">
            <a:xfrm>
              <a:off x="497" y="979"/>
              <a:ext cx="220" cy="210"/>
            </a:xfrm>
            <a:prstGeom prst="ellipse">
              <a:avLst/>
            </a:prstGeom>
            <a:solidFill>
              <a:schemeClr val="accent1"/>
            </a:solidFill>
            <a:ln w="38100">
              <a:solidFill>
                <a:schemeClr val="tx1"/>
              </a:solidFill>
              <a:round/>
              <a:headEnd/>
              <a:tailEnd/>
            </a:ln>
          </p:spPr>
          <p:txBody>
            <a:bodyPr wrap="none" anchor="ctr"/>
            <a:lstStyle/>
            <a:p>
              <a:endParaRPr lang="en-US"/>
            </a:p>
          </p:txBody>
        </p:sp>
        <p:sp>
          <p:nvSpPr>
            <p:cNvPr id="19" name="Text Box 21"/>
            <p:cNvSpPr txBox="1">
              <a:spLocks noChangeArrowheads="1"/>
            </p:cNvSpPr>
            <p:nvPr/>
          </p:nvSpPr>
          <p:spPr bwMode="auto">
            <a:xfrm>
              <a:off x="497" y="1000"/>
              <a:ext cx="403" cy="154"/>
            </a:xfrm>
            <a:prstGeom prst="rect">
              <a:avLst/>
            </a:prstGeom>
            <a:noFill/>
            <a:ln w="9525">
              <a:noFill/>
              <a:miter lim="800000"/>
              <a:headEnd/>
              <a:tailEnd/>
            </a:ln>
          </p:spPr>
          <p:txBody>
            <a:bodyPr>
              <a:spAutoFit/>
            </a:bodyPr>
            <a:lstStyle/>
            <a:p>
              <a:pPr algn="l">
                <a:spcBef>
                  <a:spcPct val="50000"/>
                </a:spcBef>
              </a:pPr>
              <a:r>
                <a:rPr lang="en-US" sz="1000">
                  <a:solidFill>
                    <a:schemeClr val="tx1"/>
                  </a:solidFill>
                  <a:latin typeface="Tahoma" pitchFamily="34" charset="0"/>
                </a:rPr>
                <a:t>V</a:t>
              </a:r>
              <a:r>
                <a:rPr lang="en-US" sz="1000" baseline="-25000">
                  <a:solidFill>
                    <a:schemeClr val="tx1"/>
                  </a:solidFill>
                  <a:latin typeface="Tahoma" pitchFamily="34" charset="0"/>
                </a:rPr>
                <a:t>D</a:t>
              </a:r>
              <a:endParaRPr lang="en-US" sz="1000">
                <a:solidFill>
                  <a:schemeClr val="tx1"/>
                </a:solidFill>
                <a:latin typeface="Tahoma" pitchFamily="34" charset="0"/>
              </a:endParaRPr>
            </a:p>
          </p:txBody>
        </p:sp>
        <p:sp>
          <p:nvSpPr>
            <p:cNvPr id="20" name="Line 22"/>
            <p:cNvSpPr>
              <a:spLocks noChangeShapeType="1"/>
            </p:cNvSpPr>
            <p:nvPr/>
          </p:nvSpPr>
          <p:spPr bwMode="auto">
            <a:xfrm>
              <a:off x="607" y="1189"/>
              <a:ext cx="0" cy="70"/>
            </a:xfrm>
            <a:prstGeom prst="line">
              <a:avLst/>
            </a:prstGeom>
            <a:noFill/>
            <a:ln w="38100">
              <a:solidFill>
                <a:schemeClr val="tx1"/>
              </a:solidFill>
              <a:round/>
              <a:headEnd/>
              <a:tailEnd/>
            </a:ln>
          </p:spPr>
          <p:txBody>
            <a:bodyPr/>
            <a:lstStyle/>
            <a:p>
              <a:endParaRPr lang="en-US"/>
            </a:p>
          </p:txBody>
        </p:sp>
        <p:sp>
          <p:nvSpPr>
            <p:cNvPr id="21" name="Line 23"/>
            <p:cNvSpPr>
              <a:spLocks noChangeShapeType="1"/>
            </p:cNvSpPr>
            <p:nvPr/>
          </p:nvSpPr>
          <p:spPr bwMode="auto">
            <a:xfrm>
              <a:off x="460" y="1259"/>
              <a:ext cx="293" cy="0"/>
            </a:xfrm>
            <a:prstGeom prst="line">
              <a:avLst/>
            </a:prstGeom>
            <a:noFill/>
            <a:ln w="38100">
              <a:solidFill>
                <a:schemeClr val="tx1"/>
              </a:solidFill>
              <a:round/>
              <a:headEnd/>
              <a:tailEnd/>
            </a:ln>
          </p:spPr>
          <p:txBody>
            <a:bodyPr/>
            <a:lstStyle/>
            <a:p>
              <a:endParaRPr lang="en-US"/>
            </a:p>
          </p:txBody>
        </p:sp>
        <p:sp>
          <p:nvSpPr>
            <p:cNvPr id="22" name="Line 24"/>
            <p:cNvSpPr>
              <a:spLocks noChangeShapeType="1"/>
            </p:cNvSpPr>
            <p:nvPr/>
          </p:nvSpPr>
          <p:spPr bwMode="auto">
            <a:xfrm>
              <a:off x="533" y="1293"/>
              <a:ext cx="147" cy="0"/>
            </a:xfrm>
            <a:prstGeom prst="line">
              <a:avLst/>
            </a:prstGeom>
            <a:noFill/>
            <a:ln w="38100">
              <a:solidFill>
                <a:schemeClr val="tx1"/>
              </a:solidFill>
              <a:round/>
              <a:headEnd/>
              <a:tailEnd/>
            </a:ln>
          </p:spPr>
          <p:txBody>
            <a:bodyPr/>
            <a:lstStyle/>
            <a:p>
              <a:endParaRPr lang="en-US"/>
            </a:p>
          </p:txBody>
        </p:sp>
        <p:sp>
          <p:nvSpPr>
            <p:cNvPr id="23" name="Line 25"/>
            <p:cNvSpPr>
              <a:spLocks noChangeShapeType="1"/>
            </p:cNvSpPr>
            <p:nvPr/>
          </p:nvSpPr>
          <p:spPr bwMode="auto">
            <a:xfrm>
              <a:off x="570" y="1329"/>
              <a:ext cx="37" cy="0"/>
            </a:xfrm>
            <a:prstGeom prst="line">
              <a:avLst/>
            </a:prstGeom>
            <a:noFill/>
            <a:ln w="38100">
              <a:solidFill>
                <a:schemeClr val="tx1"/>
              </a:solidFill>
              <a:round/>
              <a:headEnd/>
              <a:tailEnd/>
            </a:ln>
          </p:spPr>
          <p:txBody>
            <a:bodyPr/>
            <a:lstStyle/>
            <a:p>
              <a:endParaRPr lang="en-US"/>
            </a:p>
          </p:txBody>
        </p:sp>
        <p:sp>
          <p:nvSpPr>
            <p:cNvPr id="24" name="Line 26"/>
            <p:cNvSpPr>
              <a:spLocks noChangeShapeType="1"/>
            </p:cNvSpPr>
            <p:nvPr/>
          </p:nvSpPr>
          <p:spPr bwMode="auto">
            <a:xfrm>
              <a:off x="607" y="909"/>
              <a:ext cx="513" cy="0"/>
            </a:xfrm>
            <a:prstGeom prst="line">
              <a:avLst/>
            </a:prstGeom>
            <a:noFill/>
            <a:ln w="38100">
              <a:solidFill>
                <a:schemeClr val="tx1"/>
              </a:solidFill>
              <a:round/>
              <a:headEnd/>
              <a:tailEnd/>
            </a:ln>
          </p:spPr>
          <p:txBody>
            <a:bodyPr/>
            <a:lstStyle/>
            <a:p>
              <a:endParaRPr lang="en-US"/>
            </a:p>
          </p:txBody>
        </p:sp>
        <p:sp>
          <p:nvSpPr>
            <p:cNvPr id="25" name="Line 27"/>
            <p:cNvSpPr>
              <a:spLocks noChangeShapeType="1"/>
            </p:cNvSpPr>
            <p:nvPr/>
          </p:nvSpPr>
          <p:spPr bwMode="auto">
            <a:xfrm>
              <a:off x="1120" y="909"/>
              <a:ext cx="0" cy="595"/>
            </a:xfrm>
            <a:prstGeom prst="line">
              <a:avLst/>
            </a:prstGeom>
            <a:noFill/>
            <a:ln w="38100">
              <a:solidFill>
                <a:schemeClr val="tx1"/>
              </a:solidFill>
              <a:round/>
              <a:headEnd/>
              <a:tailEnd/>
            </a:ln>
          </p:spPr>
          <p:txBody>
            <a:bodyPr/>
            <a:lstStyle/>
            <a:p>
              <a:endParaRPr lang="en-US"/>
            </a:p>
          </p:txBody>
        </p:sp>
        <p:sp>
          <p:nvSpPr>
            <p:cNvPr id="26" name="Line 28"/>
            <p:cNvSpPr>
              <a:spLocks noChangeShapeType="1"/>
            </p:cNvSpPr>
            <p:nvPr/>
          </p:nvSpPr>
          <p:spPr bwMode="auto">
            <a:xfrm>
              <a:off x="2110" y="909"/>
              <a:ext cx="0" cy="595"/>
            </a:xfrm>
            <a:prstGeom prst="line">
              <a:avLst/>
            </a:prstGeom>
            <a:noFill/>
            <a:ln w="38100">
              <a:solidFill>
                <a:schemeClr val="tx1"/>
              </a:solidFill>
              <a:round/>
              <a:headEnd/>
              <a:tailEnd/>
            </a:ln>
          </p:spPr>
          <p:txBody>
            <a:bodyPr/>
            <a:lstStyle/>
            <a:p>
              <a:endParaRPr lang="en-US"/>
            </a:p>
          </p:txBody>
        </p:sp>
        <p:sp>
          <p:nvSpPr>
            <p:cNvPr id="27" name="Line 29"/>
            <p:cNvSpPr>
              <a:spLocks noChangeShapeType="1"/>
            </p:cNvSpPr>
            <p:nvPr/>
          </p:nvSpPr>
          <p:spPr bwMode="auto">
            <a:xfrm>
              <a:off x="2110" y="909"/>
              <a:ext cx="513" cy="0"/>
            </a:xfrm>
            <a:prstGeom prst="line">
              <a:avLst/>
            </a:prstGeom>
            <a:noFill/>
            <a:ln w="38100">
              <a:solidFill>
                <a:schemeClr val="tx1"/>
              </a:solidFill>
              <a:round/>
              <a:headEnd/>
              <a:tailEnd/>
            </a:ln>
          </p:spPr>
          <p:txBody>
            <a:bodyPr/>
            <a:lstStyle/>
            <a:p>
              <a:endParaRPr lang="en-US"/>
            </a:p>
          </p:txBody>
        </p:sp>
        <p:sp>
          <p:nvSpPr>
            <p:cNvPr id="28" name="Line 30"/>
            <p:cNvSpPr>
              <a:spLocks noChangeShapeType="1"/>
            </p:cNvSpPr>
            <p:nvPr/>
          </p:nvSpPr>
          <p:spPr bwMode="auto">
            <a:xfrm>
              <a:off x="2477" y="979"/>
              <a:ext cx="293" cy="0"/>
            </a:xfrm>
            <a:prstGeom prst="line">
              <a:avLst/>
            </a:prstGeom>
            <a:noFill/>
            <a:ln w="38100">
              <a:solidFill>
                <a:schemeClr val="tx1"/>
              </a:solidFill>
              <a:round/>
              <a:headEnd/>
              <a:tailEnd/>
            </a:ln>
          </p:spPr>
          <p:txBody>
            <a:bodyPr/>
            <a:lstStyle/>
            <a:p>
              <a:endParaRPr lang="en-US"/>
            </a:p>
          </p:txBody>
        </p:sp>
        <p:sp>
          <p:nvSpPr>
            <p:cNvPr id="29" name="Line 31"/>
            <p:cNvSpPr>
              <a:spLocks noChangeShapeType="1"/>
            </p:cNvSpPr>
            <p:nvPr/>
          </p:nvSpPr>
          <p:spPr bwMode="auto">
            <a:xfrm>
              <a:off x="2550" y="1014"/>
              <a:ext cx="147" cy="0"/>
            </a:xfrm>
            <a:prstGeom prst="line">
              <a:avLst/>
            </a:prstGeom>
            <a:noFill/>
            <a:ln w="38100">
              <a:solidFill>
                <a:schemeClr val="tx1"/>
              </a:solidFill>
              <a:round/>
              <a:headEnd/>
              <a:tailEnd/>
            </a:ln>
          </p:spPr>
          <p:txBody>
            <a:bodyPr/>
            <a:lstStyle/>
            <a:p>
              <a:endParaRPr lang="en-US"/>
            </a:p>
          </p:txBody>
        </p:sp>
        <p:sp>
          <p:nvSpPr>
            <p:cNvPr id="30" name="Line 32"/>
            <p:cNvSpPr>
              <a:spLocks noChangeShapeType="1"/>
            </p:cNvSpPr>
            <p:nvPr/>
          </p:nvSpPr>
          <p:spPr bwMode="auto">
            <a:xfrm>
              <a:off x="2587" y="1049"/>
              <a:ext cx="36" cy="0"/>
            </a:xfrm>
            <a:prstGeom prst="line">
              <a:avLst/>
            </a:prstGeom>
            <a:noFill/>
            <a:ln w="38100">
              <a:solidFill>
                <a:schemeClr val="tx1"/>
              </a:solidFill>
              <a:round/>
              <a:headEnd/>
              <a:tailEnd/>
            </a:ln>
          </p:spPr>
          <p:txBody>
            <a:bodyPr/>
            <a:lstStyle/>
            <a:p>
              <a:endParaRPr lang="en-US"/>
            </a:p>
          </p:txBody>
        </p:sp>
        <p:sp>
          <p:nvSpPr>
            <p:cNvPr id="31" name="Line 33"/>
            <p:cNvSpPr>
              <a:spLocks noChangeShapeType="1"/>
            </p:cNvSpPr>
            <p:nvPr/>
          </p:nvSpPr>
          <p:spPr bwMode="auto">
            <a:xfrm>
              <a:off x="2623" y="909"/>
              <a:ext cx="0" cy="70"/>
            </a:xfrm>
            <a:prstGeom prst="line">
              <a:avLst/>
            </a:prstGeom>
            <a:noFill/>
            <a:ln w="38100">
              <a:solidFill>
                <a:schemeClr val="tx1"/>
              </a:solidFill>
              <a:round/>
              <a:headEnd/>
              <a:tailEnd/>
            </a:ln>
          </p:spPr>
          <p:txBody>
            <a:bodyPr/>
            <a:lstStyle/>
            <a:p>
              <a:endParaRPr lang="en-US"/>
            </a:p>
          </p:txBody>
        </p:sp>
        <p:sp>
          <p:nvSpPr>
            <p:cNvPr id="32" name="Text Box 34"/>
            <p:cNvSpPr txBox="1">
              <a:spLocks noChangeArrowheads="1"/>
            </p:cNvSpPr>
            <p:nvPr/>
          </p:nvSpPr>
          <p:spPr bwMode="auto">
            <a:xfrm>
              <a:off x="2160" y="1161"/>
              <a:ext cx="434" cy="173"/>
            </a:xfrm>
            <a:prstGeom prst="rect">
              <a:avLst/>
            </a:prstGeom>
            <a:noFill/>
            <a:ln w="9525">
              <a:noFill/>
              <a:miter lim="800000"/>
              <a:headEnd/>
              <a:tailEnd/>
            </a:ln>
          </p:spPr>
          <p:txBody>
            <a:bodyPr>
              <a:spAutoFit/>
            </a:bodyPr>
            <a:lstStyle/>
            <a:p>
              <a:pPr algn="l">
                <a:spcBef>
                  <a:spcPct val="50000"/>
                </a:spcBef>
              </a:pPr>
              <a:r>
                <a:rPr lang="en-US" sz="1200" dirty="0">
                  <a:solidFill>
                    <a:schemeClr val="tx1"/>
                  </a:solidFill>
                  <a:latin typeface="Tahoma" pitchFamily="34" charset="0"/>
                </a:rPr>
                <a:t>Source</a:t>
              </a:r>
            </a:p>
          </p:txBody>
        </p:sp>
        <p:sp>
          <p:nvSpPr>
            <p:cNvPr id="33" name="Text Box 35"/>
            <p:cNvSpPr txBox="1">
              <a:spLocks noChangeArrowheads="1"/>
            </p:cNvSpPr>
            <p:nvPr/>
          </p:nvSpPr>
          <p:spPr bwMode="auto">
            <a:xfrm>
              <a:off x="240" y="1364"/>
              <a:ext cx="403" cy="192"/>
            </a:xfrm>
            <a:prstGeom prst="rect">
              <a:avLst/>
            </a:prstGeom>
            <a:noFill/>
            <a:ln w="9525">
              <a:noFill/>
              <a:miter lim="800000"/>
              <a:headEnd/>
              <a:tailEnd/>
            </a:ln>
          </p:spPr>
          <p:txBody>
            <a:bodyPr>
              <a:spAutoFit/>
            </a:bodyPr>
            <a:lstStyle/>
            <a:p>
              <a:pPr algn="l">
                <a:spcBef>
                  <a:spcPct val="50000"/>
                </a:spcBef>
              </a:pPr>
              <a:r>
                <a:rPr lang="en-US" sz="1400">
                  <a:solidFill>
                    <a:schemeClr val="tx1"/>
                  </a:solidFill>
                  <a:latin typeface="Tahoma" pitchFamily="34" charset="0"/>
                </a:rPr>
                <a:t>Gate</a:t>
              </a:r>
            </a:p>
          </p:txBody>
        </p:sp>
        <p:sp>
          <p:nvSpPr>
            <p:cNvPr id="34" name="Text Box 36"/>
            <p:cNvSpPr txBox="1">
              <a:spLocks noChangeArrowheads="1"/>
            </p:cNvSpPr>
            <p:nvPr/>
          </p:nvSpPr>
          <p:spPr bwMode="auto">
            <a:xfrm>
              <a:off x="1152" y="1161"/>
              <a:ext cx="403" cy="192"/>
            </a:xfrm>
            <a:prstGeom prst="rect">
              <a:avLst/>
            </a:prstGeom>
            <a:noFill/>
            <a:ln w="9525">
              <a:noFill/>
              <a:miter lim="800000"/>
              <a:headEnd/>
              <a:tailEnd/>
            </a:ln>
          </p:spPr>
          <p:txBody>
            <a:bodyPr>
              <a:spAutoFit/>
            </a:bodyPr>
            <a:lstStyle/>
            <a:p>
              <a:pPr algn="l">
                <a:spcBef>
                  <a:spcPct val="50000"/>
                </a:spcBef>
              </a:pPr>
              <a:r>
                <a:rPr lang="en-US" sz="1400" dirty="0">
                  <a:solidFill>
                    <a:schemeClr val="tx1"/>
                  </a:solidFill>
                  <a:latin typeface="Tahoma" pitchFamily="34" charset="0"/>
                </a:rPr>
                <a:t>Drain</a:t>
              </a:r>
            </a:p>
          </p:txBody>
        </p:sp>
        <p:sp>
          <p:nvSpPr>
            <p:cNvPr id="35" name="Line 37"/>
            <p:cNvSpPr>
              <a:spLocks noChangeShapeType="1"/>
            </p:cNvSpPr>
            <p:nvPr/>
          </p:nvSpPr>
          <p:spPr bwMode="auto">
            <a:xfrm>
              <a:off x="1487" y="1504"/>
              <a:ext cx="293" cy="0"/>
            </a:xfrm>
            <a:prstGeom prst="line">
              <a:avLst/>
            </a:prstGeom>
            <a:noFill/>
            <a:ln w="38100">
              <a:solidFill>
                <a:schemeClr val="tx1"/>
              </a:solidFill>
              <a:round/>
              <a:headEnd/>
              <a:tailEnd type="triangle" w="med" len="med"/>
            </a:ln>
          </p:spPr>
          <p:txBody>
            <a:bodyPr/>
            <a:lstStyle/>
            <a:p>
              <a:endParaRPr lang="en-US"/>
            </a:p>
          </p:txBody>
        </p:sp>
        <p:sp>
          <p:nvSpPr>
            <p:cNvPr id="36" name="Text Box 38"/>
            <p:cNvSpPr txBox="1">
              <a:spLocks noChangeArrowheads="1"/>
            </p:cNvSpPr>
            <p:nvPr/>
          </p:nvSpPr>
          <p:spPr bwMode="auto">
            <a:xfrm>
              <a:off x="528" y="681"/>
              <a:ext cx="2200" cy="231"/>
            </a:xfrm>
            <a:prstGeom prst="rect">
              <a:avLst/>
            </a:prstGeom>
            <a:noFill/>
            <a:ln w="9525">
              <a:noFill/>
              <a:miter lim="800000"/>
              <a:headEnd/>
              <a:tailEnd/>
            </a:ln>
          </p:spPr>
          <p:txBody>
            <a:bodyPr>
              <a:spAutoFit/>
            </a:bodyPr>
            <a:lstStyle/>
            <a:p>
              <a:pPr>
                <a:spcBef>
                  <a:spcPct val="50000"/>
                </a:spcBef>
              </a:pPr>
              <a:endParaRPr lang="en-US">
                <a:solidFill>
                  <a:schemeClr val="tx1"/>
                </a:solidFill>
              </a:endParaRPr>
            </a:p>
          </p:txBody>
        </p:sp>
        <p:sp>
          <p:nvSpPr>
            <p:cNvPr id="37" name="Text Box 39"/>
            <p:cNvSpPr txBox="1">
              <a:spLocks noChangeArrowheads="1"/>
            </p:cNvSpPr>
            <p:nvPr/>
          </p:nvSpPr>
          <p:spPr bwMode="auto">
            <a:xfrm>
              <a:off x="1125" y="1693"/>
              <a:ext cx="116" cy="231"/>
            </a:xfrm>
            <a:prstGeom prst="rect">
              <a:avLst/>
            </a:prstGeom>
            <a:noFill/>
            <a:ln w="9525">
              <a:noFill/>
              <a:miter lim="800000"/>
              <a:headEnd/>
              <a:tailEnd/>
            </a:ln>
          </p:spPr>
          <p:txBody>
            <a:bodyPr wrap="none">
              <a:spAutoFit/>
            </a:bodyPr>
            <a:lstStyle/>
            <a:p>
              <a:pPr algn="l"/>
              <a:endParaRPr lang="en-US">
                <a:solidFill>
                  <a:schemeClr val="tx1"/>
                </a:solidFill>
                <a:latin typeface="Tahoma" pitchFamily="34" charset="0"/>
              </a:endParaRPr>
            </a:p>
          </p:txBody>
        </p:sp>
        <p:sp>
          <p:nvSpPr>
            <p:cNvPr id="38" name="Text Box 40"/>
            <p:cNvSpPr txBox="1">
              <a:spLocks noChangeArrowheads="1"/>
            </p:cNvSpPr>
            <p:nvPr/>
          </p:nvSpPr>
          <p:spPr bwMode="auto">
            <a:xfrm>
              <a:off x="1377" y="1818"/>
              <a:ext cx="220" cy="192"/>
            </a:xfrm>
            <a:prstGeom prst="rect">
              <a:avLst/>
            </a:prstGeom>
            <a:noFill/>
            <a:ln w="9525">
              <a:noFill/>
              <a:miter lim="800000"/>
              <a:headEnd/>
              <a:tailEnd/>
            </a:ln>
          </p:spPr>
          <p:txBody>
            <a:bodyPr>
              <a:spAutoFit/>
            </a:bodyPr>
            <a:lstStyle/>
            <a:p>
              <a:pPr algn="l">
                <a:spcBef>
                  <a:spcPct val="50000"/>
                </a:spcBef>
              </a:pPr>
              <a:r>
                <a:rPr lang="en-US" sz="1400">
                  <a:solidFill>
                    <a:schemeClr val="tx1"/>
                  </a:solidFill>
                  <a:latin typeface="Tahoma" pitchFamily="34" charset="0"/>
                </a:rPr>
                <a:t>Si</a:t>
              </a:r>
            </a:p>
          </p:txBody>
        </p:sp>
        <p:sp>
          <p:nvSpPr>
            <p:cNvPr id="39" name="Text Box 41"/>
            <p:cNvSpPr txBox="1">
              <a:spLocks noChangeArrowheads="1"/>
            </p:cNvSpPr>
            <p:nvPr/>
          </p:nvSpPr>
          <p:spPr bwMode="auto">
            <a:xfrm>
              <a:off x="2513" y="1433"/>
              <a:ext cx="367" cy="192"/>
            </a:xfrm>
            <a:prstGeom prst="rect">
              <a:avLst/>
            </a:prstGeom>
            <a:noFill/>
            <a:ln w="9525">
              <a:noFill/>
              <a:miter lim="800000"/>
              <a:headEnd/>
              <a:tailEnd/>
            </a:ln>
          </p:spPr>
          <p:txBody>
            <a:bodyPr>
              <a:spAutoFit/>
            </a:bodyPr>
            <a:lstStyle/>
            <a:p>
              <a:pPr algn="l">
                <a:spcBef>
                  <a:spcPct val="50000"/>
                </a:spcBef>
              </a:pPr>
              <a:r>
                <a:rPr lang="en-US" sz="1400">
                  <a:solidFill>
                    <a:schemeClr val="tx1"/>
                  </a:solidFill>
                  <a:latin typeface="Tahoma" pitchFamily="34" charset="0"/>
                </a:rPr>
                <a:t>SiO</a:t>
              </a:r>
              <a:r>
                <a:rPr lang="en-US" sz="1400" baseline="-25000">
                  <a:solidFill>
                    <a:schemeClr val="tx1"/>
                  </a:solidFill>
                  <a:latin typeface="Tahoma" pitchFamily="34" charset="0"/>
                </a:rPr>
                <a:t>2</a:t>
              </a:r>
              <a:endParaRPr lang="en-US" sz="1400">
                <a:solidFill>
                  <a:schemeClr val="tx1"/>
                </a:solidFill>
                <a:latin typeface="Tahoma" pitchFamily="34" charset="0"/>
              </a:endParaRPr>
            </a:p>
          </p:txBody>
        </p:sp>
        <p:sp>
          <p:nvSpPr>
            <p:cNvPr id="40" name="Rectangle 42"/>
            <p:cNvSpPr>
              <a:spLocks noChangeArrowheads="1"/>
            </p:cNvSpPr>
            <p:nvPr/>
          </p:nvSpPr>
          <p:spPr bwMode="auto">
            <a:xfrm>
              <a:off x="387" y="1679"/>
              <a:ext cx="110" cy="104"/>
            </a:xfrm>
            <a:prstGeom prst="rect">
              <a:avLst/>
            </a:prstGeom>
            <a:solidFill>
              <a:schemeClr val="folHlink"/>
            </a:solidFill>
            <a:ln w="9525">
              <a:miter lim="800000"/>
              <a:headEnd/>
              <a:tailEnd/>
            </a:ln>
            <a:scene3d>
              <a:camera prst="legacyObliqueTopRight"/>
              <a:lightRig rig="legacyFlat3" dir="b"/>
            </a:scene3d>
            <a:sp3d extrusionH="1243000" prstMaterial="legacyMatte">
              <a:bevelT w="13500" h="13500" prst="angle"/>
              <a:bevelB w="13500" h="13500" prst="angle"/>
              <a:extrusionClr>
                <a:schemeClr val="folHlink"/>
              </a:extrusionClr>
            </a:sp3d>
          </p:spPr>
          <p:txBody>
            <a:bodyPr wrap="none" anchor="ctr">
              <a:flatTx/>
            </a:bodyPr>
            <a:lstStyle/>
            <a:p>
              <a:endParaRPr lang="en-US"/>
            </a:p>
          </p:txBody>
        </p:sp>
        <p:sp>
          <p:nvSpPr>
            <p:cNvPr id="41" name="Line 43"/>
            <p:cNvSpPr>
              <a:spLocks noChangeShapeType="1"/>
            </p:cNvSpPr>
            <p:nvPr/>
          </p:nvSpPr>
          <p:spPr bwMode="auto">
            <a:xfrm>
              <a:off x="497" y="1539"/>
              <a:ext cx="0" cy="104"/>
            </a:xfrm>
            <a:prstGeom prst="line">
              <a:avLst/>
            </a:prstGeom>
            <a:noFill/>
            <a:ln w="38100">
              <a:solidFill>
                <a:schemeClr val="tx1"/>
              </a:solidFill>
              <a:round/>
              <a:headEnd/>
              <a:tailEnd/>
            </a:ln>
          </p:spPr>
          <p:txBody>
            <a:bodyPr/>
            <a:lstStyle/>
            <a:p>
              <a:endParaRPr lang="en-US"/>
            </a:p>
          </p:txBody>
        </p:sp>
        <p:sp>
          <p:nvSpPr>
            <p:cNvPr id="42" name="Line 44"/>
            <p:cNvSpPr>
              <a:spLocks noChangeShapeType="1"/>
            </p:cNvSpPr>
            <p:nvPr/>
          </p:nvSpPr>
          <p:spPr bwMode="auto">
            <a:xfrm>
              <a:off x="277" y="1539"/>
              <a:ext cx="220" cy="0"/>
            </a:xfrm>
            <a:prstGeom prst="line">
              <a:avLst/>
            </a:prstGeom>
            <a:noFill/>
            <a:ln w="38100">
              <a:solidFill>
                <a:schemeClr val="tx1"/>
              </a:solidFill>
              <a:round/>
              <a:headEnd/>
              <a:tailEnd/>
            </a:ln>
          </p:spPr>
          <p:txBody>
            <a:bodyPr/>
            <a:lstStyle/>
            <a:p>
              <a:endParaRPr lang="en-US"/>
            </a:p>
          </p:txBody>
        </p:sp>
        <p:sp>
          <p:nvSpPr>
            <p:cNvPr id="43" name="Line 45"/>
            <p:cNvSpPr>
              <a:spLocks noChangeShapeType="1"/>
            </p:cNvSpPr>
            <p:nvPr/>
          </p:nvSpPr>
          <p:spPr bwMode="auto">
            <a:xfrm>
              <a:off x="277" y="1539"/>
              <a:ext cx="0" cy="490"/>
            </a:xfrm>
            <a:prstGeom prst="line">
              <a:avLst/>
            </a:prstGeom>
            <a:noFill/>
            <a:ln w="38100">
              <a:solidFill>
                <a:schemeClr val="tx1"/>
              </a:solidFill>
              <a:round/>
              <a:headEnd/>
              <a:tailEnd/>
            </a:ln>
          </p:spPr>
          <p:txBody>
            <a:bodyPr/>
            <a:lstStyle/>
            <a:p>
              <a:endParaRPr lang="en-US"/>
            </a:p>
          </p:txBody>
        </p:sp>
        <p:sp>
          <p:nvSpPr>
            <p:cNvPr id="44" name="Line 46"/>
            <p:cNvSpPr>
              <a:spLocks noChangeShapeType="1"/>
            </p:cNvSpPr>
            <p:nvPr/>
          </p:nvSpPr>
          <p:spPr bwMode="auto">
            <a:xfrm>
              <a:off x="277" y="2029"/>
              <a:ext cx="452" cy="29"/>
            </a:xfrm>
            <a:prstGeom prst="line">
              <a:avLst/>
            </a:prstGeom>
            <a:noFill/>
            <a:ln w="38100">
              <a:solidFill>
                <a:schemeClr val="tx1"/>
              </a:solidFill>
              <a:round/>
              <a:headEnd/>
              <a:tailEnd/>
            </a:ln>
          </p:spPr>
          <p:txBody>
            <a:bodyPr/>
            <a:lstStyle/>
            <a:p>
              <a:endParaRPr lang="en-US"/>
            </a:p>
          </p:txBody>
        </p:sp>
      </p:grpSp>
      <p:grpSp>
        <p:nvGrpSpPr>
          <p:cNvPr id="57" name="Group 56"/>
          <p:cNvGrpSpPr/>
          <p:nvPr/>
        </p:nvGrpSpPr>
        <p:grpSpPr>
          <a:xfrm>
            <a:off x="152400" y="2133600"/>
            <a:ext cx="4291704" cy="3116104"/>
            <a:chOff x="189810" y="3276600"/>
            <a:chExt cx="4291704" cy="3116104"/>
          </a:xfrm>
        </p:grpSpPr>
        <p:graphicFrame>
          <p:nvGraphicFramePr>
            <p:cNvPr id="52" name="Object 49"/>
            <p:cNvGraphicFramePr>
              <a:graphicFrameLocks noChangeAspect="1"/>
            </p:cNvGraphicFramePr>
            <p:nvPr/>
          </p:nvGraphicFramePr>
          <p:xfrm>
            <a:off x="189810" y="3276600"/>
            <a:ext cx="4291704" cy="3116104"/>
          </p:xfrm>
          <a:graphic>
            <a:graphicData uri="http://schemas.openxmlformats.org/presentationml/2006/ole">
              <mc:AlternateContent xmlns:mc="http://schemas.openxmlformats.org/markup-compatibility/2006">
                <mc:Choice xmlns:v="urn:schemas-microsoft-com:vml" Requires="v">
                  <p:oleObj spid="_x0000_s3074" name="Graph" r:id="rId4" imgW="4428000" imgH="3214080" progId="">
                    <p:embed/>
                  </p:oleObj>
                </mc:Choice>
                <mc:Fallback>
                  <p:oleObj name="Graph" r:id="rId4" imgW="4428000" imgH="32140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10" y="3276600"/>
                          <a:ext cx="4291704" cy="3116104"/>
                        </a:xfrm>
                        <a:prstGeom prst="rect">
                          <a:avLst/>
                        </a:prstGeom>
                        <a:solidFill>
                          <a:schemeClr val="bg1"/>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Text Box 52"/>
            <p:cNvSpPr txBox="1">
              <a:spLocks noChangeArrowheads="1"/>
            </p:cNvSpPr>
            <p:nvPr/>
          </p:nvSpPr>
          <p:spPr bwMode="auto">
            <a:xfrm>
              <a:off x="1597922" y="3700083"/>
              <a:ext cx="1983477" cy="553998"/>
            </a:xfrm>
            <a:prstGeom prst="rect">
              <a:avLst/>
            </a:prstGeom>
            <a:noFill/>
            <a:ln w="9525">
              <a:noFill/>
              <a:miter lim="800000"/>
              <a:headEnd/>
              <a:tailEnd/>
            </a:ln>
          </p:spPr>
          <p:txBody>
            <a:bodyPr wrap="square">
              <a:spAutoFit/>
            </a:bodyPr>
            <a:lstStyle/>
            <a:p>
              <a:pPr algn="l">
                <a:spcBef>
                  <a:spcPct val="50000"/>
                </a:spcBef>
              </a:pPr>
              <a:r>
                <a:rPr lang="el-GR" sz="1200" dirty="0">
                  <a:solidFill>
                    <a:srgbClr val="C00000"/>
                  </a:solidFill>
                  <a:cs typeface="Arial" pitchFamily="34" charset="0"/>
                </a:rPr>
                <a:t>μ</a:t>
              </a:r>
              <a:r>
                <a:rPr lang="en-US" sz="1200" dirty="0">
                  <a:solidFill>
                    <a:srgbClr val="C00000"/>
                  </a:solidFill>
                  <a:cs typeface="Arial" pitchFamily="34" charset="0"/>
                </a:rPr>
                <a:t>~ 10cm</a:t>
              </a:r>
              <a:r>
                <a:rPr lang="en-US" sz="1200" baseline="30000" dirty="0">
                  <a:solidFill>
                    <a:srgbClr val="C00000"/>
                  </a:solidFill>
                  <a:cs typeface="Arial" pitchFamily="34" charset="0"/>
                </a:rPr>
                <a:t>2</a:t>
              </a:r>
              <a:r>
                <a:rPr lang="en-US" sz="1200" dirty="0">
                  <a:solidFill>
                    <a:srgbClr val="C00000"/>
                  </a:solidFill>
                  <a:cs typeface="Arial" pitchFamily="34" charset="0"/>
                </a:rPr>
                <a:t>/Vs</a:t>
              </a:r>
            </a:p>
            <a:p>
              <a:pPr algn="l">
                <a:spcBef>
                  <a:spcPct val="50000"/>
                </a:spcBef>
              </a:pPr>
              <a:r>
                <a:rPr lang="en-US" sz="1200" dirty="0">
                  <a:solidFill>
                    <a:srgbClr val="C00000"/>
                  </a:solidFill>
                  <a:cs typeface="Arial" pitchFamily="34" charset="0"/>
                </a:rPr>
                <a:t>n ~10</a:t>
              </a:r>
              <a:r>
                <a:rPr lang="en-US" sz="1200" baseline="30000" dirty="0">
                  <a:solidFill>
                    <a:srgbClr val="C00000"/>
                  </a:solidFill>
                  <a:cs typeface="Arial" pitchFamily="34" charset="0"/>
                </a:rPr>
                <a:t>20</a:t>
              </a:r>
              <a:r>
                <a:rPr lang="en-US" sz="1200" dirty="0">
                  <a:solidFill>
                    <a:srgbClr val="C00000"/>
                  </a:solidFill>
                  <a:cs typeface="Arial" pitchFamily="34" charset="0"/>
                </a:rPr>
                <a:t>/cm</a:t>
              </a:r>
              <a:r>
                <a:rPr lang="en-US" sz="1200" baseline="30000" dirty="0">
                  <a:solidFill>
                    <a:srgbClr val="C00000"/>
                  </a:solidFill>
                  <a:cs typeface="Arial" pitchFamily="34" charset="0"/>
                </a:rPr>
                <a:t>3</a:t>
              </a:r>
              <a:endParaRPr lang="el-GR" sz="1200" dirty="0">
                <a:solidFill>
                  <a:srgbClr val="C00000"/>
                </a:solidFill>
                <a:cs typeface="Arial" pitchFamily="34" charset="0"/>
              </a:endParaRPr>
            </a:p>
          </p:txBody>
        </p:sp>
        <p:graphicFrame>
          <p:nvGraphicFramePr>
            <p:cNvPr id="54" name="Object 53"/>
            <p:cNvGraphicFramePr>
              <a:graphicFrameLocks noChangeAspect="1"/>
            </p:cNvGraphicFramePr>
            <p:nvPr/>
          </p:nvGraphicFramePr>
          <p:xfrm>
            <a:off x="2523546" y="4829900"/>
            <a:ext cx="1057854" cy="151516"/>
          </p:xfrm>
          <a:graphic>
            <a:graphicData uri="http://schemas.openxmlformats.org/presentationml/2006/ole">
              <mc:AlternateContent xmlns:mc="http://schemas.openxmlformats.org/markup-compatibility/2006">
                <mc:Choice xmlns:v="urn:schemas-microsoft-com:vml" Requires="v">
                  <p:oleObj spid="_x0000_s3075" name="Equation" r:id="rId6" imgW="2209680" imgH="330120" progId="Equation.3">
                    <p:embed/>
                  </p:oleObj>
                </mc:Choice>
                <mc:Fallback>
                  <p:oleObj name="Equation" r:id="rId6" imgW="2209680" imgH="3301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3546" y="4829900"/>
                          <a:ext cx="1057854" cy="151516"/>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55" name="Object 54"/>
            <p:cNvGraphicFramePr>
              <a:graphicFrameLocks noChangeAspect="1"/>
            </p:cNvGraphicFramePr>
            <p:nvPr/>
          </p:nvGraphicFramePr>
          <p:xfrm>
            <a:off x="2046176" y="5083289"/>
            <a:ext cx="925623" cy="314051"/>
          </p:xfrm>
          <a:graphic>
            <a:graphicData uri="http://schemas.openxmlformats.org/presentationml/2006/ole">
              <mc:AlternateContent xmlns:mc="http://schemas.openxmlformats.org/markup-compatibility/2006">
                <mc:Choice xmlns:v="urn:schemas-microsoft-com:vml" Requires="v">
                  <p:oleObj spid="_x0000_s3076" name="Equation" r:id="rId8" imgW="2298600" imgH="787320" progId="Equation.3">
                    <p:embed/>
                  </p:oleObj>
                </mc:Choice>
                <mc:Fallback>
                  <p:oleObj name="Equation" r:id="rId8" imgW="2298600" imgH="7873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6176" y="5083289"/>
                          <a:ext cx="925623" cy="31405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6" name="Object 55"/>
            <p:cNvGraphicFramePr>
              <a:graphicFrameLocks noChangeAspect="1"/>
            </p:cNvGraphicFramePr>
            <p:nvPr/>
          </p:nvGraphicFramePr>
          <p:xfrm>
            <a:off x="3174620" y="5080349"/>
            <a:ext cx="330580" cy="294767"/>
          </p:xfrm>
          <a:graphic>
            <a:graphicData uri="http://schemas.openxmlformats.org/presentationml/2006/ole">
              <mc:AlternateContent xmlns:mc="http://schemas.openxmlformats.org/markup-compatibility/2006">
                <mc:Choice xmlns:v="urn:schemas-microsoft-com:vml" Requires="v">
                  <p:oleObj spid="_x0000_s3077" name="Equation" r:id="rId10" imgW="749160" imgH="672840" progId="Equation.3">
                    <p:embed/>
                  </p:oleObj>
                </mc:Choice>
                <mc:Fallback>
                  <p:oleObj name="Equation" r:id="rId10" imgW="749160" imgH="6728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4620" y="5080349"/>
                          <a:ext cx="330580" cy="29476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112585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sz="4400" dirty="0"/>
              <a:t>CBE </a:t>
            </a:r>
            <a:r>
              <a:rPr lang="en-US" sz="4400" dirty="0" smtClean="0"/>
              <a:t>Reactor Design</a:t>
            </a:r>
            <a:endParaRPr lang="en-US" sz="4400" dirty="0"/>
          </a:p>
        </p:txBody>
      </p:sp>
      <p:sp>
        <p:nvSpPr>
          <p:cNvPr id="8" name="Date Placeholder 7"/>
          <p:cNvSpPr>
            <a:spLocks noGrp="1"/>
          </p:cNvSpPr>
          <p:nvPr>
            <p:ph type="dt" sz="half" idx="10"/>
          </p:nvPr>
        </p:nvSpPr>
        <p:spPr/>
        <p:txBody>
          <a:bodyPr/>
          <a:lstStyle/>
          <a:p>
            <a:r>
              <a:rPr lang="en-US" smtClean="0"/>
              <a:t>5/29/2009</a:t>
            </a:r>
            <a:endParaRPr lang="en-US"/>
          </a:p>
        </p:txBody>
      </p:sp>
      <p:sp>
        <p:nvSpPr>
          <p:cNvPr id="10" name="Footer Placeholder 9"/>
          <p:cNvSpPr>
            <a:spLocks noGrp="1"/>
          </p:cNvSpPr>
          <p:nvPr>
            <p:ph type="ftr" sz="quarter" idx="11"/>
          </p:nvPr>
        </p:nvSpPr>
        <p:spPr/>
        <p:txBody>
          <a:bodyPr/>
          <a:lstStyle/>
          <a:p>
            <a:r>
              <a:rPr kumimoji="0" lang="en-US" smtClean="0"/>
              <a:t>Yale University Defense - R. Munden</a:t>
            </a:r>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22</a:t>
            </a:fld>
            <a:endParaRPr kumimoji="0" lang="en-US"/>
          </a:p>
        </p:txBody>
      </p:sp>
      <p:pic>
        <p:nvPicPr>
          <p:cNvPr id="15364" name="Picture 4" descr="PLANET_3DSliceLtFrtTop"/>
          <p:cNvPicPr>
            <a:picLocks noGrp="1" noChangeAspect="1" noChangeArrowheads="1"/>
          </p:cNvPicPr>
          <p:nvPr>
            <p:ph sz="half" idx="4294967295"/>
          </p:nvPr>
        </p:nvPicPr>
        <p:blipFill>
          <a:blip r:embed="rId2" cstate="print"/>
          <a:srcRect/>
          <a:stretch>
            <a:fillRect/>
          </a:stretch>
        </p:blipFill>
        <p:spPr>
          <a:xfrm>
            <a:off x="1371600" y="1600200"/>
            <a:ext cx="7229475" cy="4062413"/>
          </a:xfrm>
          <a:noFill/>
          <a:ln/>
        </p:spPr>
      </p:pic>
    </p:spTree>
    <p:extLst>
      <p:ext uri="{BB962C8B-B14F-4D97-AF65-F5344CB8AC3E}">
        <p14:creationId xmlns:p14="http://schemas.microsoft.com/office/powerpoint/2010/main" val="901746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p:txBody>
          <a:bodyPr>
            <a:normAutofit fontScale="90000"/>
          </a:bodyPr>
          <a:lstStyle/>
          <a:p>
            <a:r>
              <a:rPr lang="en-US" sz="3600"/>
              <a:t>CBE Reactor</a:t>
            </a:r>
            <a:br>
              <a:rPr lang="en-US" sz="3600"/>
            </a:br>
            <a:r>
              <a:rPr lang="en-US" sz="3600"/>
              <a:t>Chamber</a:t>
            </a:r>
          </a:p>
        </p:txBody>
      </p:sp>
      <p:pic>
        <p:nvPicPr>
          <p:cNvPr id="4" name="Picture 3" descr="CIMG2858.JPG"/>
          <p:cNvPicPr>
            <a:picLocks noChangeAspect="1"/>
          </p:cNvPicPr>
          <p:nvPr/>
        </p:nvPicPr>
        <p:blipFill>
          <a:blip r:embed="rId2" cstate="print"/>
          <a:stretch>
            <a:fillRect/>
          </a:stretch>
        </p:blipFill>
        <p:spPr>
          <a:xfrm>
            <a:off x="1524000" y="1447800"/>
            <a:ext cx="6705600" cy="5029200"/>
          </a:xfrm>
          <a:prstGeom prst="rect">
            <a:avLst/>
          </a:prstGeom>
        </p:spPr>
      </p:pic>
      <p:sp>
        <p:nvSpPr>
          <p:cNvPr id="8" name="Date Placeholder 7"/>
          <p:cNvSpPr>
            <a:spLocks noGrp="1"/>
          </p:cNvSpPr>
          <p:nvPr>
            <p:ph type="dt" sz="half" idx="10"/>
          </p:nvPr>
        </p:nvSpPr>
        <p:spPr/>
        <p:txBody>
          <a:bodyPr/>
          <a:lstStyle/>
          <a:p>
            <a:r>
              <a:rPr lang="en-US" smtClean="0"/>
              <a:t>5/29/2009</a:t>
            </a:r>
            <a:endParaRPr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23</a:t>
            </a:fld>
            <a:endParaRPr kumimoji="0" lang="en-US"/>
          </a:p>
        </p:txBody>
      </p:sp>
      <p:sp>
        <p:nvSpPr>
          <p:cNvPr id="10" name="Footer Placeholder 9"/>
          <p:cNvSpPr>
            <a:spLocks noGrp="1"/>
          </p:cNvSpPr>
          <p:nvPr>
            <p:ph type="ftr" sz="quarter" idx="11"/>
          </p:nvPr>
        </p:nvSpPr>
        <p:spPr/>
        <p:txBody>
          <a:bodyPr/>
          <a:lstStyle/>
          <a:p>
            <a:r>
              <a:rPr kumimoji="0" lang="en-US" smtClean="0"/>
              <a:t>Yale University Defense - R. Munden</a:t>
            </a:r>
            <a:endParaRPr kumimoji="0" lang="en-US"/>
          </a:p>
        </p:txBody>
      </p:sp>
    </p:spTree>
    <p:extLst>
      <p:ext uri="{BB962C8B-B14F-4D97-AF65-F5344CB8AC3E}">
        <p14:creationId xmlns:p14="http://schemas.microsoft.com/office/powerpoint/2010/main" val="3132871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n-US" sz="3600"/>
              <a:t>CBE Reactor</a:t>
            </a:r>
            <a:br>
              <a:rPr lang="en-US" sz="3600"/>
            </a:br>
            <a:r>
              <a:rPr lang="en-US" sz="3600"/>
              <a:t>Construction</a:t>
            </a:r>
          </a:p>
        </p:txBody>
      </p:sp>
      <p:pic>
        <p:nvPicPr>
          <p:cNvPr id="5" name="Picture 4" descr="CIMG2856.JPG"/>
          <p:cNvPicPr>
            <a:picLocks noChangeAspect="1"/>
          </p:cNvPicPr>
          <p:nvPr/>
        </p:nvPicPr>
        <p:blipFill>
          <a:blip r:embed="rId2" cstate="print"/>
          <a:stretch>
            <a:fillRect/>
          </a:stretch>
        </p:blipFill>
        <p:spPr>
          <a:xfrm>
            <a:off x="1524000" y="1371600"/>
            <a:ext cx="6781800" cy="5086350"/>
          </a:xfrm>
          <a:prstGeom prst="rect">
            <a:avLst/>
          </a:prstGeom>
        </p:spPr>
      </p:pic>
      <p:sp>
        <p:nvSpPr>
          <p:cNvPr id="9" name="Date Placeholder 8"/>
          <p:cNvSpPr>
            <a:spLocks noGrp="1"/>
          </p:cNvSpPr>
          <p:nvPr>
            <p:ph type="dt" sz="half" idx="10"/>
          </p:nvPr>
        </p:nvSpPr>
        <p:spPr/>
        <p:txBody>
          <a:bodyPr/>
          <a:lstStyle/>
          <a:p>
            <a:r>
              <a:rPr lang="en-US" smtClean="0"/>
              <a:t>5/29/2009</a:t>
            </a:r>
            <a:endParaRPr lang="en-US"/>
          </a:p>
        </p:txBody>
      </p:sp>
      <p:sp>
        <p:nvSpPr>
          <p:cNvPr id="10" name="Slide Number Placeholder 9"/>
          <p:cNvSpPr>
            <a:spLocks noGrp="1"/>
          </p:cNvSpPr>
          <p:nvPr>
            <p:ph type="sldNum" sz="quarter" idx="12"/>
          </p:nvPr>
        </p:nvSpPr>
        <p:spPr/>
        <p:txBody>
          <a:bodyPr/>
          <a:lstStyle/>
          <a:p>
            <a:fld id="{6294C92D-0306-4E69-9CD3-20855E849650}" type="slidenum">
              <a:rPr kumimoji="0" lang="en-US" smtClean="0"/>
              <a:pPr/>
              <a:t>24</a:t>
            </a:fld>
            <a:endParaRPr kumimoji="0" lang="en-US"/>
          </a:p>
        </p:txBody>
      </p:sp>
      <p:sp>
        <p:nvSpPr>
          <p:cNvPr id="11" name="Footer Placeholder 10"/>
          <p:cNvSpPr>
            <a:spLocks noGrp="1"/>
          </p:cNvSpPr>
          <p:nvPr>
            <p:ph type="ftr" sz="quarter" idx="11"/>
          </p:nvPr>
        </p:nvSpPr>
        <p:spPr/>
        <p:txBody>
          <a:bodyPr/>
          <a:lstStyle/>
          <a:p>
            <a:r>
              <a:rPr kumimoji="0" lang="en-US" smtClean="0"/>
              <a:t>Yale University Defense - R. Munden</a:t>
            </a:r>
            <a:endParaRPr kumimoji="0" lang="en-US"/>
          </a:p>
        </p:txBody>
      </p:sp>
    </p:spTree>
    <p:extLst>
      <p:ext uri="{BB962C8B-B14F-4D97-AF65-F5344CB8AC3E}">
        <p14:creationId xmlns:p14="http://schemas.microsoft.com/office/powerpoint/2010/main" val="3957247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98080" cy="1143000"/>
          </a:xfrm>
        </p:spPr>
        <p:txBody>
          <a:bodyPr>
            <a:normAutofit/>
          </a:bodyPr>
          <a:lstStyle/>
          <a:p>
            <a:r>
              <a:rPr lang="en-US" dirty="0" smtClean="0"/>
              <a:t>Crystal Aligned </a:t>
            </a:r>
            <a:r>
              <a:rPr lang="en-US" dirty="0" err="1" smtClean="0"/>
              <a:t>GaN</a:t>
            </a:r>
            <a:r>
              <a:rPr lang="en-US" dirty="0" smtClean="0"/>
              <a:t> </a:t>
            </a:r>
            <a:r>
              <a:rPr lang="en-US" dirty="0" err="1" smtClean="0"/>
              <a:t>Nanowires</a:t>
            </a:r>
            <a:endParaRPr lang="en-US" dirty="0"/>
          </a:p>
        </p:txBody>
      </p:sp>
      <p:sp>
        <p:nvSpPr>
          <p:cNvPr id="4" name="Date Placeholder 3"/>
          <p:cNvSpPr>
            <a:spLocks noGrp="1"/>
          </p:cNvSpPr>
          <p:nvPr>
            <p:ph type="dt" sz="half" idx="10"/>
          </p:nvPr>
        </p:nvSpPr>
        <p:spPr/>
        <p:txBody>
          <a:bodyPr/>
          <a:lstStyle/>
          <a:p>
            <a:r>
              <a:rPr lang="en-US" smtClean="0"/>
              <a:t>5/29/2009</a:t>
            </a:r>
            <a:endParaRPr lang="en-US"/>
          </a:p>
        </p:txBody>
      </p:sp>
      <p:sp>
        <p:nvSpPr>
          <p:cNvPr id="5" name="Footer Placeholder 4"/>
          <p:cNvSpPr>
            <a:spLocks noGrp="1"/>
          </p:cNvSpPr>
          <p:nvPr>
            <p:ph type="ftr" sz="quarter" idx="11"/>
          </p:nvPr>
        </p:nvSpPr>
        <p:spPr/>
        <p:txBody>
          <a:bodyPr/>
          <a:lstStyle/>
          <a:p>
            <a:r>
              <a:rPr kumimoji="0" lang="en-US" smtClean="0"/>
              <a:t>Yale University Defense - R. Munden</a:t>
            </a:r>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25</a:t>
            </a:fld>
            <a:endParaRPr kumimoji="0" lang="en-US"/>
          </a:p>
        </p:txBody>
      </p:sp>
      <p:pic>
        <p:nvPicPr>
          <p:cNvPr id="7" name="Picture 6" descr="C:\Ryan\Documents\PLANET\Growths\GaN24-27\G27AL03.TIF"/>
          <p:cNvPicPr>
            <a:picLocks noChangeAspect="1"/>
          </p:cNvPicPr>
          <p:nvPr/>
        </p:nvPicPr>
        <p:blipFill>
          <a:blip r:embed="rId2" cstate="print"/>
          <a:srcRect/>
          <a:stretch>
            <a:fillRect/>
          </a:stretch>
        </p:blipFill>
        <p:spPr bwMode="auto">
          <a:xfrm>
            <a:off x="685800" y="1295400"/>
            <a:ext cx="4124325" cy="3091736"/>
          </a:xfrm>
          <a:prstGeom prst="rect">
            <a:avLst/>
          </a:prstGeom>
          <a:noFill/>
          <a:ln w="9525">
            <a:noFill/>
            <a:miter lim="800000"/>
            <a:headEnd/>
            <a:tailEnd/>
          </a:ln>
        </p:spPr>
      </p:pic>
      <p:pic>
        <p:nvPicPr>
          <p:cNvPr id="8" name="Picture 7" descr="C:\Ryan\Documents\PLANET\Growths\GaN24-27\G27AL04.TIF"/>
          <p:cNvPicPr/>
          <p:nvPr/>
        </p:nvPicPr>
        <p:blipFill>
          <a:blip r:embed="rId3" cstate="print"/>
          <a:srcRect/>
          <a:stretch>
            <a:fillRect/>
          </a:stretch>
        </p:blipFill>
        <p:spPr bwMode="auto">
          <a:xfrm>
            <a:off x="4876800" y="1295400"/>
            <a:ext cx="4048125" cy="3034613"/>
          </a:xfrm>
          <a:prstGeom prst="rect">
            <a:avLst/>
          </a:prstGeom>
          <a:noFill/>
          <a:ln w="9525">
            <a:noFill/>
            <a:miter lim="800000"/>
            <a:headEnd/>
            <a:tailEnd/>
          </a:ln>
        </p:spPr>
      </p:pic>
      <p:pic>
        <p:nvPicPr>
          <p:cNvPr id="9" name="Picture 8" descr="C:\Ryan\Documents\PLANET\Growths\GaN29\G29SA03.TIF"/>
          <p:cNvPicPr/>
          <p:nvPr/>
        </p:nvPicPr>
        <p:blipFill>
          <a:blip r:embed="rId4" cstate="print"/>
          <a:srcRect/>
          <a:stretch>
            <a:fillRect/>
          </a:stretch>
        </p:blipFill>
        <p:spPr bwMode="auto">
          <a:xfrm>
            <a:off x="2590800" y="3352800"/>
            <a:ext cx="4208705" cy="3154989"/>
          </a:xfrm>
          <a:prstGeom prst="rect">
            <a:avLst/>
          </a:prstGeom>
          <a:noFill/>
          <a:ln w="9525">
            <a:noFill/>
            <a:miter lim="800000"/>
            <a:headEnd/>
            <a:tailEnd/>
          </a:ln>
        </p:spPr>
      </p:pic>
    </p:spTree>
    <p:extLst>
      <p:ext uri="{BB962C8B-B14F-4D97-AF65-F5344CB8AC3E}">
        <p14:creationId xmlns:p14="http://schemas.microsoft.com/office/powerpoint/2010/main" val="1508326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ln/>
        </p:spPr>
        <p:txBody>
          <a:bodyPr lIns="123444" tIns="0" rIns="148133" bIns="0" anchor="b">
            <a:normAutofit fontScale="90000"/>
          </a:bodyPr>
          <a:lstStyle/>
          <a:p>
            <a:r>
              <a:rPr lang="en-US" sz="4000"/>
              <a:t>How Big is a Nanometer under the Microscope? </a:t>
            </a:r>
          </a:p>
        </p:txBody>
      </p:sp>
      <p:sp>
        <p:nvSpPr>
          <p:cNvPr id="40962" name="Rectangle 2"/>
          <p:cNvSpPr>
            <a:spLocks noGrp="1" noChangeArrowheads="1"/>
          </p:cNvSpPr>
          <p:nvPr>
            <p:ph idx="1"/>
          </p:nvPr>
        </p:nvSpPr>
        <p:spPr>
          <a:noFill/>
          <a:ln/>
        </p:spPr>
        <p:txBody>
          <a:bodyPr lIns="41148" tIns="0" rIns="41148" bIns="0"/>
          <a:lstStyle/>
          <a:p>
            <a:pPr marL="373063" indent="-373063" defTabSz="1016000">
              <a:buSzPct val="75000"/>
            </a:pPr>
            <a:r>
              <a:rPr lang="en-US"/>
              <a:t>Consider a human hand</a:t>
            </a:r>
          </a:p>
        </p:txBody>
      </p:sp>
      <p:pic>
        <p:nvPicPr>
          <p:cNvPr id="40964" name="Picture 4"/>
          <p:cNvPicPr>
            <a:picLocks noChangeArrowheads="1"/>
          </p:cNvPicPr>
          <p:nvPr/>
        </p:nvPicPr>
        <p:blipFill>
          <a:blip r:embed="rId3" cstate="print"/>
          <a:srcRect/>
          <a:stretch>
            <a:fillRect/>
          </a:stretch>
        </p:blipFill>
        <p:spPr bwMode="auto">
          <a:xfrm>
            <a:off x="1752600" y="2286000"/>
            <a:ext cx="6527800" cy="1909762"/>
          </a:xfrm>
          <a:prstGeom prst="rect">
            <a:avLst/>
          </a:prstGeom>
          <a:noFill/>
          <a:ln w="9525">
            <a:noFill/>
            <a:miter lim="800000"/>
            <a:headEnd/>
            <a:tailEnd/>
          </a:ln>
        </p:spPr>
      </p:pic>
      <p:pic>
        <p:nvPicPr>
          <p:cNvPr id="40965" name="Picture 5"/>
          <p:cNvPicPr>
            <a:picLocks noChangeArrowheads="1"/>
          </p:cNvPicPr>
          <p:nvPr/>
        </p:nvPicPr>
        <p:blipFill>
          <a:blip r:embed="rId4" cstate="print"/>
          <a:srcRect/>
          <a:stretch>
            <a:fillRect/>
          </a:stretch>
        </p:blipFill>
        <p:spPr bwMode="auto">
          <a:xfrm>
            <a:off x="349250" y="4117975"/>
            <a:ext cx="5000625" cy="1917700"/>
          </a:xfrm>
          <a:prstGeom prst="rect">
            <a:avLst/>
          </a:prstGeom>
          <a:noFill/>
          <a:ln w="9525">
            <a:noFill/>
            <a:miter lim="800000"/>
            <a:headEnd/>
            <a:tailEnd/>
          </a:ln>
        </p:spPr>
      </p:pic>
      <p:pic>
        <p:nvPicPr>
          <p:cNvPr id="40966" name="Picture 6"/>
          <p:cNvPicPr>
            <a:picLocks noChangeArrowheads="1"/>
          </p:cNvPicPr>
          <p:nvPr/>
        </p:nvPicPr>
        <p:blipFill>
          <a:blip r:embed="rId5" cstate="print"/>
          <a:srcRect/>
          <a:stretch>
            <a:fillRect/>
          </a:stretch>
        </p:blipFill>
        <p:spPr bwMode="auto">
          <a:xfrm>
            <a:off x="3703638" y="4114800"/>
            <a:ext cx="4932362" cy="1920875"/>
          </a:xfrm>
          <a:prstGeom prst="rect">
            <a:avLst/>
          </a:prstGeom>
          <a:noFill/>
          <a:ln w="9525">
            <a:noFill/>
            <a:miter lim="800000"/>
            <a:headEnd/>
            <a:tailEnd/>
          </a:ln>
        </p:spPr>
      </p:pic>
      <p:sp>
        <p:nvSpPr>
          <p:cNvPr id="40967" name="Rectangle 7"/>
          <p:cNvSpPr>
            <a:spLocks noChangeArrowheads="1"/>
          </p:cNvSpPr>
          <p:nvPr/>
        </p:nvSpPr>
        <p:spPr bwMode="auto">
          <a:xfrm>
            <a:off x="411163" y="6035675"/>
            <a:ext cx="1543050" cy="285750"/>
          </a:xfrm>
          <a:prstGeom prst="rect">
            <a:avLst/>
          </a:prstGeom>
          <a:noFill/>
          <a:ln w="9525">
            <a:noFill/>
            <a:miter lim="800000"/>
            <a:headEnd/>
            <a:tailEnd/>
          </a:ln>
        </p:spPr>
        <p:txBody>
          <a:bodyPr lIns="0" tIns="0" rIns="40640" bIns="0"/>
          <a:lstStyle/>
          <a:p>
            <a:pPr marL="39688" defTabSz="822325"/>
            <a:r>
              <a:rPr lang="en-US" sz="1400">
                <a:cs typeface="Arial" charset="0"/>
                <a:sym typeface="Arial" charset="0"/>
              </a:rPr>
              <a:t>white blood cell</a:t>
            </a:r>
          </a:p>
        </p:txBody>
      </p:sp>
      <p:sp>
        <p:nvSpPr>
          <p:cNvPr id="40968" name="Rectangle 8"/>
          <p:cNvSpPr>
            <a:spLocks noChangeArrowheads="1"/>
          </p:cNvSpPr>
          <p:nvPr/>
        </p:nvSpPr>
        <p:spPr bwMode="auto">
          <a:xfrm>
            <a:off x="777875" y="3017838"/>
            <a:ext cx="661988" cy="342900"/>
          </a:xfrm>
          <a:prstGeom prst="rect">
            <a:avLst/>
          </a:prstGeom>
          <a:noFill/>
          <a:ln w="9525">
            <a:noFill/>
            <a:miter lim="800000"/>
            <a:headEnd/>
            <a:tailEnd/>
          </a:ln>
        </p:spPr>
        <p:txBody>
          <a:bodyPr lIns="0" tIns="0" rIns="40640" bIns="0"/>
          <a:lstStyle/>
          <a:p>
            <a:pPr marL="39688" defTabSz="822325"/>
            <a:r>
              <a:rPr lang="en-US" sz="1800">
                <a:cs typeface="Arial" charset="0"/>
                <a:sym typeface="Arial" charset="0"/>
              </a:rPr>
              <a:t>skin</a:t>
            </a:r>
          </a:p>
        </p:txBody>
      </p:sp>
      <p:sp>
        <p:nvSpPr>
          <p:cNvPr id="40969" name="Rectangle 9"/>
          <p:cNvSpPr>
            <a:spLocks noChangeArrowheads="1"/>
          </p:cNvSpPr>
          <p:nvPr/>
        </p:nvSpPr>
        <p:spPr bwMode="auto">
          <a:xfrm>
            <a:off x="4206875" y="6035675"/>
            <a:ext cx="661988" cy="285750"/>
          </a:xfrm>
          <a:prstGeom prst="rect">
            <a:avLst/>
          </a:prstGeom>
          <a:noFill/>
          <a:ln w="9525">
            <a:noFill/>
            <a:miter lim="800000"/>
            <a:headEnd/>
            <a:tailEnd/>
          </a:ln>
        </p:spPr>
        <p:txBody>
          <a:bodyPr lIns="0" tIns="0" rIns="40640" bIns="0"/>
          <a:lstStyle/>
          <a:p>
            <a:pPr marL="39688" defTabSz="822325"/>
            <a:r>
              <a:rPr lang="en-US" sz="1400">
                <a:cs typeface="Arial" charset="0"/>
                <a:sym typeface="Arial" charset="0"/>
              </a:rPr>
              <a:t>DNA</a:t>
            </a:r>
          </a:p>
        </p:txBody>
      </p:sp>
      <p:sp>
        <p:nvSpPr>
          <p:cNvPr id="40970" name="Rectangle 10"/>
          <p:cNvSpPr>
            <a:spLocks noChangeArrowheads="1"/>
          </p:cNvSpPr>
          <p:nvPr/>
        </p:nvSpPr>
        <p:spPr bwMode="auto">
          <a:xfrm>
            <a:off x="7464425" y="6035675"/>
            <a:ext cx="833438" cy="285750"/>
          </a:xfrm>
          <a:prstGeom prst="rect">
            <a:avLst/>
          </a:prstGeom>
          <a:noFill/>
          <a:ln w="9525">
            <a:noFill/>
            <a:miter lim="800000"/>
            <a:headEnd/>
            <a:tailEnd/>
          </a:ln>
        </p:spPr>
        <p:txBody>
          <a:bodyPr lIns="0" tIns="0" rIns="40640" bIns="0"/>
          <a:lstStyle/>
          <a:p>
            <a:pPr marL="39688" defTabSz="822325"/>
            <a:r>
              <a:rPr lang="en-US" sz="1400">
                <a:cs typeface="Arial" charset="0"/>
                <a:sym typeface="Arial" charset="0"/>
              </a:rPr>
              <a:t>atoms</a:t>
            </a:r>
          </a:p>
        </p:txBody>
      </p:sp>
      <p:sp>
        <p:nvSpPr>
          <p:cNvPr id="40971" name="Line 11"/>
          <p:cNvSpPr>
            <a:spLocks noChangeShapeType="1"/>
          </p:cNvSpPr>
          <p:nvPr/>
        </p:nvSpPr>
        <p:spPr bwMode="auto">
          <a:xfrm>
            <a:off x="3703638" y="6308725"/>
            <a:ext cx="4903787" cy="0"/>
          </a:xfrm>
          <a:prstGeom prst="line">
            <a:avLst/>
          </a:prstGeom>
          <a:noFill/>
          <a:ln w="9525">
            <a:solidFill>
              <a:schemeClr val="tx1"/>
            </a:solidFill>
            <a:round/>
            <a:headEnd/>
            <a:tailEnd/>
          </a:ln>
        </p:spPr>
        <p:txBody>
          <a:bodyPr/>
          <a:lstStyle/>
          <a:p>
            <a:endParaRPr lang="en-US"/>
          </a:p>
        </p:txBody>
      </p:sp>
      <p:sp>
        <p:nvSpPr>
          <p:cNvPr id="40972" name="Line 12"/>
          <p:cNvSpPr>
            <a:spLocks noChangeShapeType="1"/>
          </p:cNvSpPr>
          <p:nvPr/>
        </p:nvSpPr>
        <p:spPr bwMode="auto">
          <a:xfrm>
            <a:off x="3703638" y="6080125"/>
            <a:ext cx="0" cy="228600"/>
          </a:xfrm>
          <a:prstGeom prst="line">
            <a:avLst/>
          </a:prstGeom>
          <a:noFill/>
          <a:ln w="9525">
            <a:solidFill>
              <a:schemeClr val="tx1"/>
            </a:solidFill>
            <a:round/>
            <a:headEnd/>
            <a:tailEnd/>
          </a:ln>
        </p:spPr>
        <p:txBody>
          <a:bodyPr/>
          <a:lstStyle/>
          <a:p>
            <a:endParaRPr lang="en-US"/>
          </a:p>
        </p:txBody>
      </p:sp>
      <p:sp>
        <p:nvSpPr>
          <p:cNvPr id="40973" name="Line 13"/>
          <p:cNvSpPr>
            <a:spLocks noChangeShapeType="1"/>
          </p:cNvSpPr>
          <p:nvPr/>
        </p:nvSpPr>
        <p:spPr bwMode="auto">
          <a:xfrm>
            <a:off x="8607425" y="6035675"/>
            <a:ext cx="0" cy="228600"/>
          </a:xfrm>
          <a:prstGeom prst="line">
            <a:avLst/>
          </a:prstGeom>
          <a:noFill/>
          <a:ln w="9525">
            <a:solidFill>
              <a:schemeClr val="tx1"/>
            </a:solidFill>
            <a:round/>
            <a:headEnd/>
            <a:tailEnd/>
          </a:ln>
        </p:spPr>
        <p:txBody>
          <a:bodyPr/>
          <a:lstStyle/>
          <a:p>
            <a:endParaRPr lang="en-US"/>
          </a:p>
        </p:txBody>
      </p:sp>
      <p:sp>
        <p:nvSpPr>
          <p:cNvPr id="40974" name="Rectangle 14"/>
          <p:cNvSpPr>
            <a:spLocks noChangeArrowheads="1"/>
          </p:cNvSpPr>
          <p:nvPr/>
        </p:nvSpPr>
        <p:spPr bwMode="auto">
          <a:xfrm>
            <a:off x="5761038" y="6161088"/>
            <a:ext cx="1004887" cy="285750"/>
          </a:xfrm>
          <a:prstGeom prst="rect">
            <a:avLst/>
          </a:prstGeom>
          <a:solidFill>
            <a:schemeClr val="bg1"/>
          </a:solidFill>
          <a:ln w="9525">
            <a:noFill/>
            <a:miter lim="800000"/>
            <a:headEnd/>
            <a:tailEnd/>
          </a:ln>
        </p:spPr>
        <p:txBody>
          <a:bodyPr lIns="0" tIns="0" rIns="40640" bIns="0"/>
          <a:lstStyle/>
          <a:p>
            <a:pPr marL="39688" algn="ctr" defTabSz="822325"/>
            <a:r>
              <a:rPr lang="en-US" sz="1400">
                <a:cs typeface="Arial" charset="0"/>
                <a:sym typeface="Arial" charset="0"/>
              </a:rPr>
              <a:t>nanoscale</a:t>
            </a:r>
          </a:p>
        </p:txBody>
      </p:sp>
      <p:sp>
        <p:nvSpPr>
          <p:cNvPr id="40975" name="Text Box 15"/>
          <p:cNvSpPr txBox="1">
            <a:spLocks noChangeArrowheads="1"/>
          </p:cNvSpPr>
          <p:nvPr/>
        </p:nvSpPr>
        <p:spPr bwMode="auto">
          <a:xfrm>
            <a:off x="0" y="6610350"/>
            <a:ext cx="6651625" cy="247650"/>
          </a:xfrm>
          <a:prstGeom prst="rect">
            <a:avLst/>
          </a:prstGeom>
          <a:solidFill>
            <a:schemeClr val="bg1"/>
          </a:solidFill>
          <a:ln w="9525">
            <a:noFill/>
            <a:miter lim="800000"/>
            <a:headEnd/>
            <a:tailEnd/>
          </a:ln>
          <a:effectLst/>
        </p:spPr>
        <p:txBody>
          <a:bodyPr lIns="82296" tIns="41148" rIns="82296" bIns="41148">
            <a:spAutoFit/>
          </a:bodyPr>
          <a:lstStyle/>
          <a:p>
            <a:pPr defTabSz="822325" eaLnBrk="0" hangingPunct="0"/>
            <a:r>
              <a:rPr lang="en-US" sz="1100">
                <a:solidFill>
                  <a:schemeClr val="tx2"/>
                </a:solidFill>
              </a:rPr>
              <a:t>Source: http://www.materialsworld.net/nclt/docs/Introduction%20to%20Nano%201-18-05.pdf</a:t>
            </a:r>
          </a:p>
        </p:txBody>
      </p:sp>
      <p:sp>
        <p:nvSpPr>
          <p:cNvPr id="40976" name="Rectangle 16"/>
          <p:cNvSpPr>
            <a:spLocks noChangeArrowheads="1"/>
          </p:cNvSpPr>
          <p:nvPr/>
        </p:nvSpPr>
        <p:spPr bwMode="auto">
          <a:xfrm>
            <a:off x="8539163" y="274638"/>
            <a:ext cx="512762" cy="265112"/>
          </a:xfrm>
          <a:prstGeom prst="rect">
            <a:avLst/>
          </a:prstGeom>
          <a:noFill/>
          <a:ln w="9525">
            <a:noFill/>
            <a:miter lim="800000"/>
            <a:headEnd/>
            <a:tailEnd/>
          </a:ln>
          <a:effectLst/>
        </p:spPr>
        <p:txBody>
          <a:bodyPr lIns="82296" tIns="41148" rIns="82296" bIns="41148"/>
          <a:lstStyle/>
          <a:p>
            <a:pPr defTabSz="822325"/>
            <a:fld id="{566A6F00-AF5E-4D0C-A940-95DD4411E8E8}" type="slidenum">
              <a:rPr lang="en-US" sz="1100" b="1">
                <a:solidFill>
                  <a:schemeClr val="accent1"/>
                </a:solidFill>
                <a:latin typeface="Verdana" pitchFamily="34" charset="0"/>
              </a:rPr>
              <a:pPr defTabSz="822325"/>
              <a:t>3</a:t>
            </a:fld>
            <a:endParaRPr lang="en-US" sz="1100" b="1">
              <a:solidFill>
                <a:schemeClr val="accent1"/>
              </a:solidFill>
              <a:latin typeface="Verdana" pitchFamily="34" charset="0"/>
            </a:endParaRPr>
          </a:p>
        </p:txBody>
      </p:sp>
      <p:sp>
        <p:nvSpPr>
          <p:cNvPr id="17" name="Date Placeholder 16"/>
          <p:cNvSpPr>
            <a:spLocks noGrp="1"/>
          </p:cNvSpPr>
          <p:nvPr>
            <p:ph type="dt" sz="half" idx="10"/>
          </p:nvPr>
        </p:nvSpPr>
        <p:spPr/>
        <p:txBody>
          <a:bodyPr/>
          <a:lstStyle/>
          <a:p>
            <a:r>
              <a:rPr lang="en-US" smtClean="0"/>
              <a:t>1/13/2009</a:t>
            </a:r>
            <a:endParaRPr lang="en-US"/>
          </a:p>
        </p:txBody>
      </p:sp>
      <p:sp>
        <p:nvSpPr>
          <p:cNvPr id="18" name="Slide Number Placeholder 17"/>
          <p:cNvSpPr>
            <a:spLocks noGrp="1"/>
          </p:cNvSpPr>
          <p:nvPr>
            <p:ph type="sldNum" sz="quarter" idx="12"/>
          </p:nvPr>
        </p:nvSpPr>
        <p:spPr/>
        <p:txBody>
          <a:bodyPr/>
          <a:lstStyle/>
          <a:p>
            <a:fld id="{BD613524-5039-46EC-95F1-3139F64A5EB4}" type="slidenum">
              <a:rPr lang="en-US" smtClean="0"/>
              <a:pPr/>
              <a:t>3</a:t>
            </a:fld>
            <a:endParaRPr lang="en-US"/>
          </a:p>
        </p:txBody>
      </p:sp>
      <p:sp>
        <p:nvSpPr>
          <p:cNvPr id="19" name="Footer Placeholder 18"/>
          <p:cNvSpPr>
            <a:spLocks noGrp="1"/>
          </p:cNvSpPr>
          <p:nvPr>
            <p:ph type="ftr" sz="quarter" idx="11"/>
          </p:nvPr>
        </p:nvSpPr>
        <p:spPr/>
        <p:txBody>
          <a:bodyPr/>
          <a:lstStyle/>
          <a:p>
            <a:r>
              <a:rPr lang="nn-NO" smtClean="0"/>
              <a:t>Fairfield Univ. EG 210 Spring 2009, R. Munden</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848600" cy="1143000"/>
          </a:xfrm>
        </p:spPr>
        <p:txBody>
          <a:bodyPr>
            <a:noAutofit/>
          </a:bodyPr>
          <a:lstStyle/>
          <a:p>
            <a:r>
              <a:rPr lang="en-US" sz="3200" dirty="0" smtClean="0"/>
              <a:t>Moore’s Law – Scaling beyond 22 nm node</a:t>
            </a:r>
            <a:endParaRPr lang="en-US" sz="3200" dirty="0"/>
          </a:p>
        </p:txBody>
      </p:sp>
      <p:pic>
        <p:nvPicPr>
          <p:cNvPr id="7" name="Content Placeholder 6" descr="mooreslaw.png"/>
          <p:cNvPicPr>
            <a:picLocks noGrp="1" noChangeAspect="1"/>
          </p:cNvPicPr>
          <p:nvPr>
            <p:ph idx="1"/>
          </p:nvPr>
        </p:nvPicPr>
        <p:blipFill>
          <a:blip r:embed="rId2" cstate="print"/>
          <a:stretch>
            <a:fillRect/>
          </a:stretch>
        </p:blipFill>
        <p:spPr>
          <a:xfrm>
            <a:off x="1143000" y="1676400"/>
            <a:ext cx="3733800" cy="2207644"/>
          </a:xfrm>
        </p:spPr>
      </p:pic>
      <p:sp>
        <p:nvSpPr>
          <p:cNvPr id="4" name="Date Placeholder 3"/>
          <p:cNvSpPr>
            <a:spLocks noGrp="1"/>
          </p:cNvSpPr>
          <p:nvPr>
            <p:ph type="dt" sz="half" idx="10"/>
          </p:nvPr>
        </p:nvSpPr>
        <p:spPr/>
        <p:txBody>
          <a:bodyPr/>
          <a:lstStyle/>
          <a:p>
            <a:r>
              <a:rPr lang="en-US" smtClean="0"/>
              <a:t>5/29/2009</a:t>
            </a:r>
            <a:endParaRPr lang="en-US"/>
          </a:p>
        </p:txBody>
      </p:sp>
      <p:sp>
        <p:nvSpPr>
          <p:cNvPr id="5" name="Footer Placeholder 4"/>
          <p:cNvSpPr>
            <a:spLocks noGrp="1"/>
          </p:cNvSpPr>
          <p:nvPr>
            <p:ph type="ftr" sz="quarter" idx="11"/>
          </p:nvPr>
        </p:nvSpPr>
        <p:spPr/>
        <p:txBody>
          <a:bodyPr/>
          <a:lstStyle/>
          <a:p>
            <a:r>
              <a:rPr kumimoji="0" lang="en-US" smtClean="0"/>
              <a:t>Yale University Defense - R. Munden</a:t>
            </a:r>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4</a:t>
            </a:fld>
            <a:endParaRPr kumimoji="0" lang="en-US"/>
          </a:p>
        </p:txBody>
      </p:sp>
      <p:sp>
        <p:nvSpPr>
          <p:cNvPr id="9" name="TextBox 8"/>
          <p:cNvSpPr txBox="1"/>
          <p:nvPr/>
        </p:nvSpPr>
        <p:spPr>
          <a:xfrm>
            <a:off x="1219200" y="4114800"/>
            <a:ext cx="3581400" cy="1754326"/>
          </a:xfrm>
          <a:prstGeom prst="rect">
            <a:avLst/>
          </a:prstGeom>
          <a:noFill/>
        </p:spPr>
        <p:txBody>
          <a:bodyPr wrap="square" rtlCol="0">
            <a:spAutoFit/>
          </a:bodyPr>
          <a:lstStyle/>
          <a:p>
            <a:r>
              <a:rPr lang="en-US" dirty="0" smtClean="0"/>
              <a:t>An empirical law from the 70’s that the number of transistors on a die will double every 18 months.  This has been driving the technology industry for decades along the ITRS roadmap.  </a:t>
            </a:r>
            <a:endParaRPr lang="en-US" dirty="0"/>
          </a:p>
        </p:txBody>
      </p:sp>
      <p:pic>
        <p:nvPicPr>
          <p:cNvPr id="10" name="Picture 4" descr="45nm_die_dualcore.jpg"/>
          <p:cNvPicPr>
            <a:picLocks noChangeAspect="1"/>
          </p:cNvPicPr>
          <p:nvPr/>
        </p:nvPicPr>
        <p:blipFill>
          <a:blip r:embed="rId3" cstate="print"/>
          <a:srcRect/>
          <a:stretch>
            <a:fillRect/>
          </a:stretch>
        </p:blipFill>
        <p:spPr bwMode="auto">
          <a:xfrm>
            <a:off x="5029200" y="1676400"/>
            <a:ext cx="3806644" cy="2667000"/>
          </a:xfrm>
          <a:prstGeom prst="rect">
            <a:avLst/>
          </a:prstGeom>
          <a:noFill/>
          <a:ln w="9525">
            <a:noFill/>
            <a:miter lim="800000"/>
            <a:headEnd/>
            <a:tailEnd/>
          </a:ln>
        </p:spPr>
      </p:pic>
      <p:sp>
        <p:nvSpPr>
          <p:cNvPr id="11" name="Rectangle 2"/>
          <p:cNvSpPr txBox="1">
            <a:spLocks noChangeArrowheads="1"/>
          </p:cNvSpPr>
          <p:nvPr/>
        </p:nvSpPr>
        <p:spPr>
          <a:xfrm>
            <a:off x="4953000" y="4343400"/>
            <a:ext cx="4038600" cy="381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mj-cs"/>
              </a:rPr>
              <a:t>Intel dual-core 45nm high-k metal gate - today</a:t>
            </a:r>
          </a:p>
        </p:txBody>
      </p:sp>
      <p:pic>
        <p:nvPicPr>
          <p:cNvPr id="12" name="Picture 6" descr="Intel45nm_trans_txt.tif"/>
          <p:cNvPicPr>
            <a:picLocks noChangeAspect="1"/>
          </p:cNvPicPr>
          <p:nvPr/>
        </p:nvPicPr>
        <p:blipFill>
          <a:blip r:embed="rId4" cstate="print"/>
          <a:srcRect/>
          <a:stretch>
            <a:fillRect/>
          </a:stretch>
        </p:blipFill>
        <p:spPr bwMode="auto">
          <a:xfrm>
            <a:off x="6324600" y="4724400"/>
            <a:ext cx="164147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Nanotechnology – </a:t>
            </a:r>
            <a:br>
              <a:rPr lang="en-US" dirty="0" smtClean="0"/>
            </a:br>
            <a:r>
              <a:rPr lang="en-US" dirty="0" smtClean="0"/>
              <a:t>the answer to Moore’s law?</a:t>
            </a:r>
            <a:endParaRPr lang="en-US" dirty="0"/>
          </a:p>
        </p:txBody>
      </p:sp>
      <p:sp>
        <p:nvSpPr>
          <p:cNvPr id="4" name="Date Placeholder 3"/>
          <p:cNvSpPr>
            <a:spLocks noGrp="1"/>
          </p:cNvSpPr>
          <p:nvPr>
            <p:ph type="dt" sz="half" idx="10"/>
          </p:nvPr>
        </p:nvSpPr>
        <p:spPr/>
        <p:txBody>
          <a:bodyPr/>
          <a:lstStyle/>
          <a:p>
            <a:r>
              <a:rPr lang="en-US" smtClean="0"/>
              <a:t>5/29/2009</a:t>
            </a:r>
            <a:endParaRPr lang="en-US"/>
          </a:p>
        </p:txBody>
      </p:sp>
      <p:sp>
        <p:nvSpPr>
          <p:cNvPr id="5" name="Footer Placeholder 4"/>
          <p:cNvSpPr>
            <a:spLocks noGrp="1"/>
          </p:cNvSpPr>
          <p:nvPr>
            <p:ph type="ftr" sz="quarter" idx="11"/>
          </p:nvPr>
        </p:nvSpPr>
        <p:spPr/>
        <p:txBody>
          <a:bodyPr/>
          <a:lstStyle/>
          <a:p>
            <a:r>
              <a:rPr kumimoji="0" lang="en-US" smtClean="0"/>
              <a:t>Yale University Defense - R. Munden</a:t>
            </a:r>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5</a:t>
            </a:fld>
            <a:endParaRPr kumimoji="0" lang="en-US"/>
          </a:p>
        </p:txBody>
      </p:sp>
      <p:pic>
        <p:nvPicPr>
          <p:cNvPr id="88070" name="Picture 6" descr="http://www.ewels.info/img/science/nanotubes/tube.angled.jpg"/>
          <p:cNvPicPr>
            <a:picLocks noChangeAspect="1" noChangeArrowheads="1"/>
          </p:cNvPicPr>
          <p:nvPr/>
        </p:nvPicPr>
        <p:blipFill>
          <a:blip r:embed="rId2" cstate="print"/>
          <a:srcRect/>
          <a:stretch>
            <a:fillRect/>
          </a:stretch>
        </p:blipFill>
        <p:spPr bwMode="auto">
          <a:xfrm>
            <a:off x="1981200" y="1447800"/>
            <a:ext cx="1310590" cy="2209800"/>
          </a:xfrm>
          <a:prstGeom prst="rect">
            <a:avLst/>
          </a:prstGeom>
          <a:noFill/>
        </p:spPr>
      </p:pic>
      <p:pic>
        <p:nvPicPr>
          <p:cNvPr id="88066" name="Picture 2" descr="http://scifun.chem.wisc.edu/chemweek/buckball/bucky.gif"/>
          <p:cNvPicPr>
            <a:picLocks noChangeAspect="1" noChangeArrowheads="1"/>
          </p:cNvPicPr>
          <p:nvPr/>
        </p:nvPicPr>
        <p:blipFill>
          <a:blip r:embed="rId3" cstate="print"/>
          <a:srcRect/>
          <a:stretch>
            <a:fillRect/>
          </a:stretch>
        </p:blipFill>
        <p:spPr bwMode="auto">
          <a:xfrm>
            <a:off x="1143000" y="1524000"/>
            <a:ext cx="1117600" cy="1219200"/>
          </a:xfrm>
          <a:prstGeom prst="rect">
            <a:avLst/>
          </a:prstGeom>
          <a:noFill/>
        </p:spPr>
      </p:pic>
      <p:pic>
        <p:nvPicPr>
          <p:cNvPr id="88072" name="Picture 8" descr="http://kara.allthingsd.com/files/2007/11/01-coll-dna-knoll-l.jpg"/>
          <p:cNvPicPr>
            <a:picLocks noChangeAspect="1" noChangeArrowheads="1"/>
          </p:cNvPicPr>
          <p:nvPr/>
        </p:nvPicPr>
        <p:blipFill>
          <a:blip r:embed="rId4" cstate="print"/>
          <a:srcRect/>
          <a:stretch>
            <a:fillRect/>
          </a:stretch>
        </p:blipFill>
        <p:spPr bwMode="auto">
          <a:xfrm>
            <a:off x="7010400" y="1752600"/>
            <a:ext cx="1838374" cy="2381250"/>
          </a:xfrm>
          <a:prstGeom prst="rect">
            <a:avLst/>
          </a:prstGeom>
          <a:noFill/>
        </p:spPr>
      </p:pic>
      <p:pic>
        <p:nvPicPr>
          <p:cNvPr id="88074" name="Picture 10" descr="http://www.nsf.gov/news/mmg/media/images/105_1_f.jpg"/>
          <p:cNvPicPr>
            <a:picLocks noChangeAspect="1" noChangeArrowheads="1"/>
          </p:cNvPicPr>
          <p:nvPr/>
        </p:nvPicPr>
        <p:blipFill>
          <a:blip r:embed="rId5" cstate="print"/>
          <a:srcRect/>
          <a:stretch>
            <a:fillRect/>
          </a:stretch>
        </p:blipFill>
        <p:spPr bwMode="auto">
          <a:xfrm>
            <a:off x="6293426" y="4343400"/>
            <a:ext cx="2606387" cy="1638300"/>
          </a:xfrm>
          <a:prstGeom prst="rect">
            <a:avLst/>
          </a:prstGeom>
          <a:noFill/>
        </p:spPr>
      </p:pic>
      <p:pic>
        <p:nvPicPr>
          <p:cNvPr id="88076" name="Picture 12" descr="http://www3.physik.uni-greifswald.de/method/afm/AFM_tip.jpg"/>
          <p:cNvPicPr>
            <a:picLocks noChangeAspect="1" noChangeArrowheads="1"/>
          </p:cNvPicPr>
          <p:nvPr/>
        </p:nvPicPr>
        <p:blipFill>
          <a:blip r:embed="rId6" cstate="print"/>
          <a:srcRect/>
          <a:stretch>
            <a:fillRect/>
          </a:stretch>
        </p:blipFill>
        <p:spPr bwMode="auto">
          <a:xfrm>
            <a:off x="1219200" y="3886200"/>
            <a:ext cx="1866900" cy="1571625"/>
          </a:xfrm>
          <a:prstGeom prst="rect">
            <a:avLst/>
          </a:prstGeom>
          <a:noFill/>
        </p:spPr>
      </p:pic>
      <p:sp>
        <p:nvSpPr>
          <p:cNvPr id="13" name="Left-Right Arrow 12"/>
          <p:cNvSpPr/>
          <p:nvPr/>
        </p:nvSpPr>
        <p:spPr>
          <a:xfrm>
            <a:off x="2895600" y="2133600"/>
            <a:ext cx="3810000" cy="2133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Intersection of Physics and Engineering with Chemistry and Biology</a:t>
            </a:r>
            <a:endParaRPr lang="en-US" dirty="0"/>
          </a:p>
        </p:txBody>
      </p:sp>
      <p:pic>
        <p:nvPicPr>
          <p:cNvPr id="14" name="Picture 13" descr="ant SEM.gif"/>
          <p:cNvPicPr>
            <a:picLocks noChangeAspect="1"/>
          </p:cNvPicPr>
          <p:nvPr/>
        </p:nvPicPr>
        <p:blipFill>
          <a:blip r:embed="rId7" cstate="print"/>
          <a:stretch>
            <a:fillRect/>
          </a:stretch>
        </p:blipFill>
        <p:spPr>
          <a:xfrm>
            <a:off x="3505200" y="4419600"/>
            <a:ext cx="2540000" cy="1905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en-US" sz="4000"/>
              <a:t>Examples of current commercial products</a:t>
            </a:r>
          </a:p>
        </p:txBody>
      </p:sp>
      <p:sp>
        <p:nvSpPr>
          <p:cNvPr id="52227" name="Rectangle 3"/>
          <p:cNvSpPr>
            <a:spLocks noGrp="1" noChangeArrowheads="1"/>
          </p:cNvSpPr>
          <p:nvPr>
            <p:ph type="body" sz="half" idx="1"/>
          </p:nvPr>
        </p:nvSpPr>
        <p:spPr/>
        <p:txBody>
          <a:bodyPr/>
          <a:lstStyle/>
          <a:p>
            <a:r>
              <a:rPr lang="en-US" sz="2800"/>
              <a:t>Cosmetics (skin care products)</a:t>
            </a:r>
          </a:p>
          <a:p>
            <a:r>
              <a:rPr lang="en-US" sz="2800"/>
              <a:t>Tennis balls which last longer</a:t>
            </a:r>
          </a:p>
          <a:p>
            <a:r>
              <a:rPr lang="en-US" sz="2800"/>
              <a:t>Wrinkle free fabrics, “nano-fabrics”</a:t>
            </a:r>
          </a:p>
          <a:p>
            <a:r>
              <a:rPr lang="en-US" sz="2800"/>
              <a:t>Sunscreen with transparent zinc-oxide</a:t>
            </a:r>
          </a:p>
        </p:txBody>
      </p:sp>
      <p:pic>
        <p:nvPicPr>
          <p:cNvPr id="52236" name="Picture 12" descr="1354"/>
          <p:cNvPicPr>
            <a:picLocks noGrp="1" noChangeAspect="1" noChangeArrowheads="1"/>
          </p:cNvPicPr>
          <p:nvPr>
            <p:ph sz="quarter" idx="2"/>
          </p:nvPr>
        </p:nvPicPr>
        <p:blipFill>
          <a:blip r:embed="rId3" cstate="print"/>
          <a:stretch>
            <a:fillRect/>
          </a:stretch>
        </p:blipFill>
        <p:spPr>
          <a:xfrm>
            <a:off x="5980475" y="1600200"/>
            <a:ext cx="1374050" cy="2185988"/>
          </a:xfrm>
          <a:noFill/>
          <a:ln/>
        </p:spPr>
      </p:pic>
      <p:pic>
        <p:nvPicPr>
          <p:cNvPr id="52232" name="Picture 8" descr="1274"/>
          <p:cNvPicPr>
            <a:picLocks noGrp="1" noChangeAspect="1" noChangeArrowheads="1"/>
          </p:cNvPicPr>
          <p:nvPr>
            <p:ph sz="quarter" idx="3"/>
          </p:nvPr>
        </p:nvPicPr>
        <p:blipFill>
          <a:blip r:embed="rId4" cstate="print"/>
          <a:stretch>
            <a:fillRect/>
          </a:stretch>
        </p:blipFill>
        <p:spPr>
          <a:xfrm>
            <a:off x="6267486" y="3938588"/>
            <a:ext cx="800027" cy="2187575"/>
          </a:xfrm>
          <a:noFill/>
          <a:ln/>
        </p:spPr>
      </p:pic>
      <p:pic>
        <p:nvPicPr>
          <p:cNvPr id="52234" name="Picture 10" descr="0547"/>
          <p:cNvPicPr>
            <a:picLocks noChangeAspect="1" noChangeArrowheads="1"/>
          </p:cNvPicPr>
          <p:nvPr/>
        </p:nvPicPr>
        <p:blipFill>
          <a:blip r:embed="rId5" cstate="print"/>
          <a:srcRect/>
          <a:stretch>
            <a:fillRect/>
          </a:stretch>
        </p:blipFill>
        <p:spPr bwMode="auto">
          <a:xfrm>
            <a:off x="5410200" y="4114800"/>
            <a:ext cx="1676400" cy="2222500"/>
          </a:xfrm>
          <a:prstGeom prst="rect">
            <a:avLst/>
          </a:prstGeom>
          <a:noFill/>
        </p:spPr>
      </p:pic>
      <p:pic>
        <p:nvPicPr>
          <p:cNvPr id="52237" name="Picture 13" descr="1273"/>
          <p:cNvPicPr>
            <a:picLocks noChangeAspect="1" noChangeArrowheads="1"/>
          </p:cNvPicPr>
          <p:nvPr/>
        </p:nvPicPr>
        <p:blipFill>
          <a:blip r:embed="rId6" cstate="print"/>
          <a:srcRect/>
          <a:stretch>
            <a:fillRect/>
          </a:stretch>
        </p:blipFill>
        <p:spPr bwMode="auto">
          <a:xfrm>
            <a:off x="4724400" y="1600200"/>
            <a:ext cx="2222500" cy="2222500"/>
          </a:xfrm>
          <a:prstGeom prst="rect">
            <a:avLst/>
          </a:prstGeom>
          <a:noFill/>
        </p:spPr>
      </p:pic>
      <p:sp>
        <p:nvSpPr>
          <p:cNvPr id="10" name="Date Placeholder 9"/>
          <p:cNvSpPr>
            <a:spLocks noGrp="1"/>
          </p:cNvSpPr>
          <p:nvPr>
            <p:ph type="dt" sz="half" idx="10"/>
          </p:nvPr>
        </p:nvSpPr>
        <p:spPr/>
        <p:txBody>
          <a:bodyPr/>
          <a:lstStyle/>
          <a:p>
            <a:r>
              <a:rPr lang="en-US" smtClean="0"/>
              <a:t>1/13/2009</a:t>
            </a:r>
            <a:endParaRPr lang="en-US"/>
          </a:p>
        </p:txBody>
      </p:sp>
      <p:sp>
        <p:nvSpPr>
          <p:cNvPr id="11" name="Slide Number Placeholder 10"/>
          <p:cNvSpPr>
            <a:spLocks noGrp="1"/>
          </p:cNvSpPr>
          <p:nvPr>
            <p:ph type="sldNum" sz="quarter" idx="12"/>
          </p:nvPr>
        </p:nvSpPr>
        <p:spPr/>
        <p:txBody>
          <a:bodyPr/>
          <a:lstStyle/>
          <a:p>
            <a:fld id="{14A77671-8E7F-47B0-A67E-D956A338883E}" type="slidenum">
              <a:rPr lang="en-US" smtClean="0"/>
              <a:pPr/>
              <a:t>6</a:t>
            </a:fld>
            <a:endParaRPr lang="en-US"/>
          </a:p>
        </p:txBody>
      </p:sp>
      <p:sp>
        <p:nvSpPr>
          <p:cNvPr id="12" name="Footer Placeholder 11"/>
          <p:cNvSpPr>
            <a:spLocks noGrp="1"/>
          </p:cNvSpPr>
          <p:nvPr>
            <p:ph type="ftr" sz="quarter" idx="11"/>
          </p:nvPr>
        </p:nvSpPr>
        <p:spPr/>
        <p:txBody>
          <a:bodyPr/>
          <a:lstStyle/>
          <a:p>
            <a:r>
              <a:rPr lang="nn-NO" smtClean="0"/>
              <a:t>Fairfield Univ. EG 210 Spring 2009, R. Munden</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sz="4000"/>
              <a:t>Impact of Nanotechnology on Global Economy</a:t>
            </a:r>
          </a:p>
        </p:txBody>
      </p:sp>
      <p:sp>
        <p:nvSpPr>
          <p:cNvPr id="59395" name="Rectangle 3"/>
          <p:cNvSpPr>
            <a:spLocks noGrp="1" noChangeArrowheads="1"/>
          </p:cNvSpPr>
          <p:nvPr>
            <p:ph idx="1"/>
          </p:nvPr>
        </p:nvSpPr>
        <p:spPr/>
        <p:txBody>
          <a:bodyPr>
            <a:normAutofit/>
          </a:bodyPr>
          <a:lstStyle/>
          <a:p>
            <a:pPr>
              <a:buFontTx/>
              <a:buNone/>
            </a:pPr>
            <a:r>
              <a:rPr lang="en-US" sz="2800"/>
              <a:t>	Between 1997 and 2005, governments around the world invested from $432 million to about $4.1 billion in nanotech research and development, and by 2005 private funding exceeded government funding. By 2015 it is estimated that nanotech products will contribute approx. $1 trillion to the global economy, with about 2 million workers employed in nanotech industries and 3X that many in supporting jobs (Roco, 2006).</a:t>
            </a:r>
          </a:p>
          <a:p>
            <a:endParaRPr lang="en-US" sz="2800"/>
          </a:p>
          <a:p>
            <a:endParaRPr lang="en-US" sz="2800"/>
          </a:p>
        </p:txBody>
      </p:sp>
      <p:sp>
        <p:nvSpPr>
          <p:cNvPr id="6" name="Date Placeholder 5"/>
          <p:cNvSpPr>
            <a:spLocks noGrp="1"/>
          </p:cNvSpPr>
          <p:nvPr>
            <p:ph type="dt" sz="half" idx="10"/>
          </p:nvPr>
        </p:nvSpPr>
        <p:spPr/>
        <p:txBody>
          <a:bodyPr/>
          <a:lstStyle/>
          <a:p>
            <a:r>
              <a:rPr lang="en-US" smtClean="0"/>
              <a:t>1/13/2009</a:t>
            </a:r>
            <a:endParaRPr lang="en-US"/>
          </a:p>
        </p:txBody>
      </p:sp>
      <p:sp>
        <p:nvSpPr>
          <p:cNvPr id="7" name="Slide Number Placeholder 6"/>
          <p:cNvSpPr>
            <a:spLocks noGrp="1"/>
          </p:cNvSpPr>
          <p:nvPr>
            <p:ph type="sldNum" sz="quarter" idx="12"/>
          </p:nvPr>
        </p:nvSpPr>
        <p:spPr/>
        <p:txBody>
          <a:bodyPr/>
          <a:lstStyle/>
          <a:p>
            <a:fld id="{BD613524-5039-46EC-95F1-3139F64A5EB4}" type="slidenum">
              <a:rPr lang="en-US" smtClean="0"/>
              <a:pPr/>
              <a:t>7</a:t>
            </a:fld>
            <a:endParaRPr lang="en-US"/>
          </a:p>
        </p:txBody>
      </p:sp>
      <p:sp>
        <p:nvSpPr>
          <p:cNvPr id="8" name="Footer Placeholder 7"/>
          <p:cNvSpPr>
            <a:spLocks noGrp="1"/>
          </p:cNvSpPr>
          <p:nvPr>
            <p:ph type="ftr" sz="quarter" idx="11"/>
          </p:nvPr>
        </p:nvSpPr>
        <p:spPr/>
        <p:txBody>
          <a:bodyPr/>
          <a:lstStyle/>
          <a:p>
            <a:r>
              <a:rPr lang="nn-NO" smtClean="0"/>
              <a:t>Fairfield Univ. EG 210 Spring 2009, R. Munden</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defTabSz="762000">
              <a:defRPr/>
            </a:pPr>
            <a:r>
              <a:rPr lang="en-US"/>
              <a:t>page </a:t>
            </a:r>
            <a:fld id="{886EBB18-64AB-4C1B-B7BE-D385B2F52F55}" type="slidenum">
              <a:rPr lang="en-US"/>
              <a:pPr defTabSz="762000">
                <a:defRPr/>
              </a:pPr>
              <a:t>8</a:t>
            </a:fld>
            <a:endParaRPr lang="en-US"/>
          </a:p>
        </p:txBody>
      </p:sp>
      <p:sp>
        <p:nvSpPr>
          <p:cNvPr id="964610" name="Rectangle 2"/>
          <p:cNvSpPr>
            <a:spLocks noGrp="1" noChangeArrowheads="1"/>
          </p:cNvSpPr>
          <p:nvPr>
            <p:ph type="title"/>
          </p:nvPr>
        </p:nvSpPr>
        <p:spPr>
          <a:xfrm>
            <a:off x="701675" y="304800"/>
            <a:ext cx="7715250" cy="1143000"/>
          </a:xfrm>
        </p:spPr>
        <p:txBody>
          <a:bodyPr>
            <a:normAutofit fontScale="90000"/>
          </a:bodyPr>
          <a:lstStyle/>
          <a:p>
            <a:pPr algn="ctr" defTabSz="914400"/>
            <a:r>
              <a:rPr lang="en-US" sz="2800" smtClean="0">
                <a:solidFill>
                  <a:schemeClr val="tx1"/>
                </a:solidFill>
                <a:effectLst>
                  <a:outerShdw blurRad="38100" dist="38100" dir="2700000" algn="tl">
                    <a:srgbClr val="000000"/>
                  </a:outerShdw>
                </a:effectLst>
              </a:rPr>
              <a:t>Applications, Integrated Circuits</a:t>
            </a:r>
            <a:br>
              <a:rPr lang="en-US" sz="2800" smtClean="0">
                <a:solidFill>
                  <a:schemeClr val="tx1"/>
                </a:solidFill>
                <a:effectLst>
                  <a:outerShdw blurRad="38100" dist="38100" dir="2700000" algn="tl">
                    <a:srgbClr val="000000"/>
                  </a:outerShdw>
                </a:effectLst>
              </a:rPr>
            </a:br>
            <a:r>
              <a:rPr lang="en-US" sz="2800" smtClean="0">
                <a:solidFill>
                  <a:schemeClr val="tx1"/>
                </a:solidFill>
                <a:effectLst>
                  <a:outerShdw blurRad="38100" dist="38100" dir="2700000" algn="tl">
                    <a:srgbClr val="000000"/>
                  </a:outerShdw>
                </a:effectLst>
              </a:rPr>
              <a:t>Modern Electrical Computers: </a:t>
            </a:r>
            <a:br>
              <a:rPr lang="en-US" sz="2800" smtClean="0">
                <a:solidFill>
                  <a:schemeClr val="tx1"/>
                </a:solidFill>
                <a:effectLst>
                  <a:outerShdw blurRad="38100" dist="38100" dir="2700000" algn="tl">
                    <a:srgbClr val="000000"/>
                  </a:outerShdw>
                </a:effectLst>
              </a:rPr>
            </a:br>
            <a:endParaRPr lang="en-US" sz="2800" smtClean="0">
              <a:effectLst>
                <a:outerShdw blurRad="38100" dist="38100" dir="2700000" algn="tl">
                  <a:srgbClr val="000000"/>
                </a:outerShdw>
              </a:effectLst>
            </a:endParaRPr>
          </a:p>
        </p:txBody>
      </p:sp>
      <p:pic>
        <p:nvPicPr>
          <p:cNvPr id="4100" name="Picture 3" descr="firstic"/>
          <p:cNvPicPr>
            <a:picLocks noChangeAspect="1" noChangeArrowheads="1"/>
          </p:cNvPicPr>
          <p:nvPr/>
        </p:nvPicPr>
        <p:blipFill>
          <a:blip r:embed="rId3" cstate="print"/>
          <a:srcRect/>
          <a:stretch>
            <a:fillRect/>
          </a:stretch>
        </p:blipFill>
        <p:spPr bwMode="auto">
          <a:xfrm>
            <a:off x="1219200" y="1371600"/>
            <a:ext cx="4286250" cy="3516313"/>
          </a:xfrm>
          <a:prstGeom prst="rect">
            <a:avLst/>
          </a:prstGeom>
          <a:noFill/>
          <a:ln w="9525">
            <a:noFill/>
            <a:miter lim="800000"/>
            <a:headEnd/>
            <a:tailEnd/>
          </a:ln>
        </p:spPr>
      </p:pic>
      <p:pic>
        <p:nvPicPr>
          <p:cNvPr id="4101" name="Picture 4" descr="notebook"/>
          <p:cNvPicPr>
            <a:picLocks noChangeAspect="1" noChangeArrowheads="1"/>
          </p:cNvPicPr>
          <p:nvPr/>
        </p:nvPicPr>
        <p:blipFill>
          <a:blip r:embed="rId4" cstate="print"/>
          <a:srcRect/>
          <a:stretch>
            <a:fillRect/>
          </a:stretch>
        </p:blipFill>
        <p:spPr bwMode="auto">
          <a:xfrm>
            <a:off x="5715000" y="1828800"/>
            <a:ext cx="2924175" cy="2571750"/>
          </a:xfrm>
          <a:prstGeom prst="rect">
            <a:avLst/>
          </a:prstGeom>
          <a:noFill/>
          <a:ln w="9525">
            <a:noFill/>
            <a:miter lim="800000"/>
            <a:headEnd/>
            <a:tailEnd/>
          </a:ln>
        </p:spPr>
      </p:pic>
      <p:sp>
        <p:nvSpPr>
          <p:cNvPr id="964613" name="Rectangle 5"/>
          <p:cNvSpPr>
            <a:spLocks noGrp="1" noChangeArrowheads="1"/>
          </p:cNvSpPr>
          <p:nvPr>
            <p:ph type="body" idx="1"/>
          </p:nvPr>
        </p:nvSpPr>
        <p:spPr>
          <a:xfrm>
            <a:off x="1158875" y="5029200"/>
            <a:ext cx="7791450" cy="1371600"/>
          </a:xfrm>
        </p:spPr>
        <p:txBody>
          <a:bodyPr/>
          <a:lstStyle/>
          <a:p>
            <a:pPr marL="342900" indent="-342900" defTabSz="914400">
              <a:defRPr/>
            </a:pPr>
            <a:r>
              <a:rPr lang="en-US" sz="1800" b="1" smtClean="0"/>
              <a:t>Jack Kilby (TI) (12 Sept. 1958)</a:t>
            </a:r>
            <a:r>
              <a:rPr lang="en-US" sz="1800" smtClean="0"/>
              <a:t> </a:t>
            </a:r>
          </a:p>
          <a:p>
            <a:pPr marL="342900" indent="-342900" defTabSz="914400">
              <a:defRPr/>
            </a:pPr>
            <a:r>
              <a:rPr lang="en-US" sz="1800" b="1" smtClean="0"/>
              <a:t>invented while the rest of the company on vacation</a:t>
            </a:r>
          </a:p>
          <a:p>
            <a:pPr marL="342900" indent="-342900" defTabSz="914400">
              <a:defRPr/>
            </a:pPr>
            <a:r>
              <a:rPr lang="en-US" sz="1800" b="1" smtClean="0"/>
              <a:t>awarded the Nobel Prize in 2000</a:t>
            </a:r>
            <a:endParaRPr lang="en-US" b="1" smtClean="0"/>
          </a:p>
        </p:txBody>
      </p:sp>
      <p:sp>
        <p:nvSpPr>
          <p:cNvPr id="4105" name="Rectangle 9"/>
          <p:cNvSpPr>
            <a:spLocks noChangeArrowheads="1"/>
          </p:cNvSpPr>
          <p:nvPr/>
        </p:nvSpPr>
        <p:spPr bwMode="auto">
          <a:xfrm>
            <a:off x="6007100" y="4686300"/>
            <a:ext cx="2973388" cy="457200"/>
          </a:xfrm>
          <a:prstGeom prst="rect">
            <a:avLst/>
          </a:prstGeom>
          <a:noFill/>
          <a:ln w="12700">
            <a:noFill/>
            <a:miter lim="800000"/>
            <a:headEnd type="none" w="sm" len="sm"/>
            <a:tailEnd type="none" w="sm" len="sm"/>
          </a:ln>
          <a:effectLst>
            <a:prstShdw prst="shdw18" dist="17961" dir="13500000">
              <a:schemeClr val="accent1">
                <a:gamma/>
                <a:shade val="60000"/>
                <a:invGamma/>
              </a:schemeClr>
            </a:prstShdw>
          </a:effectLst>
        </p:spPr>
        <p:txBody>
          <a:bodyPr wrap="none">
            <a:spAutoFit/>
          </a:bodyPr>
          <a:lstStyle/>
          <a:p>
            <a:r>
              <a:rPr lang="en-US">
                <a:effectLst>
                  <a:outerShdw blurRad="38100" dist="38100" dir="2700000" algn="tl">
                    <a:srgbClr val="000000"/>
                  </a:outerShdw>
                </a:effectLst>
              </a:rPr>
              <a:t>First Integrated Circuit</a:t>
            </a:r>
          </a:p>
        </p:txBody>
      </p:sp>
      <p:sp>
        <p:nvSpPr>
          <p:cNvPr id="9" name="Date Placeholder 8"/>
          <p:cNvSpPr>
            <a:spLocks noGrp="1"/>
          </p:cNvSpPr>
          <p:nvPr>
            <p:ph type="dt" sz="half" idx="10"/>
          </p:nvPr>
        </p:nvSpPr>
        <p:spPr/>
        <p:txBody>
          <a:bodyPr/>
          <a:lstStyle/>
          <a:p>
            <a:r>
              <a:rPr lang="en-US" smtClean="0"/>
              <a:t>2/19/2009</a:t>
            </a:r>
            <a:endParaRPr lang="en-US"/>
          </a:p>
        </p:txBody>
      </p:sp>
      <p:sp>
        <p:nvSpPr>
          <p:cNvPr id="10" name="Footer Placeholder 9"/>
          <p:cNvSpPr>
            <a:spLocks noGrp="1"/>
          </p:cNvSpPr>
          <p:nvPr>
            <p:ph type="ftr" sz="quarter" idx="11"/>
          </p:nvPr>
        </p:nvSpPr>
        <p:spPr/>
        <p:txBody>
          <a:bodyPr/>
          <a:lstStyle/>
          <a:p>
            <a:r>
              <a:rPr lang="nn-NO" smtClean="0"/>
              <a:t>EG 210 - R. Munden - Fairfield Univ.</a:t>
            </a:r>
            <a:endParaRPr lang="en-US"/>
          </a:p>
        </p:txBody>
      </p:sp>
    </p:spTree>
    <p:extLst>
      <p:ext uri="{BB962C8B-B14F-4D97-AF65-F5344CB8AC3E}">
        <p14:creationId xmlns:p14="http://schemas.microsoft.com/office/powerpoint/2010/main" val="2353629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defTabSz="762000">
              <a:defRPr/>
            </a:pPr>
            <a:r>
              <a:rPr lang="en-US"/>
              <a:t>page </a:t>
            </a:r>
            <a:fld id="{59A66FCD-BA06-4A6F-BA68-3C2B787ECF71}" type="slidenum">
              <a:rPr lang="en-US"/>
              <a:pPr defTabSz="762000">
                <a:defRPr/>
              </a:pPr>
              <a:t>9</a:t>
            </a:fld>
            <a:endParaRPr lang="en-US"/>
          </a:p>
        </p:txBody>
      </p:sp>
      <p:sp>
        <p:nvSpPr>
          <p:cNvPr id="965634" name="Rectangle 2"/>
          <p:cNvSpPr>
            <a:spLocks noGrp="1" noChangeArrowheads="1"/>
          </p:cNvSpPr>
          <p:nvPr>
            <p:ph type="title"/>
          </p:nvPr>
        </p:nvSpPr>
        <p:spPr>
          <a:xfrm>
            <a:off x="412750" y="0"/>
            <a:ext cx="7715250" cy="1143000"/>
          </a:xfrm>
        </p:spPr>
        <p:txBody>
          <a:bodyPr/>
          <a:lstStyle/>
          <a:p>
            <a:pPr defTabSz="914400"/>
            <a:r>
              <a:rPr lang="en-US" sz="2800" smtClean="0">
                <a:effectLst>
                  <a:outerShdw blurRad="38100" dist="38100" dir="2700000" algn="tl">
                    <a:srgbClr val="000000"/>
                  </a:outerShdw>
                </a:effectLst>
              </a:rPr>
              <a:t>Integrated Circuits on a Silicon Chip: Parallel microchip fabrication</a:t>
            </a:r>
          </a:p>
        </p:txBody>
      </p:sp>
      <p:pic>
        <p:nvPicPr>
          <p:cNvPr id="5125" name="Picture 4" descr="1097hutch_circle"/>
          <p:cNvPicPr>
            <a:picLocks noChangeAspect="1" noChangeArrowheads="1"/>
          </p:cNvPicPr>
          <p:nvPr/>
        </p:nvPicPr>
        <p:blipFill>
          <a:blip r:embed="rId3" cstate="print"/>
          <a:srcRect/>
          <a:stretch>
            <a:fillRect/>
          </a:stretch>
        </p:blipFill>
        <p:spPr bwMode="auto">
          <a:xfrm>
            <a:off x="1524000" y="1219200"/>
            <a:ext cx="6207125" cy="502285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r>
              <a:rPr lang="en-US" smtClean="0"/>
              <a:t>2/19/2009</a:t>
            </a:r>
            <a:endParaRPr lang="en-US"/>
          </a:p>
        </p:txBody>
      </p:sp>
      <p:sp>
        <p:nvSpPr>
          <p:cNvPr id="8" name="Footer Placeholder 7"/>
          <p:cNvSpPr>
            <a:spLocks noGrp="1"/>
          </p:cNvSpPr>
          <p:nvPr>
            <p:ph type="ftr" sz="quarter" idx="11"/>
          </p:nvPr>
        </p:nvSpPr>
        <p:spPr/>
        <p:txBody>
          <a:bodyPr/>
          <a:lstStyle/>
          <a:p>
            <a:r>
              <a:rPr lang="nn-NO" smtClean="0"/>
              <a:t>EG 210 - R. Munden - Fairfield Univ.</a:t>
            </a:r>
            <a:endParaRPr lang="en-US"/>
          </a:p>
        </p:txBody>
      </p:sp>
    </p:spTree>
    <p:extLst>
      <p:ext uri="{BB962C8B-B14F-4D97-AF65-F5344CB8AC3E}">
        <p14:creationId xmlns:p14="http://schemas.microsoft.com/office/powerpoint/2010/main" val="1833535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1580</TotalTime>
  <Words>2105</Words>
  <Application>Microsoft Office PowerPoint</Application>
  <PresentationFormat>On-screen Show (4:3)</PresentationFormat>
  <Paragraphs>233</Paragraphs>
  <Slides>25</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Solstice</vt:lpstr>
      <vt:lpstr>Graph</vt:lpstr>
      <vt:lpstr>Equation</vt:lpstr>
      <vt:lpstr>Introduction to Nanoelectronics</vt:lpstr>
      <vt:lpstr>How Small is Nano? </vt:lpstr>
      <vt:lpstr>How Big is a Nanometer under the Microscope? </vt:lpstr>
      <vt:lpstr>Moore’s Law – Scaling beyond 22 nm node</vt:lpstr>
      <vt:lpstr>Nanotechnology –  the answer to Moore’s law?</vt:lpstr>
      <vt:lpstr>Examples of current commercial products</vt:lpstr>
      <vt:lpstr>Impact of Nanotechnology on Global Economy</vt:lpstr>
      <vt:lpstr>Applications, Integrated Circuits Modern Electrical Computers:  </vt:lpstr>
      <vt:lpstr>Integrated Circuits on a Silicon Chip: Parallel microchip fabrication</vt:lpstr>
      <vt:lpstr>The critical innovation in IC nanofabrication: (photo)lithography </vt:lpstr>
      <vt:lpstr>Carbon Nanotube IC – A Ring Oscillator</vt:lpstr>
      <vt:lpstr>Solar Energy Conversion</vt:lpstr>
      <vt:lpstr>Radial P-N Junction Solar Cells</vt:lpstr>
      <vt:lpstr>PowerPoint Presentation</vt:lpstr>
      <vt:lpstr>PowerPoint Presentation</vt:lpstr>
      <vt:lpstr>Electronics</vt:lpstr>
      <vt:lpstr>Thank You!</vt:lpstr>
      <vt:lpstr>Why do we care about nanowires?</vt:lpstr>
      <vt:lpstr>VLS Nanowire Synthesis </vt:lpstr>
      <vt:lpstr>VLS Nanowires  </vt:lpstr>
      <vt:lpstr>Nanowire FET – Electrical Characterization</vt:lpstr>
      <vt:lpstr>CBE Reactor Design</vt:lpstr>
      <vt:lpstr>CBE Reactor Chamber</vt:lpstr>
      <vt:lpstr>CBE Reactor Construction</vt:lpstr>
      <vt:lpstr>Crystal Aligned GaN Nanowires</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Gallium Nitride (GaN) Nanowire Growth by CBE</dc:title>
  <dc:creator>Ryan Munden</dc:creator>
  <cp:lastModifiedBy>Munden, Ryan</cp:lastModifiedBy>
  <cp:revision>10</cp:revision>
  <dcterms:created xsi:type="dcterms:W3CDTF">2009-04-25T04:31:55Z</dcterms:created>
  <dcterms:modified xsi:type="dcterms:W3CDTF">2014-04-22T20:56:51Z</dcterms:modified>
</cp:coreProperties>
</file>