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7986A-2016-4835-8398-0D75849ADD1D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93E3-3ECF-4A40-B943-A35BFA276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1ED3-B245-4FC0-AC26-42C32AB570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BEE2-9709-423B-A55C-1E554CAB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BEE2-9709-423B-A55C-1E554CABEF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972E-B21E-4B9C-ADE8-802BBD4A7360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16A5-C938-4C47-80A4-876AC755E674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3546-03E0-4936-9225-704C652DCDC8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33D4-F08E-4FB2-91E6-945C05DFB9B2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365-D710-4C68-91E6-368A458BF1B8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5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2377-0922-47F8-A23F-0D54708AD5CE}" type="datetime1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ADE1-BA7D-41BD-9527-909E619F6E6D}" type="datetime1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5849-421E-4052-89F6-30F94B737819}" type="datetime1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DAB2-5778-4C72-8749-25896336FFCB}" type="datetime1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3DED-65BA-4917-A2E6-E95A405CCCC4}" type="datetime1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A875-5EE5-4167-B2CF-837CCD6F905D}" type="datetime1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F4F5-D808-4995-9EC6-B0C6A65A940A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7F2B-2904-4F75-AB78-50B18E9D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Signals </a:t>
            </a:r>
            <a:r>
              <a:rPr lang="en-US" sz="5400" dirty="0" smtClean="0"/>
              <a:t>and </a:t>
            </a:r>
            <a:r>
              <a:rPr lang="en-US" sz="5400" dirty="0" smtClean="0"/>
              <a:t>Systems</a:t>
            </a:r>
            <a:br>
              <a:rPr lang="en-US" sz="5400" dirty="0" smtClean="0"/>
            </a:br>
            <a:r>
              <a:rPr lang="en-US" sz="5400" dirty="0" smtClean="0"/>
              <a:t>Part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563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Operations on Signals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845C-BB29-40E8-9B11-99AEB38AC910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MSS10"/>
              </a:rPr>
              <a:t>Time scaling: 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g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(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at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)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stretches (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0 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&lt; a &lt; 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1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) or squeezes (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a &gt; </a:t>
            </a:r>
            <a:r>
              <a:rPr lang="en-US" dirty="0">
                <a:solidFill>
                  <a:srgbClr val="000000"/>
                </a:solidFill>
                <a:latin typeface="CMR10"/>
              </a:rPr>
              <a:t>1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190570"/>
            <a:ext cx="4195713" cy="39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7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652"/>
          </a:xfrm>
        </p:spPr>
        <p:txBody>
          <a:bodyPr/>
          <a:lstStyle/>
          <a:p>
            <a:pPr algn="ctr"/>
            <a:r>
              <a:rPr lang="en-US" dirty="0"/>
              <a:t>Operations on Signals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1790"/>
            <a:ext cx="10515600" cy="50551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Time reversal: g(-</a:t>
            </a:r>
            <a:r>
              <a:rPr lang="en-US" dirty="0" smtClean="0"/>
              <a:t>t)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of these operations corresponds to a linear system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7E86-0E65-4D28-95D3-BD51C8204006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246" y="1187779"/>
            <a:ext cx="3326974" cy="417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518"/>
          </a:xfrm>
        </p:spPr>
        <p:txBody>
          <a:bodyPr/>
          <a:lstStyle/>
          <a:p>
            <a:pPr algn="ctr"/>
            <a:r>
              <a:rPr lang="en-US" dirty="0"/>
              <a:t>Unit Impulse Signal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911"/>
            <a:ext cx="10515600" cy="49420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physical systems give the same output for any narrow pulse with </a:t>
            </a:r>
            <a:r>
              <a:rPr lang="en-US" dirty="0" smtClean="0"/>
              <a:t>a given </a:t>
            </a:r>
            <a:r>
              <a:rPr lang="en-US" dirty="0"/>
              <a:t>area.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 abstraction of a infinitely narrow signal with area 1 is the unit</a:t>
            </a:r>
            <a:br>
              <a:rPr lang="en-US" dirty="0"/>
            </a:br>
            <a:r>
              <a:rPr lang="en-US" dirty="0"/>
              <a:t>impulse signal. Paul A. M. Dirac “defined” δ(t) </a:t>
            </a:r>
            <a:r>
              <a:rPr lang="en-US" dirty="0" smtClean="0"/>
              <a:t>by: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/>
              <a:t>The area of the impulse is important; the energy of δ(t) is not defined.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4CA5-AC99-40C0-BA4E-F0CF73B8D2B1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99" y="1564124"/>
            <a:ext cx="6248620" cy="2723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82" y="4898569"/>
            <a:ext cx="4336624" cy="667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346" y="1767771"/>
            <a:ext cx="1435868" cy="18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txBody>
          <a:bodyPr/>
          <a:lstStyle/>
          <a:p>
            <a:pPr algn="ctr"/>
            <a:r>
              <a:rPr lang="en-US" dirty="0"/>
              <a:t>Properties of Unit Impulse Signal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6058"/>
                <a:ext cx="10515600" cy="50621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Sampling property: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In </a:t>
                </a:r>
                <a:r>
                  <a:rPr lang="en-US" sz="2400" dirty="0"/>
                  <a:t>more rigorous mathematics, the sampling property defines the unit</a:t>
                </a:r>
                <a:br>
                  <a:rPr lang="en-US" sz="2400" dirty="0"/>
                </a:br>
                <a:r>
                  <a:rPr lang="en-US" sz="2400" dirty="0"/>
                  <a:t>impulse as a generalized </a:t>
                </a:r>
                <a:r>
                  <a:rPr lang="en-US" sz="2400" dirty="0" smtClean="0"/>
                  <a:t>function.</a:t>
                </a:r>
                <a:endParaRPr lang="en-US" sz="2400" dirty="0"/>
              </a:p>
              <a:p>
                <a:r>
                  <a:rPr lang="en-US" sz="2400" dirty="0" smtClean="0"/>
                  <a:t>Convolution</a:t>
                </a:r>
                <a:r>
                  <a:rPr lang="en-US" sz="2400" dirty="0"/>
                  <a:t>: </a:t>
                </a:r>
                <a:br>
                  <a:rPr lang="en-US" sz="2400" dirty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/>
                  <a:t>Multiplication by a function: </a:t>
                </a:r>
                <a:br>
                  <a:rPr lang="en-US" sz="2400" dirty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/>
                  <a:t>Fourier transform of unit impulse equals 1 at all frequencies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6058"/>
                <a:ext cx="10515600" cy="5062194"/>
              </a:xfrm>
              <a:blipFill rotWithShape="0">
                <a:blip r:embed="rId2"/>
                <a:stretch>
                  <a:fillRect l="-812" t="-963" b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1F1-9285-4F65-BDE8-79D083B852D3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75" y="3622650"/>
            <a:ext cx="5634793" cy="1015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719" y="5140790"/>
            <a:ext cx="3073520" cy="5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2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/>
          <a:lstStyle/>
          <a:p>
            <a:pPr algn="ctr"/>
            <a:r>
              <a:rPr lang="en-US" dirty="0"/>
              <a:t>Unit Step Function u(t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765"/>
            <a:ext cx="10515600" cy="49231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Heaviside unit step function is defined by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unit step function corresponds to turning on at time </a:t>
            </a:r>
            <a:r>
              <a:rPr lang="en-US" dirty="0" smtClean="0"/>
              <a:t>0.</a:t>
            </a:r>
            <a:endParaRPr lang="en-US" dirty="0"/>
          </a:p>
          <a:p>
            <a:r>
              <a:rPr lang="en-US" dirty="0" smtClean="0"/>
              <a:t>Unit </a:t>
            </a:r>
            <a:r>
              <a:rPr lang="en-US" dirty="0"/>
              <a:t>step is integral of unit impulse: 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/>
              <a:t>Oliver Heaviside (1850-1925) was a self-taught English electrical engineer, mathematician, and physicist who adapted </a:t>
            </a:r>
            <a:r>
              <a:rPr lang="en-US" sz="2100" dirty="0" smtClean="0"/>
              <a:t>complex numbers </a:t>
            </a:r>
            <a:r>
              <a:rPr lang="en-US" sz="2100" dirty="0"/>
              <a:t>to the study of electrical circuits, invented mathematical techniques to the solution of differential equations (later </a:t>
            </a:r>
            <a:r>
              <a:rPr lang="en-US" sz="2100" dirty="0" smtClean="0"/>
              <a:t>found to </a:t>
            </a:r>
            <a:r>
              <a:rPr lang="en-US" sz="2100" dirty="0"/>
              <a:t>be equivalent to Laplace transforms), reformulated Maxwell’s field equations in terms of electric and magnetic forces </a:t>
            </a:r>
            <a:r>
              <a:rPr lang="en-US" sz="2100" dirty="0" smtClean="0"/>
              <a:t>and energy </a:t>
            </a:r>
            <a:r>
              <a:rPr lang="en-US" sz="2100" dirty="0"/>
              <a:t>flux, and independently co-formulated vector analysis.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C042-995F-47EF-B15C-886FA1AB9CC0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96" y="1553174"/>
            <a:ext cx="5016779" cy="1777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237" y="4098411"/>
            <a:ext cx="3966707" cy="754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373" y="1162902"/>
            <a:ext cx="1539466" cy="21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9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957"/>
          </a:xfrm>
        </p:spPr>
        <p:txBody>
          <a:bodyPr/>
          <a:lstStyle/>
          <a:p>
            <a:pPr algn="ctr"/>
            <a:r>
              <a:rPr lang="en-US" dirty="0"/>
              <a:t>Periodic Signals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350"/>
            <a:ext cx="10515600" cy="5081048"/>
          </a:xfrm>
        </p:spPr>
        <p:txBody>
          <a:bodyPr>
            <a:noAutofit/>
          </a:bodyPr>
          <a:lstStyle/>
          <a:p>
            <a:r>
              <a:rPr lang="en-US" dirty="0"/>
              <a:t>A signal g is called periodic if it repeats in time; i.e., for some T &gt; 0,</a:t>
            </a:r>
            <a:br>
              <a:rPr lang="en-US" dirty="0"/>
            </a:br>
            <a:r>
              <a:rPr lang="en-US" dirty="0" smtClean="0"/>
              <a:t>			g(t </a:t>
            </a:r>
            <a:r>
              <a:rPr lang="en-US" dirty="0"/>
              <a:t>+ T ) = g(T )</a:t>
            </a:r>
            <a:br>
              <a:rPr lang="en-US" dirty="0"/>
            </a:br>
            <a:r>
              <a:rPr lang="en-US" dirty="0"/>
              <a:t>for all 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g is periodic, its period is the smallest such T 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</a:t>
            </a:r>
            <a:r>
              <a:rPr lang="en-US" dirty="0"/>
              <a:t>: </a:t>
            </a:r>
            <a:r>
              <a:rPr lang="en-US" dirty="0" err="1"/>
              <a:t>trignometric</a:t>
            </a:r>
            <a:r>
              <a:rPr lang="en-US" dirty="0"/>
              <a:t> functions are periodic. Period of cos t is 2π;</a:t>
            </a:r>
            <a:br>
              <a:rPr lang="en-US" dirty="0"/>
            </a:br>
            <a:r>
              <a:rPr lang="en-US" dirty="0"/>
              <a:t>period of tan t is </a:t>
            </a:r>
            <a:r>
              <a:rPr lang="en-US" dirty="0" smtClean="0"/>
              <a:t>π.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period of </a:t>
            </a:r>
            <a:r>
              <a:rPr lang="en-US" dirty="0" smtClean="0"/>
              <a:t>g(</a:t>
            </a:r>
            <a:r>
              <a:rPr lang="en-US" dirty="0" err="1" smtClean="0"/>
              <a:t>mt</a:t>
            </a:r>
            <a:r>
              <a:rPr lang="en-US" dirty="0" smtClean="0"/>
              <a:t>) </a:t>
            </a:r>
            <a:r>
              <a:rPr lang="en-US" dirty="0"/>
              <a:t>is T/m.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E.g</a:t>
            </a:r>
            <a:r>
              <a:rPr lang="en-US" dirty="0"/>
              <a:t>., period of cos 2π</a:t>
            </a:r>
            <a:r>
              <a:rPr lang="en-US" dirty="0" err="1"/>
              <a:t>ft</a:t>
            </a:r>
            <a:r>
              <a:rPr lang="en-US" dirty="0"/>
              <a:t> is 2π/f, and </a:t>
            </a:r>
            <a:r>
              <a:rPr lang="en-US" dirty="0" smtClean="0"/>
              <a:t>its frequency </a:t>
            </a:r>
            <a:r>
              <a:rPr lang="en-US" dirty="0"/>
              <a:t>is f </a:t>
            </a:r>
            <a:r>
              <a:rPr lang="en-US" dirty="0" smtClean="0"/>
              <a:t>Hz.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g and f are periodic, their common period is LCM(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f</a:t>
            </a:r>
            <a:r>
              <a:rPr lang="en-US" dirty="0"/>
              <a:t> 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E.g., period </a:t>
            </a:r>
            <a:r>
              <a:rPr lang="en-US" dirty="0"/>
              <a:t>of sin πt + sin 2πt/5 is LCM(2, 5) = 10.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CAFB-E6B6-429B-9BC0-24B30FC13DE9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/>
          <a:lstStyle/>
          <a:p>
            <a:pPr algn="ctr"/>
            <a:r>
              <a:rPr lang="en-US" dirty="0"/>
              <a:t>Fourier </a:t>
            </a:r>
            <a:r>
              <a:rPr lang="en-US" dirty="0" smtClean="0"/>
              <a:t>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9179"/>
            <a:ext cx="10515600" cy="4847784"/>
          </a:xfrm>
        </p:spPr>
        <p:txBody>
          <a:bodyPr>
            <a:normAutofit/>
          </a:bodyPr>
          <a:lstStyle/>
          <a:p>
            <a:r>
              <a:rPr lang="en-US" sz="2400" dirty="0"/>
              <a:t>Periodic signals can be written as the sum of sinusoids whose </a:t>
            </a:r>
            <a:r>
              <a:rPr lang="en-US" sz="2400" dirty="0" smtClean="0"/>
              <a:t>frequencies are </a:t>
            </a:r>
            <a:r>
              <a:rPr lang="en-US" sz="2400" dirty="0"/>
              <a:t>integer multiples of the fundamental frequency f</a:t>
            </a:r>
            <a:r>
              <a:rPr lang="en-US" sz="2400" baseline="-25000" dirty="0"/>
              <a:t>0</a:t>
            </a:r>
            <a:r>
              <a:rPr lang="en-US" sz="2400" dirty="0"/>
              <a:t> = </a:t>
            </a:r>
            <a:r>
              <a:rPr lang="en-US" sz="2400" dirty="0" smtClean="0"/>
              <a:t>1/T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most general representation uses complex exponential functions. 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general, the Fourier series </a:t>
            </a:r>
            <a:r>
              <a:rPr lang="en-US" sz="2400" dirty="0" smtClean="0"/>
              <a:t>coefficients </a:t>
            </a:r>
            <a:r>
              <a:rPr lang="en-US" sz="2400" dirty="0"/>
              <a:t>Cn are complex numbers, </a:t>
            </a:r>
            <a:r>
              <a:rPr lang="en-US" sz="2400" dirty="0" smtClean="0"/>
              <a:t>even when </a:t>
            </a:r>
            <a:r>
              <a:rPr lang="en-US" sz="2400" dirty="0"/>
              <a:t>the signal is real valued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Fourier series </a:t>
            </a:r>
            <a:r>
              <a:rPr lang="en-US" sz="2400" dirty="0" smtClean="0"/>
              <a:t>coefficients </a:t>
            </a:r>
            <a:r>
              <a:rPr lang="en-US" sz="2400" dirty="0"/>
              <a:t>can be computed by 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The integral is over any period of the signal.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F265-3909-4F2D-9C30-044C495E24C9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40" y="2559525"/>
            <a:ext cx="2925698" cy="850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75" y="4640435"/>
            <a:ext cx="3256463" cy="8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6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945"/>
          </a:xfrm>
        </p:spPr>
        <p:txBody>
          <a:bodyPr/>
          <a:lstStyle/>
          <a:p>
            <a:pPr algn="ctr"/>
            <a:r>
              <a:rPr lang="en-US" dirty="0"/>
              <a:t>Fourier Series Alternative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4885491"/>
          </a:xfrm>
        </p:spPr>
        <p:txBody>
          <a:bodyPr>
            <a:normAutofit/>
          </a:bodyPr>
          <a:lstStyle/>
          <a:p>
            <a:r>
              <a:rPr lang="en-US" sz="2400" dirty="0"/>
              <a:t>Euler’s formula </a:t>
            </a:r>
            <a:r>
              <a:rPr lang="en-US" sz="2400" dirty="0" err="1"/>
              <a:t>e</a:t>
            </a:r>
            <a:r>
              <a:rPr lang="en-US" sz="2400" baseline="30000" dirty="0" err="1"/>
              <a:t>jθ</a:t>
            </a:r>
            <a:r>
              <a:rPr lang="en-US" sz="2400" dirty="0"/>
              <a:t> = </a:t>
            </a:r>
            <a:r>
              <a:rPr lang="en-US" sz="2400" dirty="0" smtClean="0"/>
              <a:t>cos(θ) </a:t>
            </a:r>
            <a:r>
              <a:rPr lang="en-US" sz="2400" dirty="0"/>
              <a:t>+ j </a:t>
            </a:r>
            <a:r>
              <a:rPr lang="en-US" sz="2400" dirty="0" smtClean="0"/>
              <a:t>sin(θ) </a:t>
            </a:r>
            <a:r>
              <a:rPr lang="en-US" sz="2400" dirty="0"/>
              <a:t>allows us to represent periodic</a:t>
            </a:r>
            <a:br>
              <a:rPr lang="en-US" sz="2400" dirty="0"/>
            </a:br>
            <a:r>
              <a:rPr lang="en-US" sz="2400" dirty="0"/>
              <a:t>signals as sums of sines and cosines: 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coefficients </a:t>
            </a:r>
            <a:r>
              <a:rPr lang="en-US" sz="2400" dirty="0" smtClean="0"/>
              <a:t>are: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A third </a:t>
            </a:r>
            <a:r>
              <a:rPr lang="en-US" sz="2400" dirty="0" smtClean="0"/>
              <a:t>form is: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 each </a:t>
            </a:r>
            <a:r>
              <a:rPr lang="en-US" sz="2400" dirty="0"/>
              <a:t>frequency component is described by </a:t>
            </a:r>
            <a:r>
              <a:rPr lang="en-US" sz="2400" dirty="0" smtClean="0"/>
              <a:t>an amplitude </a:t>
            </a:r>
            <a:r>
              <a:rPr lang="en-US" sz="2400" dirty="0"/>
              <a:t>and </a:t>
            </a:r>
            <a:r>
              <a:rPr lang="en-US" sz="2400" dirty="0" smtClean="0"/>
              <a:t>a phase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0987-01FA-4540-B723-8FFC2D29F176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73" y="2357315"/>
            <a:ext cx="5815454" cy="885906"/>
          </a:xfrm>
          <a:prstGeom prst="rect">
            <a:avLst/>
          </a:prstGeom>
        </p:spPr>
      </p:pic>
      <p:pic>
        <p:nvPicPr>
          <p:cNvPr id="2050" name="Picture 2" descr="Image result for complex unit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1930105"/>
            <a:ext cx="2453339" cy="20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83" y="3441069"/>
            <a:ext cx="3438181" cy="1419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83" y="4860640"/>
            <a:ext cx="2147837" cy="760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797" y="4113307"/>
            <a:ext cx="1231605" cy="14946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61270" t="18657" r="14522" b="41294"/>
          <a:stretch/>
        </p:blipFill>
        <p:spPr>
          <a:xfrm>
            <a:off x="9521668" y="4101782"/>
            <a:ext cx="1300900" cy="15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0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Fourier Series Examples </a:t>
            </a:r>
            <a:r>
              <a:rPr lang="en-US" dirty="0" smtClean="0"/>
              <a:t>1: Sinusoids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614" y="1216057"/>
            <a:ext cx="10515600" cy="5140293"/>
          </a:xfrm>
        </p:spPr>
        <p:txBody>
          <a:bodyPr>
            <a:normAutofit/>
          </a:bodyPr>
          <a:lstStyle/>
          <a:p>
            <a:r>
              <a:rPr lang="en-US" dirty="0" smtClean="0"/>
              <a:t>Sinusoids </a:t>
            </a:r>
            <a:r>
              <a:rPr lang="en-US" dirty="0"/>
              <a:t>have a finite number of terms. By Euler’s </a:t>
            </a:r>
            <a:r>
              <a:rPr lang="en-US" dirty="0" smtClean="0"/>
              <a:t>formula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>Therefore: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>The </a:t>
            </a:r>
            <a:r>
              <a:rPr lang="en-US" dirty="0"/>
              <a:t>Fourier </a:t>
            </a:r>
            <a:r>
              <a:rPr lang="en-US" dirty="0" smtClean="0"/>
              <a:t>exponential series coefficients are: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Note that power of cos </a:t>
            </a:r>
            <a:r>
              <a:rPr lang="en-US" dirty="0" smtClean="0"/>
              <a:t>or sin is:                         which is the </a:t>
            </a:r>
            <a:br>
              <a:rPr lang="en-US" dirty="0" smtClean="0"/>
            </a:br>
            <a:r>
              <a:rPr lang="en-US" dirty="0" smtClean="0"/>
              <a:t>(RMS value)</a:t>
            </a:r>
            <a:r>
              <a:rPr lang="en-US" baseline="30000" dirty="0" smtClean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F57-9073-4771-93C2-F0BD8C1EE011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309" y="1695205"/>
            <a:ext cx="2978625" cy="587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50" y="2494829"/>
            <a:ext cx="4827309" cy="688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990" y="3808865"/>
            <a:ext cx="2622321" cy="54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444" y="4453834"/>
            <a:ext cx="4830353" cy="525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739" y="5236049"/>
            <a:ext cx="1784808" cy="43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/>
          <a:lstStyle/>
          <a:p>
            <a:pPr algn="ctr"/>
            <a:r>
              <a:rPr lang="en-US" dirty="0"/>
              <a:t>Fourier Series </a:t>
            </a:r>
            <a:r>
              <a:rPr lang="en-US" dirty="0" smtClean="0"/>
              <a:t>Examples 2: A </a:t>
            </a:r>
            <a:r>
              <a:rPr lang="en-US" dirty="0"/>
              <a:t>Square </a:t>
            </a:r>
            <a:r>
              <a:rPr lang="en-US" dirty="0" smtClean="0"/>
              <a:t>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4885491"/>
          </a:xfrm>
        </p:spPr>
        <p:txBody>
          <a:bodyPr/>
          <a:lstStyle/>
          <a:p>
            <a:r>
              <a:rPr lang="en-US" dirty="0"/>
              <a:t>Square wave with period 2π defined over interval [-π, π] by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Fourier </a:t>
            </a:r>
            <a:r>
              <a:rPr lang="en-US" dirty="0"/>
              <a:t>series coefficients: if n &gt; 0,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14A1-A49E-464C-A1DB-5BE79B1DECB2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06" y="1780193"/>
            <a:ext cx="4981723" cy="97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700" y="3363320"/>
            <a:ext cx="5537167" cy="25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Signals and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984"/>
            <a:ext cx="10515600" cy="462856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A signal is a real (or complex) valued function of one or more </a:t>
            </a:r>
            <a:r>
              <a:rPr lang="en-US" sz="3400" dirty="0" smtClean="0"/>
              <a:t>real variables.</a:t>
            </a:r>
            <a:endParaRPr lang="en-US" sz="34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voltage </a:t>
            </a:r>
            <a:r>
              <a:rPr lang="en-US" sz="2600" dirty="0"/>
              <a:t>across a resistor or current through </a:t>
            </a:r>
            <a:r>
              <a:rPr lang="en-US" sz="2600" dirty="0" smtClean="0"/>
              <a:t>inductor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pressure </a:t>
            </a:r>
            <a:r>
              <a:rPr lang="en-US" sz="2600" dirty="0"/>
              <a:t>at a point in the </a:t>
            </a:r>
            <a:r>
              <a:rPr lang="en-US" sz="2600" dirty="0" smtClean="0"/>
              <a:t>ocean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amount </a:t>
            </a:r>
            <a:r>
              <a:rPr lang="en-US" sz="2600" dirty="0"/>
              <a:t>of rain at 37.4225N, 122.1653 </a:t>
            </a:r>
            <a:r>
              <a:rPr lang="en-US" sz="2600" dirty="0" smtClean="0"/>
              <a:t>W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amount </a:t>
            </a:r>
            <a:r>
              <a:rPr lang="en-US" sz="2600" dirty="0"/>
              <a:t>of rain at 16:00 UTC as function of </a:t>
            </a:r>
            <a:r>
              <a:rPr lang="en-US" sz="2600" dirty="0" smtClean="0"/>
              <a:t>latitude, longitude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price </a:t>
            </a:r>
            <a:r>
              <a:rPr lang="en-US" sz="2600" dirty="0"/>
              <a:t>of Google stock at end of each trading </a:t>
            </a:r>
            <a:r>
              <a:rPr lang="en-US" sz="2600" dirty="0" smtClean="0"/>
              <a:t>day</a:t>
            </a:r>
            <a:br>
              <a:rPr lang="en-US" sz="2600" dirty="0" smtClean="0"/>
            </a:br>
            <a:r>
              <a:rPr lang="en-US" sz="2600" dirty="0" smtClean="0"/>
              <a:t>In </a:t>
            </a:r>
            <a:r>
              <a:rPr lang="en-US" sz="2600" dirty="0"/>
              <a:t>this course the independent variable is almost always </a:t>
            </a:r>
            <a:r>
              <a:rPr lang="en-US" sz="2600" dirty="0" smtClean="0"/>
              <a:t>time.</a:t>
            </a:r>
            <a:endParaRPr lang="en-US" sz="2600" dirty="0"/>
          </a:p>
          <a:p>
            <a:r>
              <a:rPr lang="en-US" sz="3400" dirty="0" smtClean="0"/>
              <a:t>Physical </a:t>
            </a:r>
            <a:r>
              <a:rPr lang="en-US" sz="3400" dirty="0"/>
              <a:t>signals have units, e.g., volts or psi (Si pascal = </a:t>
            </a:r>
            <a:r>
              <a:rPr lang="en-US" sz="3400" dirty="0" smtClean="0"/>
              <a:t>N/m2)</a:t>
            </a:r>
            <a:endParaRPr lang="en-US" sz="34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Signals </a:t>
            </a:r>
            <a:r>
              <a:rPr lang="en-US" sz="2600" dirty="0"/>
              <a:t>can (usually or in principle) be </a:t>
            </a:r>
            <a:r>
              <a:rPr lang="en-US" sz="2600" dirty="0" smtClean="0"/>
              <a:t>measured: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g(t</a:t>
            </a:r>
            <a:r>
              <a:rPr lang="en-US" sz="2600" dirty="0"/>
              <a:t>) 7→ </a:t>
            </a:r>
            <a:r>
              <a:rPr lang="en-US" sz="2600" dirty="0" smtClean="0"/>
              <a:t>g(0)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g(t</a:t>
            </a:r>
            <a:r>
              <a:rPr lang="en-US" sz="2600" dirty="0"/>
              <a:t>) 7→ R-∞ ∞ g(u) du (</a:t>
            </a:r>
            <a:r>
              <a:rPr lang="en-US" sz="2600" dirty="0" smtClean="0"/>
              <a:t>area)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g(t</a:t>
            </a:r>
            <a:r>
              <a:rPr lang="en-US" sz="2600" dirty="0"/>
              <a:t>) 7→ R-∞ ∞ |g(u)|2 du (energy)</a:t>
            </a:r>
            <a:br>
              <a:rPr lang="en-US" sz="2600" dirty="0"/>
            </a:br>
            <a:r>
              <a:rPr lang="en-US" sz="2600" dirty="0"/>
              <a:t>The mathematical term for a measurement is functional.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706D-7C8B-46A4-991E-593757A81BBC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en-US" dirty="0"/>
              <a:t>Square Wave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765"/>
            <a:ext cx="10515600" cy="49231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overshoot is an example of the Gibbs’ phenomenon.</a:t>
            </a:r>
            <a:br>
              <a:rPr lang="en-US" dirty="0"/>
            </a:br>
            <a:r>
              <a:rPr lang="en-US" dirty="0"/>
              <a:t>The overshoot is ≈ 9% and occurs no matter how many terms are used.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842E-85AB-4BC5-93F1-A6A5A6286283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96" y="1253765"/>
            <a:ext cx="5186755" cy="41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/>
          <a:lstStyle/>
          <a:p>
            <a:pPr algn="ctr"/>
            <a:r>
              <a:rPr lang="en-US" dirty="0"/>
              <a:t>Fourier Series Examples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170"/>
            <a:ext cx="10515600" cy="500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Trigonometric function: </a:t>
            </a:r>
            <a:r>
              <a:rPr lang="en-US" sz="2400" dirty="0" smtClean="0"/>
              <a:t>tan(t):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First term: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Second term: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Combine </a:t>
            </a:r>
            <a:r>
              <a:rPr lang="en-US" sz="2400" dirty="0"/>
              <a:t>terms: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The Fourier series of this odd function has only even harmonics: 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trigonometric </a:t>
            </a:r>
            <a:r>
              <a:rPr lang="en-US" sz="2400" dirty="0"/>
              <a:t>series with </a:t>
            </a:r>
            <a:r>
              <a:rPr lang="en-US" sz="2400" dirty="0" smtClean="0"/>
              <a:t>many terms (not well behaved):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4916-35D8-45B2-8C91-316D58EEC7B9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88" y="1587661"/>
            <a:ext cx="6280853" cy="787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794" y="2374574"/>
            <a:ext cx="5569916" cy="659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050" y="2961066"/>
            <a:ext cx="5709403" cy="7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353" y="3693189"/>
            <a:ext cx="6533905" cy="893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055" y="4935472"/>
            <a:ext cx="6299545" cy="4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8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txBody>
          <a:bodyPr/>
          <a:lstStyle/>
          <a:p>
            <a:pPr algn="ctr"/>
            <a:r>
              <a:rPr lang="en-US" dirty="0"/>
              <a:t>Types of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9179"/>
            <a:ext cx="10515600" cy="48477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theoretical and practical reasons, we restrict attention to systems </a:t>
            </a:r>
            <a:r>
              <a:rPr lang="en-US" dirty="0" smtClean="0"/>
              <a:t>and have </a:t>
            </a:r>
            <a:r>
              <a:rPr lang="en-US" dirty="0"/>
              <a:t>useful properties and represent the physical </a:t>
            </a:r>
            <a:r>
              <a:rPr lang="en-US" dirty="0" smtClean="0"/>
              <a:t>world.</a:t>
            </a:r>
            <a:endParaRPr lang="en-US" dirty="0"/>
          </a:p>
          <a:p>
            <a:pPr lvl="1"/>
            <a:r>
              <a:rPr lang="en-US" dirty="0" smtClean="0"/>
              <a:t>Causal</a:t>
            </a:r>
            <a:endParaRPr lang="en-US" dirty="0"/>
          </a:p>
          <a:p>
            <a:pPr lvl="1"/>
            <a:r>
              <a:rPr lang="en-US" dirty="0" smtClean="0"/>
              <a:t>Continuous</a:t>
            </a:r>
            <a:endParaRPr lang="en-US" dirty="0"/>
          </a:p>
          <a:p>
            <a:pPr lvl="1"/>
            <a:r>
              <a:rPr lang="en-US" dirty="0" smtClean="0"/>
              <a:t>Stable</a:t>
            </a:r>
            <a:endParaRPr lang="en-US" dirty="0"/>
          </a:p>
          <a:p>
            <a:pPr lvl="1"/>
            <a:r>
              <a:rPr lang="en-US" dirty="0" smtClean="0"/>
              <a:t>Linear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Time invariant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Fundamental </a:t>
            </a:r>
            <a:r>
              <a:rPr lang="en-US" dirty="0"/>
              <a:t>fact: every linear, time-invariant system (LTIS) is</a:t>
            </a:r>
            <a:br>
              <a:rPr lang="en-US" dirty="0"/>
            </a:br>
            <a:r>
              <a:rPr lang="en-US" dirty="0"/>
              <a:t>characterized </a:t>
            </a:r>
            <a:r>
              <a:rPr lang="en-US" dirty="0" smtClean="0"/>
              <a:t>by</a:t>
            </a:r>
            <a:endParaRPr lang="en-US" dirty="0"/>
          </a:p>
          <a:p>
            <a:pPr lvl="1"/>
            <a:r>
              <a:rPr lang="en-US" dirty="0" smtClean="0"/>
              <a:t>Impulse </a:t>
            </a:r>
            <a:r>
              <a:rPr lang="en-US" dirty="0"/>
              <a:t>response: w(t) = h(t) ∗ </a:t>
            </a:r>
            <a:r>
              <a:rPr lang="en-US" dirty="0" smtClean="0"/>
              <a:t>v(t)</a:t>
            </a:r>
            <a:endParaRPr lang="en-US" dirty="0"/>
          </a:p>
          <a:p>
            <a:pPr lvl="1"/>
            <a:r>
              <a:rPr lang="en-US" dirty="0" smtClean="0"/>
              <a:t>Transfer </a:t>
            </a:r>
            <a:r>
              <a:rPr lang="en-US" dirty="0"/>
              <a:t>function: in frequency domain, W (f) = H(f) · V (f) 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 In this course we will sometimes relax </a:t>
            </a:r>
            <a:r>
              <a:rPr lang="en-US" sz="2400" smtClean="0">
                <a:solidFill>
                  <a:srgbClr val="FF0000"/>
                </a:solidFill>
              </a:rPr>
              <a:t>these restrictions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6B2-C9FF-4AF4-9BBF-1ABB65B17F31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Signals and Systems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system is an object that takes signals as inputs and produces signals</a:t>
            </a:r>
            <a:br>
              <a:rPr lang="en-US" dirty="0"/>
            </a:br>
            <a:r>
              <a:rPr lang="en-US" dirty="0"/>
              <a:t>as outputs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</a:t>
            </a:r>
            <a:r>
              <a:rPr lang="en-US" dirty="0"/>
              <a:t>general, the output signal depends on entirety of input signal; e.g</a:t>
            </a:r>
            <a:r>
              <a:rPr lang="en-US" dirty="0" smtClean="0"/>
              <a:t>.,</a:t>
            </a:r>
            <a:endParaRPr lang="en-US" dirty="0"/>
          </a:p>
          <a:p>
            <a:pPr lvl="1">
              <a:lnSpc>
                <a:spcPct val="17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170000"/>
              </a:lnSpc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of physical </a:t>
            </a:r>
            <a:r>
              <a:rPr lang="en-US" dirty="0" smtClean="0"/>
              <a:t>systems:</a:t>
            </a:r>
            <a:endParaRPr lang="en-US" dirty="0"/>
          </a:p>
          <a:p>
            <a:pPr lvl="1"/>
            <a:r>
              <a:rPr lang="en-US" dirty="0" smtClean="0"/>
              <a:t>Electrical </a:t>
            </a:r>
            <a:r>
              <a:rPr lang="en-US" dirty="0"/>
              <a:t>circuit: voltage in, voltage or current </a:t>
            </a:r>
            <a:r>
              <a:rPr lang="en-US" dirty="0" smtClean="0"/>
              <a:t>out</a:t>
            </a:r>
            <a:endParaRPr lang="en-US" dirty="0"/>
          </a:p>
          <a:p>
            <a:pPr lvl="1"/>
            <a:r>
              <a:rPr lang="en-US" dirty="0" smtClean="0"/>
              <a:t>Building</a:t>
            </a:r>
            <a:r>
              <a:rPr lang="en-US" dirty="0"/>
              <a:t>: earth shaking in, building shaking </a:t>
            </a:r>
            <a:r>
              <a:rPr lang="en-US" dirty="0" smtClean="0"/>
              <a:t>out</a:t>
            </a:r>
            <a:endParaRPr lang="en-US" dirty="0"/>
          </a:p>
          <a:p>
            <a:pPr lvl="1"/>
            <a:r>
              <a:rPr lang="en-US" dirty="0" smtClean="0"/>
              <a:t>Audio </a:t>
            </a:r>
            <a:r>
              <a:rPr lang="en-US" dirty="0"/>
              <a:t>amplifier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96D3-AA7F-418F-8186-D7E1FAA295D0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74" y="2173222"/>
            <a:ext cx="3001229" cy="664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118" y="3185064"/>
            <a:ext cx="1627056" cy="514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0" y="3649990"/>
            <a:ext cx="2311727" cy="438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4158416"/>
            <a:ext cx="2789745" cy="4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Signal Energy and Power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signal is periodic if it repeats</a:t>
            </a:r>
            <a:r>
              <a:rPr lang="en-US" sz="2400" dirty="0" smtClean="0"/>
              <a:t>:                            for </a:t>
            </a:r>
            <a:r>
              <a:rPr lang="en-US" sz="2400" dirty="0"/>
              <a:t>every t.</a:t>
            </a:r>
            <a:br>
              <a:rPr lang="en-US" sz="2400" dirty="0"/>
            </a:br>
            <a:r>
              <a:rPr lang="en-US" sz="2400" dirty="0"/>
              <a:t>E.g., </a:t>
            </a:r>
            <a:r>
              <a:rPr lang="en-US" sz="2400" dirty="0" smtClean="0"/>
              <a:t>sin(t) </a:t>
            </a:r>
            <a:r>
              <a:rPr lang="en-US" sz="2400" dirty="0"/>
              <a:t>has period 2π and </a:t>
            </a:r>
            <a:r>
              <a:rPr lang="en-US" sz="2400" dirty="0" smtClean="0"/>
              <a:t>tan(t) </a:t>
            </a:r>
            <a:r>
              <a:rPr lang="en-US" sz="2400" dirty="0"/>
              <a:t>has period </a:t>
            </a:r>
            <a:r>
              <a:rPr lang="en-US" sz="2400" dirty="0" smtClean="0"/>
              <a:t>π.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power of a periodic signal g(t) 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where T is the period of g(t). If g(t) is complex valued, then |g(t)|</a:t>
            </a:r>
            <a:r>
              <a:rPr lang="en-US" sz="2400" baseline="30000" dirty="0"/>
              <a:t>2</a:t>
            </a:r>
            <a:r>
              <a:rPr lang="en-US" sz="2400" dirty="0"/>
              <a:t> is</a:t>
            </a:r>
            <a:br>
              <a:rPr lang="en-US" sz="2400" dirty="0"/>
            </a:br>
            <a:r>
              <a:rPr lang="en-US" sz="2400" dirty="0"/>
              <a:t>the square of </a:t>
            </a:r>
            <a:r>
              <a:rPr lang="en-US" sz="2400" dirty="0" smtClean="0"/>
              <a:t>magnitude/modulus.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power of a general signal is a limit: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This </a:t>
            </a:r>
            <a:r>
              <a:rPr lang="en-US" sz="2400" dirty="0"/>
              <a:t>limit may be </a:t>
            </a:r>
            <a:r>
              <a:rPr lang="en-US" sz="2400" dirty="0" smtClean="0"/>
              <a:t>zero. </a:t>
            </a:r>
            <a:r>
              <a:rPr lang="en-US" sz="2400" dirty="0"/>
              <a:t>E.g</a:t>
            </a:r>
            <a:r>
              <a:rPr lang="en-US" sz="2400" dirty="0" smtClean="0"/>
              <a:t>.: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3D7-28F1-412A-8190-F5829F30C7D2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36" y="1870075"/>
            <a:ext cx="1660135" cy="332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358" y="3050901"/>
            <a:ext cx="3053256" cy="785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81427"/>
            <a:ext cx="3101742" cy="700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103" y="5461713"/>
            <a:ext cx="4728639" cy="8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Signal Energy and Power (cont.)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008"/>
            <a:ext cx="10515600" cy="4876342"/>
          </a:xfrm>
        </p:spPr>
        <p:txBody>
          <a:bodyPr>
            <a:normAutofit/>
          </a:bodyPr>
          <a:lstStyle/>
          <a:p>
            <a:r>
              <a:rPr lang="en-US" sz="2000" dirty="0"/>
              <a:t>The energy of a signal g(t) </a:t>
            </a:r>
            <a:r>
              <a:rPr lang="en-US" sz="2000" dirty="0" smtClean="0"/>
              <a:t>is: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We are interested in energy only when it is finite. Common cases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Bounded </a:t>
            </a:r>
            <a:r>
              <a:rPr lang="en-US" sz="1800" dirty="0"/>
              <a:t>signal of finite duration; e.g., a </a:t>
            </a:r>
            <a:r>
              <a:rPr lang="en-US" sz="1800" dirty="0" smtClean="0"/>
              <a:t>pulse</a:t>
            </a:r>
            <a:endParaRPr lang="en-US" sz="1800" dirty="0"/>
          </a:p>
          <a:p>
            <a:pPr lvl="1"/>
            <a:r>
              <a:rPr lang="en-US" sz="1800" dirty="0" smtClean="0"/>
              <a:t>Exponentially </a:t>
            </a:r>
            <a:r>
              <a:rPr lang="en-US" sz="1800" dirty="0"/>
              <a:t>decaying signals (output of some linear systems with pulse</a:t>
            </a:r>
            <a:br>
              <a:rPr lang="en-US" sz="1800" dirty="0"/>
            </a:br>
            <a:r>
              <a:rPr lang="en-US" sz="1800" dirty="0" smtClean="0"/>
              <a:t>input)</a:t>
            </a:r>
            <a:endParaRPr lang="en-US" sz="1800" dirty="0"/>
          </a:p>
          <a:p>
            <a:pPr lvl="1"/>
            <a:r>
              <a:rPr lang="en-US" sz="1800" dirty="0" smtClean="0"/>
              <a:t>Necessary </a:t>
            </a:r>
            <a:r>
              <a:rPr lang="en-US" sz="1800" dirty="0"/>
              <a:t>conditions for finite </a:t>
            </a:r>
            <a:r>
              <a:rPr lang="en-US" sz="1800" dirty="0" smtClean="0"/>
              <a:t>energy.</a:t>
            </a:r>
            <a:endParaRPr lang="en-US" sz="1800" dirty="0"/>
          </a:p>
          <a:p>
            <a:r>
              <a:rPr lang="en-US" sz="2000" dirty="0" smtClean="0"/>
              <a:t>The </a:t>
            </a:r>
            <a:r>
              <a:rPr lang="en-US" sz="2000" dirty="0"/>
              <a:t>energy in the “tails” of the signal must approach 0: 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We would expect that the instantaneous power |g(t)|</a:t>
            </a:r>
            <a:r>
              <a:rPr lang="en-US" sz="2000" baseline="30000" dirty="0"/>
              <a:t>2</a:t>
            </a:r>
            <a:r>
              <a:rPr lang="en-US" sz="2000" dirty="0"/>
              <a:t> → 0, but that is</a:t>
            </a:r>
            <a:br>
              <a:rPr lang="en-US" sz="2000" dirty="0"/>
            </a:br>
            <a:r>
              <a:rPr lang="en-US" sz="2000" dirty="0"/>
              <a:t>not required. (This is only of mathematical interest.)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9" y="6241785"/>
            <a:ext cx="2743200" cy="365125"/>
          </a:xfrm>
        </p:spPr>
        <p:txBody>
          <a:bodyPr/>
          <a:lstStyle/>
          <a:p>
            <a:fld id="{9A00722D-A9CF-47DA-B6E0-B050F1F416A0}" type="datetime1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80" y="1975117"/>
            <a:ext cx="1524590" cy="659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638" y="4561350"/>
            <a:ext cx="4223209" cy="8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Units of Power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154"/>
            <a:ext cx="10515600" cy="4817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a signal g(t) measured in volts is applied to a load resistor R, then </a:t>
            </a:r>
            <a:r>
              <a:rPr lang="en-US" dirty="0" smtClean="0"/>
              <a:t>the power </a:t>
            </a:r>
            <a:r>
              <a:rPr lang="en-US" dirty="0"/>
              <a:t>in watts </a:t>
            </a:r>
            <a:r>
              <a:rPr lang="en-US" dirty="0" smtClean="0"/>
              <a:t>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Normally we do not care about the load, so we normalize to R = </a:t>
            </a:r>
            <a:r>
              <a:rPr lang="en-US" dirty="0" smtClean="0"/>
              <a:t>1.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many applications, the effect of the signal varies as the log of the</a:t>
            </a:r>
            <a:br>
              <a:rPr lang="en-US" dirty="0"/>
            </a:br>
            <a:r>
              <a:rPr lang="en-US" dirty="0"/>
              <a:t>signal; e.g., human hearing and </a:t>
            </a:r>
            <a:r>
              <a:rPr lang="en-US" dirty="0" smtClean="0"/>
              <a:t>sight.</a:t>
            </a:r>
            <a:endParaRPr lang="en-US" dirty="0"/>
          </a:p>
          <a:p>
            <a:r>
              <a:rPr lang="en-US" dirty="0" smtClean="0"/>
              <a:t>Power </a:t>
            </a:r>
            <a:r>
              <a:rPr lang="en-US" dirty="0"/>
              <a:t>can be expressed in decibels (dB), which are logarithmic and</a:t>
            </a:r>
            <a:br>
              <a:rPr lang="en-US" dirty="0"/>
            </a:br>
            <a:r>
              <a:rPr lang="en-US" dirty="0"/>
              <a:t>relative to some standard power. If P is measured in watts, </a:t>
            </a:r>
            <a:r>
              <a:rPr lang="en-US" dirty="0" smtClean="0"/>
              <a:t>then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in </a:t>
            </a:r>
            <a:r>
              <a:rPr lang="en-US" dirty="0" err="1"/>
              <a:t>dBW</a:t>
            </a:r>
            <a:r>
              <a:rPr lang="en-US" dirty="0"/>
              <a:t> is 10 log</a:t>
            </a:r>
            <a:r>
              <a:rPr lang="en-US" baseline="-25000" dirty="0"/>
              <a:t>10</a:t>
            </a:r>
            <a:r>
              <a:rPr lang="en-US" dirty="0"/>
              <a:t> </a:t>
            </a:r>
            <a:r>
              <a:rPr lang="en-US" dirty="0" smtClean="0"/>
              <a:t>(P)  </a:t>
            </a:r>
            <a:r>
              <a:rPr lang="en-US" dirty="0"/>
              <a:t>(power relative to 1 </a:t>
            </a:r>
            <a:r>
              <a:rPr lang="en-US" dirty="0" smtClean="0"/>
              <a:t>W)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in </a:t>
            </a:r>
            <a:r>
              <a:rPr lang="en-US" dirty="0" err="1"/>
              <a:t>dBm</a:t>
            </a:r>
            <a:r>
              <a:rPr lang="en-US" dirty="0"/>
              <a:t> (or </a:t>
            </a:r>
            <a:r>
              <a:rPr lang="en-US" dirty="0" err="1"/>
              <a:t>dBmW</a:t>
            </a:r>
            <a:r>
              <a:rPr lang="en-US" dirty="0"/>
              <a:t>) is log</a:t>
            </a:r>
            <a:r>
              <a:rPr lang="en-US" baseline="-25000" dirty="0"/>
              <a:t>10</a:t>
            </a:r>
            <a:r>
              <a:rPr lang="en-US" dirty="0"/>
              <a:t>(1000 P ) = 30 + 10 log10 </a:t>
            </a:r>
            <a:r>
              <a:rPr lang="en-US" dirty="0" smtClean="0"/>
              <a:t>P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bel (B) is too large to be useful.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bel is named for Alexander Graham Bell (1847–1922).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dB was adopted by </a:t>
            </a:r>
            <a:r>
              <a:rPr lang="en-US" dirty="0" smtClean="0"/>
              <a:t>NBS in </a:t>
            </a:r>
            <a:r>
              <a:rPr lang="en-US" dirty="0"/>
              <a:t>1931. It is not an SI unit.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C1E1-4093-4959-88B4-414A9D9D5B25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20" y="1768787"/>
            <a:ext cx="1515158" cy="8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Classification of Signals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Signals can have a variety of characteristics, </a:t>
            </a:r>
            <a:r>
              <a:rPr lang="en-US" dirty="0" smtClean="0"/>
              <a:t>including</a:t>
            </a:r>
            <a:endParaRPr lang="en-US" dirty="0"/>
          </a:p>
          <a:p>
            <a:pPr lvl="1"/>
            <a:r>
              <a:rPr lang="en-US" dirty="0" smtClean="0"/>
              <a:t>values </a:t>
            </a:r>
            <a:r>
              <a:rPr lang="en-US" dirty="0"/>
              <a:t>can be continuous or </a:t>
            </a:r>
            <a:r>
              <a:rPr lang="en-US" dirty="0" smtClean="0"/>
              <a:t>discrete</a:t>
            </a:r>
            <a:endParaRPr lang="en-US" dirty="0"/>
          </a:p>
          <a:p>
            <a:pPr lvl="1"/>
            <a:r>
              <a:rPr lang="en-US" dirty="0" smtClean="0"/>
              <a:t>continuous </a:t>
            </a:r>
            <a:r>
              <a:rPr lang="en-US" dirty="0"/>
              <a:t>or discrete time </a:t>
            </a:r>
            <a:r>
              <a:rPr lang="en-US" dirty="0" smtClean="0"/>
              <a:t>variable</a:t>
            </a:r>
            <a:endParaRPr lang="en-US" dirty="0"/>
          </a:p>
          <a:p>
            <a:pPr lvl="1"/>
            <a:r>
              <a:rPr lang="en-US" dirty="0" smtClean="0"/>
              <a:t>deterministic </a:t>
            </a:r>
            <a:r>
              <a:rPr lang="en-US" dirty="0"/>
              <a:t>or </a:t>
            </a:r>
            <a:r>
              <a:rPr lang="en-US" dirty="0" smtClean="0"/>
              <a:t>random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deterministic signals, we have four </a:t>
            </a:r>
            <a:r>
              <a:rPr lang="en-US" dirty="0" smtClean="0"/>
              <a:t>cases:</a:t>
            </a:r>
            <a:endParaRPr lang="en-US" dirty="0"/>
          </a:p>
          <a:p>
            <a:pPr lvl="1"/>
            <a:r>
              <a:rPr lang="en-US" dirty="0" smtClean="0"/>
              <a:t>continuous </a:t>
            </a:r>
            <a:r>
              <a:rPr lang="en-US" dirty="0"/>
              <a:t>time, continuous valued (</a:t>
            </a:r>
            <a:r>
              <a:rPr lang="en-US" dirty="0" smtClean="0"/>
              <a:t>mathematics)</a:t>
            </a:r>
            <a:endParaRPr lang="en-US" dirty="0"/>
          </a:p>
          <a:p>
            <a:pPr lvl="1"/>
            <a:r>
              <a:rPr lang="en-US" dirty="0" smtClean="0"/>
              <a:t>continuous </a:t>
            </a:r>
            <a:r>
              <a:rPr lang="en-US" dirty="0"/>
              <a:t>time, discrete </a:t>
            </a:r>
            <a:r>
              <a:rPr lang="en-US" dirty="0" smtClean="0"/>
              <a:t>valued</a:t>
            </a:r>
            <a:endParaRPr lang="en-US" dirty="0"/>
          </a:p>
          <a:p>
            <a:pPr lvl="1"/>
            <a:r>
              <a:rPr lang="en-US" dirty="0" smtClean="0"/>
              <a:t>discrete </a:t>
            </a:r>
            <a:r>
              <a:rPr lang="en-US" dirty="0"/>
              <a:t>time, continuous valued (digital signal </a:t>
            </a:r>
            <a:r>
              <a:rPr lang="en-US" dirty="0" smtClean="0"/>
              <a:t>processing)</a:t>
            </a:r>
            <a:endParaRPr lang="en-US" dirty="0"/>
          </a:p>
          <a:p>
            <a:pPr lvl="1"/>
            <a:r>
              <a:rPr lang="en-US" dirty="0" smtClean="0"/>
              <a:t>discrete </a:t>
            </a:r>
            <a:r>
              <a:rPr lang="en-US" dirty="0"/>
              <a:t>time, discrete valued (digital </a:t>
            </a:r>
            <a:r>
              <a:rPr lang="en-US" dirty="0" smtClean="0"/>
              <a:t>switching)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can be restricted to a finite interval (e.g., </a:t>
            </a:r>
            <a:r>
              <a:rPr lang="en-US" dirty="0" smtClean="0"/>
              <a:t>one period)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FB57-7ED8-48D6-88CD-E24D7C98F732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4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en-US" dirty="0"/>
              <a:t>Classification of Signals (cont.)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289" y="1244434"/>
            <a:ext cx="7758734" cy="49325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7E9-EB12-4F02-B95F-64332CD588DD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62"/>
          </a:xfrm>
        </p:spPr>
        <p:txBody>
          <a:bodyPr/>
          <a:lstStyle/>
          <a:p>
            <a:pPr algn="ctr"/>
            <a:r>
              <a:rPr lang="en-US" dirty="0"/>
              <a:t>Operations on Signals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874"/>
            <a:ext cx="10515600" cy="4744089"/>
          </a:xfrm>
        </p:spPr>
        <p:txBody>
          <a:bodyPr/>
          <a:lstStyle/>
          <a:p>
            <a:r>
              <a:rPr lang="en-US" dirty="0"/>
              <a:t>Time shifting/delay: g(t ± T 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E043-1231-474D-8DA3-B9F09DBE80B9}" type="datetime1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2: Signals and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7F2B-2904-4F75-AB78-50B18E9D37C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18" y="2007909"/>
            <a:ext cx="4154891" cy="43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0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664</Words>
  <Application>Microsoft Office PowerPoint</Application>
  <PresentationFormat>Widescreen</PresentationFormat>
  <Paragraphs>171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CMMI10</vt:lpstr>
      <vt:lpstr>CMR10</vt:lpstr>
      <vt:lpstr>CMSS10</vt:lpstr>
      <vt:lpstr>Office Theme</vt:lpstr>
      <vt:lpstr>Chapter 2 </vt:lpstr>
      <vt:lpstr>Signals and Systems</vt:lpstr>
      <vt:lpstr>Signals and Systems (cont.) </vt:lpstr>
      <vt:lpstr>Signal Energy and Power </vt:lpstr>
      <vt:lpstr>Signal Energy and Power (cont.)  </vt:lpstr>
      <vt:lpstr>Units of Power </vt:lpstr>
      <vt:lpstr>Classification of Signals </vt:lpstr>
      <vt:lpstr>Classification of Signals (cont.) </vt:lpstr>
      <vt:lpstr>Operations on Signals </vt:lpstr>
      <vt:lpstr>Operations on Signals 2</vt:lpstr>
      <vt:lpstr>Operations on Signals 3</vt:lpstr>
      <vt:lpstr>Unit Impulse Signal </vt:lpstr>
      <vt:lpstr>Properties of Unit Impulse Signal </vt:lpstr>
      <vt:lpstr>Unit Step Function u(t)</vt:lpstr>
      <vt:lpstr>Periodic Signals </vt:lpstr>
      <vt:lpstr>Fourier Series</vt:lpstr>
      <vt:lpstr>Fourier Series Alternative Forms </vt:lpstr>
      <vt:lpstr>Fourier Series Examples 1: Sinusoids</vt:lpstr>
      <vt:lpstr>Fourier Series Examples 2: A Square Wave</vt:lpstr>
      <vt:lpstr>Square Wave (cont.) </vt:lpstr>
      <vt:lpstr>Fourier Series Examples 3</vt:lpstr>
      <vt:lpstr>Types of Systems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Jeffrey Denenberg</dc:creator>
  <cp:lastModifiedBy>Jeffrey Denenberg</cp:lastModifiedBy>
  <cp:revision>60</cp:revision>
  <dcterms:created xsi:type="dcterms:W3CDTF">2016-12-19T00:00:23Z</dcterms:created>
  <dcterms:modified xsi:type="dcterms:W3CDTF">2016-12-20T01:00:48Z</dcterms:modified>
</cp:coreProperties>
</file>