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350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7986A-2016-4835-8398-0D75849ADD1D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393E3-3ECF-4A40-B943-A35BFA276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93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61ED3-B245-4FC0-AC26-42C32AB5705A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BBEE2-9709-423B-A55C-1E554CABE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19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12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Filtered should be in quotes since that is not usually the way it is done.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03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SSB is often generated using phase inversion to cancel one of the sidebands.  A</a:t>
            </a:r>
            <a:r>
              <a:rPr lang="en-US" baseline="0" dirty="0" smtClean="0"/>
              <a:t> more technically sophisticated approach that eliminates the need for a sharp cutoff filter.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</a:t>
            </a:r>
            <a:r>
              <a:rPr lang="en-US" baseline="0" dirty="0" smtClean="0"/>
              <a:t> &lt; 1 so that a simple “envelope detector” can demodulate the received signal.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43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Again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a</a:t>
            </a:r>
            <a:r>
              <a:rPr lang="en-US" dirty="0" err="1" smtClean="0"/>
              <a:t>m</a:t>
            </a:r>
            <a:r>
              <a:rPr lang="en-US" dirty="0" smtClean="0"/>
              <a:t>(t) varies slowly compared to </a:t>
            </a:r>
            <a:r>
              <a:rPr lang="en-US" dirty="0" smtClean="0">
                <a:sym typeface="Symbol" panose="05050102010706020507" pitchFamily="18" charset="2"/>
              </a:rPr>
              <a:t></a:t>
            </a:r>
            <a:r>
              <a:rPr lang="en-US" baseline="-25000" dirty="0" smtClean="0"/>
              <a:t>c </a:t>
            </a:r>
            <a:r>
              <a:rPr lang="en-US" baseline="0" dirty="0" smtClean="0"/>
              <a:t>and it has no DC value.  It’s peak values are less than A or over modulation occurs.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90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“e” is “over modulated” 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62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Zero offset is not the same as zero DC value.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76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approach fails to use the carrier component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except as a reference for synchronization, usually via a Phase-Locked-Loop (PLL).</a:t>
            </a:r>
            <a:b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does, however perform better in the presence of noise (about 3dB improvement in S/N).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92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works well as long as &lt;100% modulation and a</a:t>
            </a:r>
            <a:r>
              <a:rPr lang="en-US" baseline="0" dirty="0" smtClean="0"/>
              <a:t> carrier frequency &gt;&gt; than the highest modulating frequency.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94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Diodes were the first semiconductor electronic devices. The discovery of crystals’ rectifying abilities was made by German physicist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Ferdinand Braun in 1874. The first semiconductor diodes, called cat’s whisker diodes, developed around 1906, were made of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mineral crystals such as galena. Today most diodes are made of silicon, but other semiconductors are sometimes used.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44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05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B67B-A203-418D-9FBF-6F994677B4FD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9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1099-8268-4DAB-ABCC-25AD7174FEDB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2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3163-7D98-4ECC-AF6A-C55E99217E99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7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DCCB-57D1-4E32-9934-EDC9072C4F4F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89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C440-6EB3-4957-968E-FF4BA6B709CF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5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6776-F9BA-4820-847A-9E1DF1D30B2F}" type="datetime1">
              <a:rPr lang="en-US" smtClean="0"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3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59AD-863D-492C-BFAA-90C96D8A0BCE}" type="datetime1">
              <a:rPr lang="en-US" smtClean="0"/>
              <a:t>12/23/2016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6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65FF-BD2C-44CC-9313-1AAE92844E81}" type="datetime1">
              <a:rPr lang="en-US" smtClean="0"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5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8B87-FE3B-4AA4-9892-5B4D31E8DA7C}" type="datetime1">
              <a:rPr lang="en-US" smtClean="0"/>
              <a:t>12/23/2016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6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22A9E-D523-4306-B348-7B1454BFB13A}" type="datetime1">
              <a:rPr lang="en-US" smtClean="0"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8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451F-9917-4EAE-9B80-75F7C9B69042}" type="datetime1">
              <a:rPr lang="en-US" smtClean="0"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DBF78-7879-49A5-89CA-DF71B2824EA7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Chapter 4: Amplitude Modulation and Demodulation - 2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0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</a:t>
            </a:r>
            <a:r>
              <a:rPr lang="en-US" dirty="0" smtClean="0"/>
              <a:t>4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1487" y="3602038"/>
            <a:ext cx="10472056" cy="1655762"/>
          </a:xfrm>
        </p:spPr>
        <p:txBody>
          <a:bodyPr>
            <a:normAutofit fontScale="85000" lnSpcReduction="10000"/>
          </a:bodyPr>
          <a:lstStyle/>
          <a:p>
            <a:r>
              <a:rPr lang="en-US" sz="5400" dirty="0" smtClean="0"/>
              <a:t>Amplitude Modulation and Demodulation</a:t>
            </a:r>
            <a:br>
              <a:rPr lang="en-US" sz="5400" dirty="0" smtClean="0"/>
            </a:br>
            <a:r>
              <a:rPr lang="en-US" sz="5400" dirty="0" smtClean="0"/>
              <a:t>Part 2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55638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37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Envelope Detector for </a:t>
            </a:r>
            <a:r>
              <a:rPr lang="en-US" dirty="0" smtClean="0"/>
              <a:t>AM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84827" y="968375"/>
            <a:ext cx="7022346" cy="5208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B32F-7092-4821-9049-B7B1D1B380CC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00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3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AM Demodulation: Rectifier + </a:t>
            </a:r>
            <a:r>
              <a:rPr lang="en-US" dirty="0" smtClean="0"/>
              <a:t>Low pass Filter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1275" y="1089025"/>
            <a:ext cx="9949449" cy="508793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C257B-A849-4084-BBB5-4F43EB4D547D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7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AM Demodulation </a:t>
            </a:r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5030"/>
            <a:ext cx="10515600" cy="513193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B527-3651-4733-84CA-6DB5C308C396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714" y="1045031"/>
            <a:ext cx="6728732" cy="8495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456" y="1837409"/>
            <a:ext cx="6001099" cy="22367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1691" y="4074182"/>
            <a:ext cx="6226628" cy="219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16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72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Single Sideband (SSB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3969" y="1012825"/>
            <a:ext cx="8684061" cy="516413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4FB7-F2BE-46D2-B265-4CB5199E9E61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9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19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Single Sideband (cont</a:t>
            </a:r>
            <a:r>
              <a:rPr lang="en-US" dirty="0" smtClean="0"/>
              <a:t>.)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7212" y="1055688"/>
            <a:ext cx="7537575" cy="51212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7A604-ECC1-4320-A70F-9F6BB7B7EDA5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55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 fontScale="90000"/>
          </a:bodyPr>
          <a:lstStyle/>
          <a:p>
            <a:r>
              <a:rPr lang="en-US" dirty="0"/>
              <a:t>Single Sideband Modulation and </a:t>
            </a:r>
            <a:r>
              <a:rPr lang="en-US" dirty="0" smtClean="0"/>
              <a:t>Demodulation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6391" y="990600"/>
            <a:ext cx="9959218" cy="518636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F77A-2B97-4A19-97B5-53A1E1686DC8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65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Power </a:t>
            </a:r>
            <a:r>
              <a:rPr lang="en-US" dirty="0" smtClean="0"/>
              <a:t>in AM Signals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762" y="1044575"/>
            <a:ext cx="7682476" cy="51323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507E-4689-4F00-B12E-6D637558F58B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35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81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Power of AM </a:t>
            </a:r>
            <a:r>
              <a:rPr lang="en-US" dirty="0" smtClean="0"/>
              <a:t>Signals 2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7189" y="1023938"/>
            <a:ext cx="7957622" cy="51530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0511-C91D-4386-AB8D-3E3D199167A6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94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37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Quadrature Amplitude Modulation (QAM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121" y="968375"/>
            <a:ext cx="8725758" cy="5208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9829-AD25-48FC-828D-CC48FF2C6174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08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QAM Modulator and </a:t>
            </a:r>
            <a:r>
              <a:rPr lang="en-US" dirty="0" smtClean="0"/>
              <a:t>Demodulator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3888" y="1023938"/>
            <a:ext cx="7264223" cy="51530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34FA-38B0-4E8B-B766-8CE53C8DEC76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9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37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Standard AM Broadcast Modulation – DSB-WC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85815" y="968375"/>
            <a:ext cx="7220370" cy="5208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00F1-CDBD-4C1E-83B6-3C0D272394DD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32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37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Noise in AM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9" y="968830"/>
            <a:ext cx="11157857" cy="52081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There is always noise</a:t>
            </a:r>
          </a:p>
          <a:p>
            <a:pPr lvl="1"/>
            <a:r>
              <a:rPr lang="en-US" dirty="0" smtClean="0"/>
              <a:t>External (channel) sources</a:t>
            </a:r>
          </a:p>
          <a:p>
            <a:pPr lvl="1"/>
            <a:r>
              <a:rPr lang="en-US" dirty="0" smtClean="0"/>
              <a:t>Receiver self generated noise</a:t>
            </a:r>
          </a:p>
          <a:p>
            <a:r>
              <a:rPr lang="en-US" dirty="0" smtClean="0"/>
              <a:t>We normally assume a White, Gaussian noise (exception is Impulse Noise)</a:t>
            </a:r>
          </a:p>
          <a:p>
            <a:r>
              <a:rPr lang="en-US" dirty="0" smtClean="0"/>
              <a:t>Only the noise that lies in the signal bandwidth needs to be considered since the receiver filters out all other noise.</a:t>
            </a:r>
          </a:p>
          <a:p>
            <a:r>
              <a:rPr lang="en-US" dirty="0" smtClean="0"/>
              <a:t>Noise has random phase and amplitude so two equal components</a:t>
            </a:r>
          </a:p>
          <a:p>
            <a:pPr lvl="1"/>
            <a:r>
              <a:rPr lang="en-US" dirty="0" smtClean="0"/>
              <a:t>In phase with the carrier</a:t>
            </a:r>
          </a:p>
          <a:p>
            <a:pPr lvl="1"/>
            <a:r>
              <a:rPr lang="en-US" dirty="0" smtClean="0"/>
              <a:t>90</a:t>
            </a:r>
            <a:r>
              <a:rPr lang="en-US" dirty="0" smtClean="0">
                <a:sym typeface="Symbol" panose="05050102010706020507" pitchFamily="18" charset="2"/>
              </a:rPr>
              <a:t> out of phase</a:t>
            </a:r>
          </a:p>
          <a:p>
            <a:r>
              <a:rPr lang="en-US" dirty="0" smtClean="0"/>
              <a:t>Asynchronous detection (e.g. envelope detector) sees both components</a:t>
            </a:r>
          </a:p>
          <a:p>
            <a:r>
              <a:rPr lang="en-US" dirty="0" smtClean="0"/>
              <a:t>Synchronous detectors only see one component at a time:</a:t>
            </a:r>
            <a:br>
              <a:rPr lang="en-US" dirty="0" smtClean="0"/>
            </a:br>
            <a:r>
              <a:rPr lang="en-US" dirty="0" smtClean="0"/>
              <a:t>3dB better S/N (noise power cut </a:t>
            </a:r>
            <a:r>
              <a:rPr lang="en-US" smtClean="0"/>
              <a:t>in half)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DCCB-57D1-4E32-9934-EDC9072C4F4F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98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37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DSB-SC vs. </a:t>
            </a:r>
            <a:r>
              <a:rPr lang="en-US" dirty="0" smtClean="0"/>
              <a:t>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8830"/>
            <a:ext cx="10515600" cy="52081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DSB-SC modulated signals undergo phase reversal when m(t) changes </a:t>
            </a:r>
            <a:r>
              <a:rPr lang="en-US" dirty="0" smtClean="0"/>
              <a:t>sign. It </a:t>
            </a:r>
            <a:r>
              <a:rPr lang="en-US" dirty="0"/>
              <a:t>is difficult to extract carrier from received signal. 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0403-89E8-4460-9AEC-CB2095BCA9BA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687" y="1745873"/>
            <a:ext cx="5627913" cy="452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39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37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DSB-SC vs. AM (cont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8830"/>
            <a:ext cx="10515600" cy="5208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 AM, the carrier signal is modulated </a:t>
            </a:r>
            <a:r>
              <a:rPr lang="en-US" sz="2400" dirty="0" smtClean="0"/>
              <a:t>and the carrier is added to produce</a:t>
            </a:r>
            <a:br>
              <a:rPr lang="en-US" sz="2400" dirty="0" smtClean="0"/>
            </a:br>
            <a:r>
              <a:rPr lang="en-US" sz="2400" dirty="0" smtClean="0"/>
              <a:t>A[1 </a:t>
            </a:r>
            <a:r>
              <a:rPr lang="en-US" sz="2400" dirty="0"/>
              <a:t>+ 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a</a:t>
            </a:r>
            <a:r>
              <a:rPr lang="en-US" sz="2400" dirty="0" err="1" smtClean="0"/>
              <a:t>m</a:t>
            </a:r>
            <a:r>
              <a:rPr lang="en-US" sz="2400" dirty="0" smtClean="0"/>
              <a:t>(t)]c(t). Examples</a:t>
            </a:r>
            <a:r>
              <a:rPr lang="en-US" sz="2400" dirty="0"/>
              <a:t>: </a:t>
            </a:r>
            <a:r>
              <a:rPr lang="en-US" sz="2400" dirty="0" err="1"/>
              <a:t>k</a:t>
            </a:r>
            <a:r>
              <a:rPr lang="en-US" sz="2400" baseline="-25000" dirty="0" err="1"/>
              <a:t>a</a:t>
            </a:r>
            <a:r>
              <a:rPr lang="en-US" sz="2400" dirty="0"/>
              <a:t> = 1 </a:t>
            </a:r>
            <a:r>
              <a:rPr lang="en-US" sz="2400" dirty="0" smtClean="0"/>
              <a:t>(100% modulation) and </a:t>
            </a:r>
            <a:r>
              <a:rPr lang="en-US" sz="2400" dirty="0" err="1"/>
              <a:t>k</a:t>
            </a:r>
            <a:r>
              <a:rPr lang="en-US" sz="2400" baseline="-25000" dirty="0" err="1"/>
              <a:t>a</a:t>
            </a:r>
            <a:r>
              <a:rPr lang="en-US" sz="2400" dirty="0"/>
              <a:t> = </a:t>
            </a:r>
            <a:r>
              <a:rPr lang="en-US" sz="2400" dirty="0" smtClean="0"/>
              <a:t>0.5</a:t>
            </a:r>
            <a:r>
              <a:rPr lang="en-US" sz="2400" dirty="0"/>
              <a:t> </a:t>
            </a:r>
            <a:r>
              <a:rPr lang="en-US" sz="2400" dirty="0" smtClean="0"/>
              <a:t>(50% modulation)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8795-501F-4FD9-ADA3-93C74BD70CFA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408" y="1704861"/>
            <a:ext cx="5715557" cy="45617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2766" y="2055779"/>
            <a:ext cx="44682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Phasors again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Now we add some carrier to DSB-SC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en-US" baseline="-25000" dirty="0" err="1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(t)cos(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</a:t>
            </a:r>
            <a:r>
              <a:rPr lang="en-US" baseline="-25000" dirty="0" err="1" smtClean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A cos</a:t>
            </a:r>
            <a:r>
              <a:rPr lang="en-US" dirty="0" smtClean="0"/>
              <a:t>(</a:t>
            </a:r>
            <a:r>
              <a:rPr lang="en-US" dirty="0" smtClean="0">
                <a:sym typeface="Symbol" panose="05050102010706020507" pitchFamily="18" charset="2"/>
              </a:rPr>
              <a:t></a:t>
            </a:r>
            <a:r>
              <a:rPr lang="en-US" baseline="-25000" dirty="0" err="1" smtClean="0"/>
              <a:t>c</a:t>
            </a:r>
            <a:r>
              <a:rPr lang="en-US" dirty="0" err="1" smtClean="0"/>
              <a:t>t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get a phasor with a length that varies with m(t) as in the time domain pictures on the right.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34733" y="3296287"/>
            <a:ext cx="2536373" cy="71232"/>
            <a:chOff x="389337" y="4184746"/>
            <a:chExt cx="2536373" cy="71232"/>
          </a:xfrm>
        </p:grpSpPr>
        <p:grpSp>
          <p:nvGrpSpPr>
            <p:cNvPr id="9" name="Group 8"/>
            <p:cNvGrpSpPr/>
            <p:nvPr/>
          </p:nvGrpSpPr>
          <p:grpSpPr>
            <a:xfrm>
              <a:off x="1662969" y="4184746"/>
              <a:ext cx="1262741" cy="15872"/>
              <a:chOff x="1915888" y="4844143"/>
              <a:chExt cx="1262741" cy="15872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>
                <a:off x="2579914" y="4844143"/>
                <a:ext cx="598715" cy="49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>
                <a:off x="1915888" y="4855025"/>
                <a:ext cx="598715" cy="49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Arrow Connector 11"/>
            <p:cNvCxnSpPr/>
            <p:nvPr/>
          </p:nvCxnSpPr>
          <p:spPr>
            <a:xfrm>
              <a:off x="389337" y="4255978"/>
              <a:ext cx="19376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8329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45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AM Signal and Its </a:t>
            </a:r>
            <a:r>
              <a:rPr lang="en-US" dirty="0" smtClean="0"/>
              <a:t>Envelope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53430" y="979488"/>
            <a:ext cx="5885140" cy="51974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363F-F27C-4035-80C4-5FDBDADD3737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12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28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Envelope Detection of AM </a:t>
            </a:r>
            <a:r>
              <a:rPr lang="en-US" dirty="0" smtClean="0"/>
              <a:t>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7944"/>
            <a:ext cx="10515600" cy="52190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term detection means extracting signal from received data. In </a:t>
            </a:r>
            <a:r>
              <a:rPr lang="en-US" dirty="0" smtClean="0"/>
              <a:t>most cases </a:t>
            </a:r>
            <a:r>
              <a:rPr lang="en-US" dirty="0"/>
              <a:t>it means demodulation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r>
              <a:rPr lang="en-US" dirty="0"/>
              <a:t>Suppose that a signal x(t) can be written </a:t>
            </a:r>
            <a:r>
              <a:rPr lang="en-US" dirty="0" smtClean="0"/>
              <a:t>as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x(t) = E(t)cos </a:t>
            </a:r>
            <a:r>
              <a:rPr lang="en-US" dirty="0" err="1"/>
              <a:t>ωct</a:t>
            </a:r>
            <a:r>
              <a:rPr lang="en-US" dirty="0"/>
              <a:t> ,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where </a:t>
            </a:r>
            <a:r>
              <a:rPr lang="en-US" dirty="0"/>
              <a:t>E(t) varies slowly compared to the carrier cos </a:t>
            </a:r>
            <a:r>
              <a:rPr lang="en-US" dirty="0" err="1"/>
              <a:t>ωct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Then |E(t)| is called the envelope of x(t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/>
              <a:t>For envelope detection to work, we </a:t>
            </a:r>
            <a:r>
              <a:rPr lang="en-US" dirty="0" smtClean="0"/>
              <a:t>need</a:t>
            </a:r>
          </a:p>
          <a:p>
            <a:pPr marL="0" indent="0" algn="ctr">
              <a:buNone/>
            </a:pPr>
            <a:r>
              <a:rPr lang="en-US" dirty="0" smtClean="0"/>
              <a:t>fc </a:t>
            </a:r>
            <a:r>
              <a:rPr lang="en-US" dirty="0"/>
              <a:t>≫ bandwidth of m(t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Otherwise positive and negative spectral components overlap</a:t>
            </a:r>
            <a:r>
              <a:rPr lang="en-US" dirty="0" smtClean="0"/>
              <a:t>. And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 </a:t>
            </a:r>
            <a:r>
              <a:rPr lang="en-US" dirty="0"/>
              <a:t>+ m(t) ≥ </a:t>
            </a:r>
            <a:r>
              <a:rPr lang="en-US" dirty="0" smtClean="0"/>
              <a:t>0</a:t>
            </a:r>
          </a:p>
          <a:p>
            <a:pPr marL="0" indent="0">
              <a:buNone/>
            </a:pPr>
            <a:r>
              <a:rPr lang="en-US" dirty="0"/>
              <a:t>Otherwise phase reversals occur when A + m(t) &lt; 0.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385E-2777-4D23-A5E0-0E0CB8A1F378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36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28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Message Signal Peak and </a:t>
            </a:r>
            <a:r>
              <a:rPr lang="en-US" dirty="0" smtClean="0"/>
              <a:t>Offset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2273" y="1066800"/>
            <a:ext cx="8867454" cy="511016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B522-DF60-4A99-B79C-DEB1D97F18A1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41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28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Modulation Index </a:t>
            </a:r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9662" y="1055688"/>
            <a:ext cx="9112676" cy="51212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505E-A3C8-4ABC-93E8-6DD75753C55C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9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3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Modulation and Demodulation of AM </a:t>
            </a:r>
            <a:r>
              <a:rPr lang="en-US" dirty="0" smtClean="0"/>
              <a:t>Signals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0822" y="1089025"/>
            <a:ext cx="8610356" cy="508793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006E-61DB-4B56-B7CA-A9BEB9AE1D92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Amplitude Modulation and Demodulation - 2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70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727</Words>
  <Application>Microsoft Office PowerPoint</Application>
  <PresentationFormat>Widescreen</PresentationFormat>
  <Paragraphs>123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Office Theme</vt:lpstr>
      <vt:lpstr>Chapter 4 </vt:lpstr>
      <vt:lpstr>Standard AM Broadcast Modulation – DSB-WC</vt:lpstr>
      <vt:lpstr>DSB-SC vs. AM</vt:lpstr>
      <vt:lpstr>DSB-SC vs. AM (cont.)</vt:lpstr>
      <vt:lpstr>AM Signal and Its Envelope</vt:lpstr>
      <vt:lpstr>Envelope Detection of AM Signals</vt:lpstr>
      <vt:lpstr>Message Signal Peak and Offset</vt:lpstr>
      <vt:lpstr>Modulation Index Example</vt:lpstr>
      <vt:lpstr>Modulation and Demodulation of AM Signals</vt:lpstr>
      <vt:lpstr>Envelope Detector for AM</vt:lpstr>
      <vt:lpstr>AM Demodulation: Rectifier + Low pass Filter</vt:lpstr>
      <vt:lpstr>AM Demodulation Experiment</vt:lpstr>
      <vt:lpstr>Single Sideband (SSB)</vt:lpstr>
      <vt:lpstr>Single Sideband (cont.)</vt:lpstr>
      <vt:lpstr>Single Sideband Modulation and Demodulation</vt:lpstr>
      <vt:lpstr>Power in AM Signals</vt:lpstr>
      <vt:lpstr>Power of AM Signals 2</vt:lpstr>
      <vt:lpstr>Quadrature Amplitude Modulation (QAM)</vt:lpstr>
      <vt:lpstr>QAM Modulator and Demodulator</vt:lpstr>
      <vt:lpstr>Noise in AM Systems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creator>Jeffrey Denenberg</dc:creator>
  <cp:lastModifiedBy>Jeffrey Denenberg</cp:lastModifiedBy>
  <cp:revision>161</cp:revision>
  <dcterms:created xsi:type="dcterms:W3CDTF">2016-12-19T00:00:23Z</dcterms:created>
  <dcterms:modified xsi:type="dcterms:W3CDTF">2016-12-23T17:27:27Z</dcterms:modified>
</cp:coreProperties>
</file>