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350" autoAdjust="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37986A-2016-4835-8398-0D75849ADD1D}" type="datetimeFigureOut">
              <a:rPr lang="en-US" smtClean="0"/>
              <a:t>12/20/2016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393E3-3ECF-4A40-B943-A35BFA276B49}" type="slidenum">
              <a:rPr lang="en-US" smtClean="0"/>
              <a:t>‹#›</a:t>
            </a:fld>
            <a:endParaRPr lang="en-US"/>
          </a:p>
        </p:txBody>
      </p:sp>
    </p:spTree>
    <p:extLst>
      <p:ext uri="{BB962C8B-B14F-4D97-AF65-F5344CB8AC3E}">
        <p14:creationId xmlns:p14="http://schemas.microsoft.com/office/powerpoint/2010/main" val="188889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61ED3-B245-4FC0-AC26-42C32AB5705A}" type="datetimeFigureOut">
              <a:rPr lang="en-US" smtClean="0"/>
              <a:t>12/20/2016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BBEE2-9709-423B-A55C-1E554CABEF32}" type="slidenum">
              <a:rPr lang="en-US" smtClean="0"/>
              <a:t>‹#›</a:t>
            </a:fld>
            <a:endParaRPr lang="en-US"/>
          </a:p>
        </p:txBody>
      </p:sp>
    </p:spTree>
    <p:extLst>
      <p:ext uri="{BB962C8B-B14F-4D97-AF65-F5344CB8AC3E}">
        <p14:creationId xmlns:p14="http://schemas.microsoft.com/office/powerpoint/2010/main" val="40732199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CBBEE2-9709-423B-A55C-1E554CABEF32}" type="slidenum">
              <a:rPr lang="en-US" smtClean="0"/>
              <a:t>1</a:t>
            </a:fld>
            <a:endParaRPr lang="en-US"/>
          </a:p>
        </p:txBody>
      </p:sp>
    </p:spTree>
    <p:extLst>
      <p:ext uri="{BB962C8B-B14F-4D97-AF65-F5344CB8AC3E}">
        <p14:creationId xmlns:p14="http://schemas.microsoft.com/office/powerpoint/2010/main" val="3569812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Butterworth filter is causal.</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11</a:t>
            </a:fld>
            <a:endParaRPr lang="en-US"/>
          </a:p>
        </p:txBody>
      </p:sp>
    </p:spTree>
    <p:extLst>
      <p:ext uri="{BB962C8B-B14F-4D97-AF65-F5344CB8AC3E}">
        <p14:creationId xmlns:p14="http://schemas.microsoft.com/office/powerpoint/2010/main" val="570418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Note that these ideal filters have linear phase shift</a:t>
            </a:r>
            <a:r>
              <a:rPr lang="en-US" sz="1200" b="0" i="0" kern="1200" baseline="0" dirty="0" smtClean="0">
                <a:solidFill>
                  <a:schemeClr val="tx1"/>
                </a:solidFill>
                <a:effectLst/>
                <a:latin typeface="+mn-lt"/>
                <a:ea typeface="+mn-ea"/>
                <a:cs typeface="+mn-cs"/>
              </a:rPr>
              <a:t>.  Non-linear phase shift in the pass band is called “Group Delay Distortion” since it smears pulses in time.</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12</a:t>
            </a:fld>
            <a:endParaRPr lang="en-US"/>
          </a:p>
        </p:txBody>
      </p:sp>
    </p:spTree>
    <p:extLst>
      <p:ext uri="{BB962C8B-B14F-4D97-AF65-F5344CB8AC3E}">
        <p14:creationId xmlns:p14="http://schemas.microsoft.com/office/powerpoint/2010/main" val="2460483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Transient or “windowing” effect at the beginning</a:t>
            </a:r>
            <a:r>
              <a:rPr lang="en-US" baseline="0" dirty="0" smtClean="0"/>
              <a:t> and end of the time interval.</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13</a:t>
            </a:fld>
            <a:endParaRPr lang="en-US"/>
          </a:p>
        </p:txBody>
      </p:sp>
    </p:spTree>
    <p:extLst>
      <p:ext uri="{BB962C8B-B14F-4D97-AF65-F5344CB8AC3E}">
        <p14:creationId xmlns:p14="http://schemas.microsoft.com/office/powerpoint/2010/main" val="1317790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author uses an asterisk to .denote convolution.  Don’t</a:t>
            </a:r>
            <a:r>
              <a:rPr lang="en-US" baseline="0" dirty="0" smtClean="0"/>
              <a:t> confuse this with multiply.</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14</a:t>
            </a:fld>
            <a:endParaRPr lang="en-US"/>
          </a:p>
        </p:txBody>
      </p:sp>
    </p:spTree>
    <p:extLst>
      <p:ext uri="{BB962C8B-B14F-4D97-AF65-F5344CB8AC3E}">
        <p14:creationId xmlns:p14="http://schemas.microsoft.com/office/powerpoint/2010/main" val="4054819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http://science.time.com/2013/03/20/humanity-leaves-the-solar-system-35-years-later-voyager-offically-exits-the-heliosphere/</a:t>
            </a:r>
            <a:r>
              <a:rPr lang="en-US" sz="1200" b="0" i="0"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16</a:t>
            </a:fld>
            <a:endParaRPr lang="en-US"/>
          </a:p>
        </p:txBody>
      </p:sp>
    </p:spTree>
    <p:extLst>
      <p:ext uri="{BB962C8B-B14F-4D97-AF65-F5344CB8AC3E}">
        <p14:creationId xmlns:p14="http://schemas.microsoft.com/office/powerpoint/2010/main" val="3121940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inverting a realizable transfer function yields a non-realizable filter so real world equalization is an approximation.</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18</a:t>
            </a:fld>
            <a:endParaRPr lang="en-US"/>
          </a:p>
        </p:txBody>
      </p:sp>
    </p:spTree>
    <p:extLst>
      <p:ext uri="{BB962C8B-B14F-4D97-AF65-F5344CB8AC3E}">
        <p14:creationId xmlns:p14="http://schemas.microsoft.com/office/powerpoint/2010/main" val="250588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CBBEE2-9709-423B-A55C-1E554CABEF32}" type="slidenum">
              <a:rPr lang="en-US" smtClean="0"/>
              <a:t>2</a:t>
            </a:fld>
            <a:endParaRPr lang="en-US"/>
          </a:p>
        </p:txBody>
      </p:sp>
    </p:spTree>
    <p:extLst>
      <p:ext uri="{BB962C8B-B14F-4D97-AF65-F5344CB8AC3E}">
        <p14:creationId xmlns:p14="http://schemas.microsoft.com/office/powerpoint/2010/main" val="3051309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Baseband bandwidth is often defined as the width from DC to the half power frequency.  That is one half the bandwidth of the frequency shifted spectra.</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4</a:t>
            </a:fld>
            <a:endParaRPr lang="en-US"/>
          </a:p>
        </p:txBody>
      </p:sp>
    </p:spTree>
    <p:extLst>
      <p:ext uri="{BB962C8B-B14F-4D97-AF65-F5344CB8AC3E}">
        <p14:creationId xmlns:p14="http://schemas.microsoft.com/office/powerpoint/2010/main" val="2091472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lower VHF frequencies are now re-allocated</a:t>
            </a:r>
            <a:r>
              <a:rPr lang="en-US" baseline="0" dirty="0" smtClean="0"/>
              <a:t> for other services</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5</a:t>
            </a:fld>
            <a:endParaRPr lang="en-US"/>
          </a:p>
        </p:txBody>
      </p:sp>
    </p:spTree>
    <p:extLst>
      <p:ext uri="{BB962C8B-B14F-4D97-AF65-F5344CB8AC3E}">
        <p14:creationId xmlns:p14="http://schemas.microsoft.com/office/powerpoint/2010/main" val="77148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in the real world “Band Limited” is an approximation.  It means that beyond that range, the energy is small enough to be ignored.</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6</a:t>
            </a:fld>
            <a:endParaRPr lang="en-US"/>
          </a:p>
        </p:txBody>
      </p:sp>
    </p:spTree>
    <p:extLst>
      <p:ext uri="{BB962C8B-B14F-4D97-AF65-F5344CB8AC3E}">
        <p14:creationId xmlns:p14="http://schemas.microsoft.com/office/powerpoint/2010/main" val="37163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wireless “Channels” tend to be time-varying.</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7</a:t>
            </a:fld>
            <a:endParaRPr lang="en-US"/>
          </a:p>
        </p:txBody>
      </p:sp>
    </p:spTree>
    <p:extLst>
      <p:ext uri="{BB962C8B-B14F-4D97-AF65-F5344CB8AC3E}">
        <p14:creationId xmlns:p14="http://schemas.microsoft.com/office/powerpoint/2010/main" val="2026724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Note that this system is not and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cannot be causal.</a:t>
            </a:r>
            <a:r>
              <a:rPr lang="en-US" dirty="0" smtClean="0"/>
              <a:t> Causality</a:t>
            </a:r>
            <a:r>
              <a:rPr lang="en-US" baseline="0" dirty="0" smtClean="0"/>
              <a:t> means that the output cannot begin to respond before the input occurs.  As the great philosopher Yogi Berra said, “There is only one thing that is hard to predict …… the future. </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8</a:t>
            </a:fld>
            <a:endParaRPr lang="en-US"/>
          </a:p>
        </p:txBody>
      </p:sp>
    </p:spTree>
    <p:extLst>
      <p:ext uri="{BB962C8B-B14F-4D97-AF65-F5344CB8AC3E}">
        <p14:creationId xmlns:p14="http://schemas.microsoft.com/office/powerpoint/2010/main" val="17114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this is an unrealizable “Ideal” filter</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9</a:t>
            </a:fld>
            <a:endParaRPr lang="en-US"/>
          </a:p>
        </p:txBody>
      </p:sp>
    </p:spTree>
    <p:extLst>
      <p:ext uri="{BB962C8B-B14F-4D97-AF65-F5344CB8AC3E}">
        <p14:creationId xmlns:p14="http://schemas.microsoft.com/office/powerpoint/2010/main" val="1105579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Non-Ideal, but useful for reasonable order filters (n &lt; 10),  It</a:t>
            </a:r>
            <a:r>
              <a:rPr lang="en-US" baseline="0" dirty="0" smtClean="0"/>
              <a:t> has a smooth phase response, but other filter designs have sharper cutoff characteristics.</a:t>
            </a:r>
            <a:br>
              <a:rPr lang="en-US" baseline="0" dirty="0" smtClean="0"/>
            </a:br>
            <a:r>
              <a:rPr lang="en-US" baseline="0" dirty="0" smtClean="0"/>
              <a:t>See my tutorial on “Filter Approximation Theory” for more choices.</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10</a:t>
            </a:fld>
            <a:endParaRPr lang="en-US"/>
          </a:p>
        </p:txBody>
      </p:sp>
    </p:spTree>
    <p:extLst>
      <p:ext uri="{BB962C8B-B14F-4D97-AF65-F5344CB8AC3E}">
        <p14:creationId xmlns:p14="http://schemas.microsoft.com/office/powerpoint/2010/main" val="1692821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D9715A-58FE-4F5B-B9F1-F1C11003CD8C}"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251149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DF0E38-0308-4427-B781-B9C4F8F7B5DF}"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1333921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F11F5-574E-4E2E-BC1A-2E071FCA1C3C}"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358037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9F3AA-30D3-43C9-92AB-AC924BB1DB6D}"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225368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D83699-DCAF-4217-B79D-DEBCDA84CA4E}"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194305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05071E-8AA6-4592-9AC0-7DC6591382D0}" type="datetime1">
              <a:rPr lang="en-US" smtClean="0"/>
              <a:t>12/20/2016</a:t>
            </a:fld>
            <a:endParaRPr lang="en-US"/>
          </a:p>
        </p:txBody>
      </p:sp>
      <p:sp>
        <p:nvSpPr>
          <p:cNvPr id="6" name="Footer Placeholder 5"/>
          <p:cNvSpPr>
            <a:spLocks noGrp="1"/>
          </p:cNvSpPr>
          <p:nvPr>
            <p:ph type="ftr" sz="quarter" idx="11"/>
          </p:nvPr>
        </p:nvSpPr>
        <p:spPr/>
        <p:txBody>
          <a:bodyPr/>
          <a:lstStyle/>
          <a:p>
            <a:r>
              <a:rPr lang="en-US" smtClean="0"/>
              <a:t>Chapter 3: Analysis and Transmission of Signals - 2</a:t>
            </a:r>
            <a:endParaRPr lang="en-US"/>
          </a:p>
        </p:txBody>
      </p:sp>
      <p:sp>
        <p:nvSpPr>
          <p:cNvPr id="7" name="Slide Number Placeholder 6"/>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135003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D4AB05-FED5-4965-8E27-A418A745ACF4}" type="datetime1">
              <a:rPr lang="en-US" smtClean="0"/>
              <a:t>12/20/2016</a:t>
            </a:fld>
            <a:endParaRPr lang="en-US"/>
          </a:p>
        </p:txBody>
      </p:sp>
      <p:sp>
        <p:nvSpPr>
          <p:cNvPr id="8" name="Footer Placeholder 7"/>
          <p:cNvSpPr>
            <a:spLocks noGrp="1"/>
          </p:cNvSpPr>
          <p:nvPr>
            <p:ph type="ftr" sz="quarter" idx="11"/>
          </p:nvPr>
        </p:nvSpPr>
        <p:spPr/>
        <p:txBody>
          <a:bodyPr/>
          <a:lstStyle/>
          <a:p>
            <a:r>
              <a:rPr lang="en-US" smtClean="0"/>
              <a:t>Chapter 3: Analysis and Transmission of Signals - 2</a:t>
            </a:r>
            <a:endParaRPr lang="en-US"/>
          </a:p>
        </p:txBody>
      </p:sp>
      <p:sp>
        <p:nvSpPr>
          <p:cNvPr id="9" name="Slide Number Placeholder 8"/>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54456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414C49-CE22-4BCA-AC65-C8D7C8C21FBB}" type="datetime1">
              <a:rPr lang="en-US" smtClean="0"/>
              <a:t>12/20/2016</a:t>
            </a:fld>
            <a:endParaRPr lang="en-US"/>
          </a:p>
        </p:txBody>
      </p:sp>
      <p:sp>
        <p:nvSpPr>
          <p:cNvPr id="4" name="Footer Placeholder 3"/>
          <p:cNvSpPr>
            <a:spLocks noGrp="1"/>
          </p:cNvSpPr>
          <p:nvPr>
            <p:ph type="ftr" sz="quarter" idx="11"/>
          </p:nvPr>
        </p:nvSpPr>
        <p:spPr/>
        <p:txBody>
          <a:bodyPr/>
          <a:lstStyle/>
          <a:p>
            <a:r>
              <a:rPr lang="en-US" smtClean="0"/>
              <a:t>Chapter 3: Analysis and Transmission of Signals - 2</a:t>
            </a:r>
            <a:endParaRPr lang="en-US"/>
          </a:p>
        </p:txBody>
      </p:sp>
      <p:sp>
        <p:nvSpPr>
          <p:cNvPr id="5" name="Slide Number Placeholder 4"/>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84025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627794-825B-4262-8258-F4F998AF81A1}" type="datetime1">
              <a:rPr lang="en-US" smtClean="0"/>
              <a:t>12/20/2016</a:t>
            </a:fld>
            <a:endParaRPr lang="en-US"/>
          </a:p>
        </p:txBody>
      </p:sp>
      <p:sp>
        <p:nvSpPr>
          <p:cNvPr id="3" name="Footer Placeholder 2"/>
          <p:cNvSpPr>
            <a:spLocks noGrp="1"/>
          </p:cNvSpPr>
          <p:nvPr>
            <p:ph type="ftr" sz="quarter" idx="11"/>
          </p:nvPr>
        </p:nvSpPr>
        <p:spPr/>
        <p:txBody>
          <a:bodyPr/>
          <a:lstStyle/>
          <a:p>
            <a:r>
              <a:rPr lang="en-US" smtClean="0"/>
              <a:t>Chapter 3: Analysis and Transmission of Signals - 2</a:t>
            </a:r>
            <a:endParaRPr lang="en-US"/>
          </a:p>
        </p:txBody>
      </p:sp>
      <p:sp>
        <p:nvSpPr>
          <p:cNvPr id="4" name="Slide Number Placeholder 3"/>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466167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DA18A-E309-4A8F-A408-B682AD2D216E}" type="datetime1">
              <a:rPr lang="en-US" smtClean="0"/>
              <a:t>12/20/2016</a:t>
            </a:fld>
            <a:endParaRPr lang="en-US"/>
          </a:p>
        </p:txBody>
      </p:sp>
      <p:sp>
        <p:nvSpPr>
          <p:cNvPr id="6" name="Footer Placeholder 5"/>
          <p:cNvSpPr>
            <a:spLocks noGrp="1"/>
          </p:cNvSpPr>
          <p:nvPr>
            <p:ph type="ftr" sz="quarter" idx="11"/>
          </p:nvPr>
        </p:nvSpPr>
        <p:spPr/>
        <p:txBody>
          <a:bodyPr/>
          <a:lstStyle/>
          <a:p>
            <a:r>
              <a:rPr lang="en-US" smtClean="0"/>
              <a:t>Chapter 3: Analysis and Transmission of Signals - 2</a:t>
            </a:r>
            <a:endParaRPr lang="en-US"/>
          </a:p>
        </p:txBody>
      </p:sp>
      <p:sp>
        <p:nvSpPr>
          <p:cNvPr id="7" name="Slide Number Placeholder 6"/>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304488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85BA4-A026-42B1-B21B-62E21819C0E5}" type="datetime1">
              <a:rPr lang="en-US" smtClean="0"/>
              <a:t>12/20/2016</a:t>
            </a:fld>
            <a:endParaRPr lang="en-US"/>
          </a:p>
        </p:txBody>
      </p:sp>
      <p:sp>
        <p:nvSpPr>
          <p:cNvPr id="6" name="Footer Placeholder 5"/>
          <p:cNvSpPr>
            <a:spLocks noGrp="1"/>
          </p:cNvSpPr>
          <p:nvPr>
            <p:ph type="ftr" sz="quarter" idx="11"/>
          </p:nvPr>
        </p:nvSpPr>
        <p:spPr/>
        <p:txBody>
          <a:bodyPr/>
          <a:lstStyle/>
          <a:p>
            <a:r>
              <a:rPr lang="en-US" smtClean="0"/>
              <a:t>Chapter 3: Analysis and Transmission of Signals - 2</a:t>
            </a:r>
            <a:endParaRPr lang="en-US"/>
          </a:p>
        </p:txBody>
      </p:sp>
      <p:sp>
        <p:nvSpPr>
          <p:cNvPr id="7" name="Slide Number Placeholder 6"/>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107294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A3DA6-CDA8-41B9-A011-81173E127F45}" type="datetime1">
              <a:rPr lang="en-US" smtClean="0"/>
              <a:t>12/20/2016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Chapter 3: Analysis and Transmission of Signals - 2</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87F2B-2904-4F75-AB78-50B18E9D37C0}" type="slidenum">
              <a:rPr lang="en-US" smtClean="0"/>
              <a:t>‹#›</a:t>
            </a:fld>
            <a:endParaRPr lang="en-US"/>
          </a:p>
        </p:txBody>
      </p:sp>
    </p:spTree>
    <p:extLst>
      <p:ext uri="{BB962C8B-B14F-4D97-AF65-F5344CB8AC3E}">
        <p14:creationId xmlns:p14="http://schemas.microsoft.com/office/powerpoint/2010/main" val="4052802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Chapter </a:t>
            </a:r>
            <a:r>
              <a:rPr lang="en-US" dirty="0" smtClean="0"/>
              <a:t>3</a:t>
            </a:r>
            <a:br>
              <a:rPr lang="en-US" dirty="0" smtClean="0"/>
            </a:br>
            <a:endParaRPr lang="en-US" dirty="0"/>
          </a:p>
        </p:txBody>
      </p:sp>
      <p:sp>
        <p:nvSpPr>
          <p:cNvPr id="3" name="Subtitle 2"/>
          <p:cNvSpPr>
            <a:spLocks noGrp="1"/>
          </p:cNvSpPr>
          <p:nvPr>
            <p:ph type="subTitle" idx="1"/>
          </p:nvPr>
        </p:nvSpPr>
        <p:spPr/>
        <p:txBody>
          <a:bodyPr>
            <a:normAutofit fontScale="92500"/>
          </a:bodyPr>
          <a:lstStyle/>
          <a:p>
            <a:r>
              <a:rPr lang="en-US" sz="5400" dirty="0" smtClean="0"/>
              <a:t>Signal Analysis and Transmission</a:t>
            </a:r>
            <a:br>
              <a:rPr lang="en-US" sz="5400" dirty="0" smtClean="0"/>
            </a:br>
            <a:r>
              <a:rPr lang="en-US" sz="5400" dirty="0" smtClean="0"/>
              <a:t>Part 1</a:t>
            </a:r>
            <a:endParaRPr lang="en-US" sz="5400" dirty="0"/>
          </a:p>
        </p:txBody>
      </p:sp>
    </p:spTree>
    <p:extLst>
      <p:ext uri="{BB962C8B-B14F-4D97-AF65-F5344CB8AC3E}">
        <p14:creationId xmlns:p14="http://schemas.microsoft.com/office/powerpoint/2010/main" val="1355638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5475"/>
          </a:xfrm>
        </p:spPr>
        <p:txBody>
          <a:bodyPr>
            <a:normAutofit fontScale="90000"/>
          </a:bodyPr>
          <a:lstStyle/>
          <a:p>
            <a:pPr algn="ctr"/>
            <a:r>
              <a:rPr lang="en-US" dirty="0"/>
              <a:t>Butterworth Filter: </a:t>
            </a:r>
            <a:r>
              <a:rPr lang="en-US" dirty="0" smtClean="0"/>
              <a:t>Non-ideal, </a:t>
            </a:r>
            <a:r>
              <a:rPr lang="en-US" dirty="0"/>
              <a:t>Low-Pass </a:t>
            </a:r>
            <a:r>
              <a:rPr lang="en-US" dirty="0" smtClean="0"/>
              <a:t>Filter</a:t>
            </a:r>
            <a:endParaRPr lang="en-US" dirty="0"/>
          </a:p>
        </p:txBody>
      </p:sp>
      <p:pic>
        <p:nvPicPr>
          <p:cNvPr id="7" name="Content Placeholder 6"/>
          <p:cNvPicPr>
            <a:picLocks noGrp="1" noChangeAspect="1"/>
          </p:cNvPicPr>
          <p:nvPr>
            <p:ph idx="1"/>
          </p:nvPr>
        </p:nvPicPr>
        <p:blipFill>
          <a:blip r:embed="rId3"/>
          <a:stretch>
            <a:fillRect/>
          </a:stretch>
        </p:blipFill>
        <p:spPr>
          <a:xfrm>
            <a:off x="2617194" y="990600"/>
            <a:ext cx="6957612" cy="5186363"/>
          </a:xfrm>
          <a:prstGeom prst="rect">
            <a:avLst/>
          </a:prstGeom>
        </p:spPr>
      </p:pic>
      <p:sp>
        <p:nvSpPr>
          <p:cNvPr id="4" name="Date Placeholder 3"/>
          <p:cNvSpPr>
            <a:spLocks noGrp="1"/>
          </p:cNvSpPr>
          <p:nvPr>
            <p:ph type="dt" sz="half" idx="10"/>
          </p:nvPr>
        </p:nvSpPr>
        <p:spPr/>
        <p:txBody>
          <a:bodyPr/>
          <a:lstStyle/>
          <a:p>
            <a:fld id="{C049F3AA-30D3-43C9-92AB-AC924BB1DB6D}"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10</a:t>
            </a:fld>
            <a:endParaRPr lang="en-US"/>
          </a:p>
        </p:txBody>
      </p:sp>
    </p:spTree>
    <p:extLst>
      <p:ext uri="{BB962C8B-B14F-4D97-AF65-F5344CB8AC3E}">
        <p14:creationId xmlns:p14="http://schemas.microsoft.com/office/powerpoint/2010/main" val="372083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4589"/>
          </a:xfrm>
        </p:spPr>
        <p:txBody>
          <a:bodyPr>
            <a:normAutofit fontScale="90000"/>
          </a:bodyPr>
          <a:lstStyle/>
          <a:p>
            <a:r>
              <a:rPr lang="en-US" dirty="0"/>
              <a:t>Butterworth Filter vs. Ideal </a:t>
            </a:r>
            <a:r>
              <a:rPr lang="en-US" dirty="0" err="1"/>
              <a:t>Lowpass</a:t>
            </a:r>
            <a:r>
              <a:rPr lang="en-US" dirty="0"/>
              <a:t> </a:t>
            </a:r>
            <a:r>
              <a:rPr lang="en-US" dirty="0" smtClean="0"/>
              <a:t>Filter</a:t>
            </a:r>
            <a:endParaRPr lang="en-US" dirty="0"/>
          </a:p>
        </p:txBody>
      </p:sp>
      <p:pic>
        <p:nvPicPr>
          <p:cNvPr id="7" name="Content Placeholder 6"/>
          <p:cNvPicPr>
            <a:picLocks noGrp="1" noChangeAspect="1"/>
          </p:cNvPicPr>
          <p:nvPr>
            <p:ph idx="1"/>
          </p:nvPr>
        </p:nvPicPr>
        <p:blipFill>
          <a:blip r:embed="rId3"/>
          <a:stretch>
            <a:fillRect/>
          </a:stretch>
        </p:blipFill>
        <p:spPr>
          <a:xfrm>
            <a:off x="2232075" y="1089025"/>
            <a:ext cx="7727850" cy="5087938"/>
          </a:xfrm>
          <a:prstGeom prst="rect">
            <a:avLst/>
          </a:prstGeom>
        </p:spPr>
      </p:pic>
      <p:sp>
        <p:nvSpPr>
          <p:cNvPr id="4" name="Date Placeholder 3"/>
          <p:cNvSpPr>
            <a:spLocks noGrp="1"/>
          </p:cNvSpPr>
          <p:nvPr>
            <p:ph type="dt" sz="half" idx="10"/>
          </p:nvPr>
        </p:nvSpPr>
        <p:spPr/>
        <p:txBody>
          <a:bodyPr/>
          <a:lstStyle/>
          <a:p>
            <a:fld id="{C049F3AA-30D3-43C9-92AB-AC924BB1DB6D}"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11</a:t>
            </a:fld>
            <a:endParaRPr lang="en-US"/>
          </a:p>
        </p:txBody>
      </p:sp>
    </p:spTree>
    <p:extLst>
      <p:ext uri="{BB962C8B-B14F-4D97-AF65-F5344CB8AC3E}">
        <p14:creationId xmlns:p14="http://schemas.microsoft.com/office/powerpoint/2010/main" val="3105296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7246"/>
          </a:xfrm>
        </p:spPr>
        <p:txBody>
          <a:bodyPr>
            <a:normAutofit fontScale="90000"/>
          </a:bodyPr>
          <a:lstStyle/>
          <a:p>
            <a:pPr algn="ctr"/>
            <a:r>
              <a:rPr lang="en-US" dirty="0"/>
              <a:t>High Pass and Band Pass </a:t>
            </a:r>
            <a:r>
              <a:rPr lang="en-US" dirty="0" smtClean="0"/>
              <a:t>Filters</a:t>
            </a:r>
            <a:endParaRPr lang="en-US" dirty="0"/>
          </a:p>
        </p:txBody>
      </p:sp>
      <p:pic>
        <p:nvPicPr>
          <p:cNvPr id="7" name="Content Placeholder 6"/>
          <p:cNvPicPr>
            <a:picLocks noGrp="1" noChangeAspect="1"/>
          </p:cNvPicPr>
          <p:nvPr>
            <p:ph idx="1"/>
          </p:nvPr>
        </p:nvPicPr>
        <p:blipFill>
          <a:blip r:embed="rId3"/>
          <a:stretch>
            <a:fillRect/>
          </a:stretch>
        </p:blipFill>
        <p:spPr>
          <a:xfrm>
            <a:off x="2289842" y="1131888"/>
            <a:ext cx="7612315" cy="5045075"/>
          </a:xfrm>
          <a:prstGeom prst="rect">
            <a:avLst/>
          </a:prstGeom>
        </p:spPr>
      </p:pic>
      <p:sp>
        <p:nvSpPr>
          <p:cNvPr id="4" name="Date Placeholder 3"/>
          <p:cNvSpPr>
            <a:spLocks noGrp="1"/>
          </p:cNvSpPr>
          <p:nvPr>
            <p:ph type="dt" sz="half" idx="10"/>
          </p:nvPr>
        </p:nvSpPr>
        <p:spPr/>
        <p:txBody>
          <a:bodyPr/>
          <a:lstStyle/>
          <a:p>
            <a:fld id="{C049F3AA-30D3-43C9-92AB-AC924BB1DB6D}"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12</a:t>
            </a:fld>
            <a:endParaRPr lang="en-US"/>
          </a:p>
        </p:txBody>
      </p:sp>
    </p:spTree>
    <p:extLst>
      <p:ext uri="{BB962C8B-B14F-4D97-AF65-F5344CB8AC3E}">
        <p14:creationId xmlns:p14="http://schemas.microsoft.com/office/powerpoint/2010/main" val="1536400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7246"/>
          </a:xfrm>
        </p:spPr>
        <p:txBody>
          <a:bodyPr>
            <a:normAutofit fontScale="90000"/>
          </a:bodyPr>
          <a:lstStyle/>
          <a:p>
            <a:pPr algn="ctr"/>
            <a:r>
              <a:rPr lang="en-US" dirty="0"/>
              <a:t>Band Pass Filter </a:t>
            </a:r>
            <a:r>
              <a:rPr lang="en-US" dirty="0" smtClean="0"/>
              <a:t>Example</a:t>
            </a:r>
            <a:endParaRPr lang="en-US" dirty="0"/>
          </a:p>
        </p:txBody>
      </p:sp>
      <p:pic>
        <p:nvPicPr>
          <p:cNvPr id="8" name="Content Placeholder 7"/>
          <p:cNvPicPr>
            <a:picLocks noGrp="1" noChangeAspect="1"/>
          </p:cNvPicPr>
          <p:nvPr>
            <p:ph idx="1"/>
          </p:nvPr>
        </p:nvPicPr>
        <p:blipFill>
          <a:blip r:embed="rId3"/>
          <a:stretch>
            <a:fillRect/>
          </a:stretch>
        </p:blipFill>
        <p:spPr>
          <a:xfrm>
            <a:off x="2394128" y="1012825"/>
            <a:ext cx="7403743" cy="5164138"/>
          </a:xfrm>
          <a:prstGeom prst="rect">
            <a:avLst/>
          </a:prstGeom>
        </p:spPr>
      </p:pic>
      <p:sp>
        <p:nvSpPr>
          <p:cNvPr id="4" name="Date Placeholder 3"/>
          <p:cNvSpPr>
            <a:spLocks noGrp="1"/>
          </p:cNvSpPr>
          <p:nvPr>
            <p:ph type="dt" sz="half" idx="10"/>
          </p:nvPr>
        </p:nvSpPr>
        <p:spPr/>
        <p:txBody>
          <a:bodyPr/>
          <a:lstStyle/>
          <a:p>
            <a:fld id="{C049F3AA-30D3-43C9-92AB-AC924BB1DB6D}"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13</a:t>
            </a:fld>
            <a:endParaRPr lang="en-US"/>
          </a:p>
        </p:txBody>
      </p:sp>
    </p:spTree>
    <p:extLst>
      <p:ext uri="{BB962C8B-B14F-4D97-AF65-F5344CB8AC3E}">
        <p14:creationId xmlns:p14="http://schemas.microsoft.com/office/powerpoint/2010/main" val="2143843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1674"/>
          </a:xfrm>
        </p:spPr>
        <p:txBody>
          <a:bodyPr>
            <a:normAutofit fontScale="90000"/>
          </a:bodyPr>
          <a:lstStyle/>
          <a:p>
            <a:pPr algn="ctr"/>
            <a:r>
              <a:rPr lang="en-US" dirty="0"/>
              <a:t>Low Pass Filter: x(t) = </a:t>
            </a:r>
            <a:r>
              <a:rPr lang="el-GR" dirty="0"/>
              <a:t>Π( 4 </a:t>
            </a:r>
            <a:r>
              <a:rPr lang="en-US" dirty="0"/>
              <a:t>t), h(t) = </a:t>
            </a:r>
            <a:r>
              <a:rPr lang="en-US" dirty="0" err="1" smtClean="0"/>
              <a:t>Sinc</a:t>
            </a:r>
            <a:r>
              <a:rPr lang="en-US" dirty="0" smtClean="0"/>
              <a:t>(t),</a:t>
            </a:r>
            <a:r>
              <a:rPr lang="en-US" dirty="0"/>
              <a:t/>
            </a:r>
            <a:br>
              <a:rPr lang="en-US" dirty="0"/>
            </a:br>
            <a:r>
              <a:rPr lang="en-US" dirty="0"/>
              <a:t>y(t) = h(t) </a:t>
            </a:r>
            <a:r>
              <a:rPr lang="en-US" dirty="0">
                <a:solidFill>
                  <a:srgbClr val="FF0000"/>
                </a:solidFill>
              </a:rPr>
              <a:t>∗</a:t>
            </a:r>
            <a:r>
              <a:rPr lang="en-US" dirty="0"/>
              <a:t> x(t)</a:t>
            </a:r>
            <a:r>
              <a:rPr lang="en-US" dirty="0"/>
              <a:t> </a:t>
            </a:r>
          </a:p>
        </p:txBody>
      </p:sp>
      <p:pic>
        <p:nvPicPr>
          <p:cNvPr id="7" name="Content Placeholder 6"/>
          <p:cNvPicPr>
            <a:picLocks noGrp="1" noChangeAspect="1"/>
          </p:cNvPicPr>
          <p:nvPr>
            <p:ph idx="1"/>
          </p:nvPr>
        </p:nvPicPr>
        <p:blipFill>
          <a:blip r:embed="rId3"/>
          <a:stretch>
            <a:fillRect/>
          </a:stretch>
        </p:blipFill>
        <p:spPr>
          <a:xfrm>
            <a:off x="2862074" y="1262063"/>
            <a:ext cx="6467852" cy="4914900"/>
          </a:xfrm>
          <a:prstGeom prst="rect">
            <a:avLst/>
          </a:prstGeom>
        </p:spPr>
      </p:pic>
      <p:sp>
        <p:nvSpPr>
          <p:cNvPr id="4" name="Date Placeholder 3"/>
          <p:cNvSpPr>
            <a:spLocks noGrp="1"/>
          </p:cNvSpPr>
          <p:nvPr>
            <p:ph type="dt" sz="half" idx="10"/>
          </p:nvPr>
        </p:nvSpPr>
        <p:spPr/>
        <p:txBody>
          <a:bodyPr/>
          <a:lstStyle/>
          <a:p>
            <a:fld id="{C049F3AA-30D3-43C9-92AB-AC924BB1DB6D}"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14</a:t>
            </a:fld>
            <a:endParaRPr lang="en-US"/>
          </a:p>
        </p:txBody>
      </p:sp>
    </p:spTree>
    <p:extLst>
      <p:ext uri="{BB962C8B-B14F-4D97-AF65-F5344CB8AC3E}">
        <p14:creationId xmlns:p14="http://schemas.microsoft.com/office/powerpoint/2010/main" val="1569495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6103"/>
          </a:xfrm>
        </p:spPr>
        <p:txBody>
          <a:bodyPr>
            <a:normAutofit fontScale="90000"/>
          </a:bodyPr>
          <a:lstStyle/>
          <a:p>
            <a:r>
              <a:rPr lang="en-US" dirty="0"/>
              <a:t>Band Pass Filter: h(t) = cos2</a:t>
            </a:r>
            <a:r>
              <a:rPr lang="el-GR" dirty="0"/>
              <a:t>π</a:t>
            </a:r>
            <a:r>
              <a:rPr lang="en-US" dirty="0"/>
              <a:t>t </a:t>
            </a:r>
            <a:r>
              <a:rPr lang="en-US" dirty="0" err="1"/>
              <a:t>Sinc</a:t>
            </a:r>
            <a:r>
              <a:rPr lang="en-US" dirty="0"/>
              <a:t> t, x(t) = </a:t>
            </a:r>
            <a:r>
              <a:rPr lang="el-GR" dirty="0"/>
              <a:t>Π( 4 </a:t>
            </a:r>
            <a:r>
              <a:rPr lang="en-US" dirty="0"/>
              <a:t>t),</a:t>
            </a:r>
            <a:br>
              <a:rPr lang="en-US" dirty="0"/>
            </a:br>
            <a:r>
              <a:rPr lang="en-US" dirty="0"/>
              <a:t>y(t) = h(t) </a:t>
            </a:r>
            <a:r>
              <a:rPr lang="en-US" dirty="0">
                <a:solidFill>
                  <a:srgbClr val="FF0000"/>
                </a:solidFill>
              </a:rPr>
              <a:t>∗</a:t>
            </a:r>
            <a:r>
              <a:rPr lang="en-US" dirty="0"/>
              <a:t> x(t</a:t>
            </a:r>
            <a:r>
              <a:rPr lang="en-US" dirty="0" smtClean="0"/>
              <a:t>)</a:t>
            </a:r>
            <a:endParaRPr lang="en-US" dirty="0"/>
          </a:p>
        </p:txBody>
      </p:sp>
      <p:pic>
        <p:nvPicPr>
          <p:cNvPr id="7" name="Content Placeholder 6"/>
          <p:cNvPicPr>
            <a:picLocks noGrp="1" noChangeAspect="1"/>
          </p:cNvPicPr>
          <p:nvPr>
            <p:ph idx="1"/>
          </p:nvPr>
        </p:nvPicPr>
        <p:blipFill>
          <a:blip r:embed="rId2"/>
          <a:stretch>
            <a:fillRect/>
          </a:stretch>
        </p:blipFill>
        <p:spPr>
          <a:xfrm>
            <a:off x="2962750" y="1382713"/>
            <a:ext cx="6266500" cy="4794250"/>
          </a:xfrm>
          <a:prstGeom prst="rect">
            <a:avLst/>
          </a:prstGeom>
        </p:spPr>
      </p:pic>
      <p:sp>
        <p:nvSpPr>
          <p:cNvPr id="4" name="Date Placeholder 3"/>
          <p:cNvSpPr>
            <a:spLocks noGrp="1"/>
          </p:cNvSpPr>
          <p:nvPr>
            <p:ph type="dt" sz="half" idx="10"/>
          </p:nvPr>
        </p:nvSpPr>
        <p:spPr/>
        <p:txBody>
          <a:bodyPr/>
          <a:lstStyle/>
          <a:p>
            <a:fld id="{C049F3AA-30D3-43C9-92AB-AC924BB1DB6D}"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15</a:t>
            </a:fld>
            <a:endParaRPr lang="en-US"/>
          </a:p>
        </p:txBody>
      </p:sp>
    </p:spTree>
    <p:extLst>
      <p:ext uri="{BB962C8B-B14F-4D97-AF65-F5344CB8AC3E}">
        <p14:creationId xmlns:p14="http://schemas.microsoft.com/office/powerpoint/2010/main" val="1552035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8132"/>
          </a:xfrm>
        </p:spPr>
        <p:txBody>
          <a:bodyPr>
            <a:normAutofit fontScale="90000"/>
          </a:bodyPr>
          <a:lstStyle/>
          <a:p>
            <a:pPr algn="ctr"/>
            <a:r>
              <a:rPr lang="en-US" dirty="0"/>
              <a:t>Examples of Communication Channels</a:t>
            </a:r>
          </a:p>
        </p:txBody>
      </p:sp>
      <p:sp>
        <p:nvSpPr>
          <p:cNvPr id="3" name="Content Placeholder 2"/>
          <p:cNvSpPr>
            <a:spLocks noGrp="1"/>
          </p:cNvSpPr>
          <p:nvPr>
            <p:ph idx="1"/>
          </p:nvPr>
        </p:nvSpPr>
        <p:spPr>
          <a:xfrm>
            <a:off x="838200" y="1175657"/>
            <a:ext cx="10515600" cy="4833257"/>
          </a:xfrm>
        </p:spPr>
        <p:txBody>
          <a:bodyPr>
            <a:normAutofit/>
          </a:bodyPr>
          <a:lstStyle/>
          <a:p>
            <a:r>
              <a:rPr lang="en-US" sz="3600" dirty="0" smtClean="0"/>
              <a:t>wires </a:t>
            </a:r>
            <a:r>
              <a:rPr lang="en-US" sz="3600" dirty="0"/>
              <a:t>(PCD trace or conductor on </a:t>
            </a:r>
            <a:r>
              <a:rPr lang="en-US" sz="3600" dirty="0" smtClean="0"/>
              <a:t>IC)</a:t>
            </a:r>
            <a:endParaRPr lang="en-US" sz="3600" dirty="0"/>
          </a:p>
          <a:p>
            <a:r>
              <a:rPr lang="en-US" sz="3600" dirty="0" smtClean="0"/>
              <a:t>optical </a:t>
            </a:r>
            <a:r>
              <a:rPr lang="en-US" sz="3600" dirty="0"/>
              <a:t>fiber (attenuation </a:t>
            </a:r>
            <a:r>
              <a:rPr lang="en-US" sz="3600" dirty="0" smtClean="0"/>
              <a:t>4dB/km)</a:t>
            </a:r>
            <a:endParaRPr lang="en-US" sz="3600" dirty="0"/>
          </a:p>
          <a:p>
            <a:r>
              <a:rPr lang="en-US" sz="3600" dirty="0" smtClean="0"/>
              <a:t>broadcast </a:t>
            </a:r>
            <a:r>
              <a:rPr lang="en-US" sz="3600" dirty="0"/>
              <a:t>TV (50 kW </a:t>
            </a:r>
            <a:r>
              <a:rPr lang="en-US" sz="3600" dirty="0" smtClean="0"/>
              <a:t>transmit)</a:t>
            </a:r>
            <a:endParaRPr lang="en-US" sz="3600" dirty="0"/>
          </a:p>
          <a:p>
            <a:r>
              <a:rPr lang="en-US" sz="3600" dirty="0" smtClean="0"/>
              <a:t>voice </a:t>
            </a:r>
            <a:r>
              <a:rPr lang="en-US" sz="3600" dirty="0"/>
              <a:t>telephone line (under -9 </a:t>
            </a:r>
            <a:r>
              <a:rPr lang="en-US" sz="3600" dirty="0" err="1"/>
              <a:t>dbm</a:t>
            </a:r>
            <a:r>
              <a:rPr lang="en-US" sz="3600" dirty="0"/>
              <a:t> or 110 </a:t>
            </a:r>
            <a:r>
              <a:rPr lang="en-US" sz="3600" dirty="0" smtClean="0"/>
              <a:t>µW)</a:t>
            </a:r>
            <a:endParaRPr lang="en-US" sz="3600" dirty="0"/>
          </a:p>
          <a:p>
            <a:r>
              <a:rPr lang="en-US" sz="3600" dirty="0" smtClean="0"/>
              <a:t>walkie-talkie</a:t>
            </a:r>
            <a:r>
              <a:rPr lang="en-US" sz="3600" dirty="0"/>
              <a:t>: 500 </a:t>
            </a:r>
            <a:r>
              <a:rPr lang="en-US" sz="3600" dirty="0" err="1"/>
              <a:t>mW</a:t>
            </a:r>
            <a:r>
              <a:rPr lang="en-US" sz="3600" dirty="0"/>
              <a:t>, 467 </a:t>
            </a:r>
            <a:r>
              <a:rPr lang="en-US" sz="3600" dirty="0" smtClean="0"/>
              <a:t>MHz</a:t>
            </a:r>
            <a:endParaRPr lang="en-US" sz="3600" dirty="0"/>
          </a:p>
          <a:p>
            <a:r>
              <a:rPr lang="en-US" sz="3600" dirty="0" smtClean="0"/>
              <a:t>Bluetooth</a:t>
            </a:r>
            <a:r>
              <a:rPr lang="en-US" sz="3600" dirty="0"/>
              <a:t>: 20 </a:t>
            </a:r>
            <a:r>
              <a:rPr lang="en-US" sz="3600" dirty="0" err="1"/>
              <a:t>dBm</a:t>
            </a:r>
            <a:r>
              <a:rPr lang="en-US" sz="3600" dirty="0"/>
              <a:t>, 4 </a:t>
            </a:r>
            <a:r>
              <a:rPr lang="en-US" sz="3600" dirty="0" err="1"/>
              <a:t>dBm</a:t>
            </a:r>
            <a:r>
              <a:rPr lang="en-US" sz="3600" dirty="0"/>
              <a:t>, 0 </a:t>
            </a:r>
            <a:r>
              <a:rPr lang="en-US" sz="3600" dirty="0" err="1" smtClean="0"/>
              <a:t>dBm</a:t>
            </a:r>
            <a:endParaRPr lang="en-US" sz="3600" dirty="0"/>
          </a:p>
          <a:p>
            <a:r>
              <a:rPr lang="en-US" sz="3600" dirty="0" smtClean="0"/>
              <a:t>Voyager</a:t>
            </a:r>
            <a:r>
              <a:rPr lang="en-US" sz="3600" dirty="0"/>
              <a:t>: X band transmitter, 160 bit/s, 23 W, 34m dish </a:t>
            </a:r>
            <a:r>
              <a:rPr lang="en-US" sz="3600" dirty="0" smtClean="0"/>
              <a:t>antenna</a:t>
            </a:r>
            <a:endParaRPr lang="en-US" sz="3600" dirty="0"/>
          </a:p>
        </p:txBody>
      </p:sp>
      <p:sp>
        <p:nvSpPr>
          <p:cNvPr id="4" name="Date Placeholder 3"/>
          <p:cNvSpPr>
            <a:spLocks noGrp="1"/>
          </p:cNvSpPr>
          <p:nvPr>
            <p:ph type="dt" sz="half" idx="10"/>
          </p:nvPr>
        </p:nvSpPr>
        <p:spPr/>
        <p:txBody>
          <a:bodyPr/>
          <a:lstStyle/>
          <a:p>
            <a:fld id="{C049F3AA-30D3-43C9-92AB-AC924BB1DB6D}"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16</a:t>
            </a:fld>
            <a:endParaRPr lang="en-US"/>
          </a:p>
        </p:txBody>
      </p:sp>
    </p:spTree>
    <p:extLst>
      <p:ext uri="{BB962C8B-B14F-4D97-AF65-F5344CB8AC3E}">
        <p14:creationId xmlns:p14="http://schemas.microsoft.com/office/powerpoint/2010/main" val="4144485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8132"/>
          </a:xfrm>
        </p:spPr>
        <p:txBody>
          <a:bodyPr>
            <a:normAutofit fontScale="90000"/>
          </a:bodyPr>
          <a:lstStyle/>
          <a:p>
            <a:pPr algn="ctr"/>
            <a:r>
              <a:rPr lang="en-US" dirty="0"/>
              <a:t>Communication Channel </a:t>
            </a:r>
            <a:r>
              <a:rPr lang="en-US" dirty="0" smtClean="0"/>
              <a:t>Distortion</a:t>
            </a:r>
            <a:endParaRPr lang="en-US" dirty="0"/>
          </a:p>
        </p:txBody>
      </p:sp>
      <p:sp>
        <p:nvSpPr>
          <p:cNvPr id="3" name="Content Placeholder 2"/>
          <p:cNvSpPr>
            <a:spLocks noGrp="1"/>
          </p:cNvSpPr>
          <p:nvPr>
            <p:ph idx="1"/>
          </p:nvPr>
        </p:nvSpPr>
        <p:spPr>
          <a:xfrm>
            <a:off x="838200" y="1121229"/>
            <a:ext cx="10515600" cy="5055734"/>
          </a:xfrm>
        </p:spPr>
        <p:txBody>
          <a:bodyPr>
            <a:normAutofit/>
          </a:bodyPr>
          <a:lstStyle/>
          <a:p>
            <a:pPr>
              <a:lnSpc>
                <a:spcPct val="110000"/>
              </a:lnSpc>
            </a:pPr>
            <a:r>
              <a:rPr lang="en-US" dirty="0"/>
              <a:t>The linear description of a channel is its impulse response h(t) </a:t>
            </a:r>
            <a:r>
              <a:rPr lang="en-US" dirty="0" smtClean="0"/>
              <a:t>or equivalently </a:t>
            </a:r>
            <a:r>
              <a:rPr lang="en-US" dirty="0"/>
              <a:t>its transfer function H(f).</a:t>
            </a:r>
            <a:br>
              <a:rPr lang="en-US" dirty="0"/>
            </a:br>
            <a:r>
              <a:rPr lang="en-US" dirty="0"/>
              <a:t>y(t) = h(t) ∗ x(t) ⇔ Y (f) = H(f)X(f)</a:t>
            </a:r>
            <a:br>
              <a:rPr lang="en-US" dirty="0"/>
            </a:br>
            <a:r>
              <a:rPr lang="en-US" dirty="0"/>
              <a:t>Note that H(f) both attenuates (|H(f)|) and phase shifts (∠H(f)) </a:t>
            </a:r>
            <a:r>
              <a:rPr lang="en-US" dirty="0" smtClean="0"/>
              <a:t>the input </a:t>
            </a:r>
            <a:r>
              <a:rPr lang="en-US" dirty="0"/>
              <a:t>signal</a:t>
            </a:r>
            <a:r>
              <a:rPr lang="en-US" dirty="0" smtClean="0"/>
              <a:t>.</a:t>
            </a:r>
          </a:p>
          <a:p>
            <a:pPr>
              <a:lnSpc>
                <a:spcPct val="110000"/>
              </a:lnSpc>
            </a:pPr>
            <a:r>
              <a:rPr lang="en-US" dirty="0" smtClean="0"/>
              <a:t>Channels </a:t>
            </a:r>
            <a:r>
              <a:rPr lang="en-US" dirty="0"/>
              <a:t>are subject to </a:t>
            </a:r>
            <a:r>
              <a:rPr lang="en-US" dirty="0" smtClean="0"/>
              <a:t>impairments:</a:t>
            </a:r>
            <a:endParaRPr lang="en-US" dirty="0"/>
          </a:p>
          <a:p>
            <a:pPr lvl="1">
              <a:lnSpc>
                <a:spcPct val="110000"/>
              </a:lnSpc>
            </a:pPr>
            <a:r>
              <a:rPr lang="en-US" dirty="0" smtClean="0"/>
              <a:t>Nonlinear </a:t>
            </a:r>
            <a:r>
              <a:rPr lang="en-US" dirty="0"/>
              <a:t>distortion (e.g., </a:t>
            </a:r>
            <a:r>
              <a:rPr lang="en-US" dirty="0" smtClean="0"/>
              <a:t>clipping)</a:t>
            </a:r>
            <a:endParaRPr lang="en-US" dirty="0"/>
          </a:p>
          <a:p>
            <a:pPr lvl="1">
              <a:lnSpc>
                <a:spcPct val="110000"/>
              </a:lnSpc>
            </a:pPr>
            <a:r>
              <a:rPr lang="en-US" dirty="0" smtClean="0"/>
              <a:t>Random </a:t>
            </a:r>
            <a:r>
              <a:rPr lang="en-US" dirty="0"/>
              <a:t>noise (independent or signal </a:t>
            </a:r>
            <a:r>
              <a:rPr lang="en-US" dirty="0" smtClean="0"/>
              <a:t>dependent)</a:t>
            </a:r>
            <a:endParaRPr lang="en-US" dirty="0"/>
          </a:p>
          <a:p>
            <a:pPr lvl="1">
              <a:lnSpc>
                <a:spcPct val="110000"/>
              </a:lnSpc>
            </a:pPr>
            <a:r>
              <a:rPr lang="en-US" dirty="0" smtClean="0"/>
              <a:t>Interference </a:t>
            </a:r>
            <a:r>
              <a:rPr lang="en-US" dirty="0"/>
              <a:t>from other </a:t>
            </a:r>
            <a:r>
              <a:rPr lang="en-US" dirty="0" smtClean="0"/>
              <a:t>transmitters</a:t>
            </a:r>
            <a:endParaRPr lang="en-US" dirty="0"/>
          </a:p>
          <a:p>
            <a:pPr lvl="1">
              <a:lnSpc>
                <a:spcPct val="110000"/>
              </a:lnSpc>
            </a:pPr>
            <a:r>
              <a:rPr lang="en-US" dirty="0" smtClean="0"/>
              <a:t>Self </a:t>
            </a:r>
            <a:r>
              <a:rPr lang="en-US" dirty="0"/>
              <a:t>interference (reflections or multipath</a:t>
            </a:r>
            <a:r>
              <a:rPr lang="en-US" dirty="0" smtClean="0"/>
              <a:t>)</a:t>
            </a:r>
            <a:endParaRPr lang="en-US" dirty="0"/>
          </a:p>
        </p:txBody>
      </p:sp>
      <p:sp>
        <p:nvSpPr>
          <p:cNvPr id="4" name="Date Placeholder 3"/>
          <p:cNvSpPr>
            <a:spLocks noGrp="1"/>
          </p:cNvSpPr>
          <p:nvPr>
            <p:ph type="dt" sz="half" idx="10"/>
          </p:nvPr>
        </p:nvSpPr>
        <p:spPr/>
        <p:txBody>
          <a:bodyPr/>
          <a:lstStyle/>
          <a:p>
            <a:fld id="{C049F3AA-30D3-43C9-92AB-AC924BB1DB6D}"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17</a:t>
            </a:fld>
            <a:endParaRPr lang="en-US"/>
          </a:p>
        </p:txBody>
      </p:sp>
    </p:spTree>
    <p:extLst>
      <p:ext uri="{BB962C8B-B14F-4D97-AF65-F5344CB8AC3E}">
        <p14:creationId xmlns:p14="http://schemas.microsoft.com/office/powerpoint/2010/main" val="423142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5475"/>
          </a:xfrm>
        </p:spPr>
        <p:txBody>
          <a:bodyPr>
            <a:normAutofit fontScale="90000"/>
          </a:bodyPr>
          <a:lstStyle/>
          <a:p>
            <a:pPr algn="ctr"/>
            <a:r>
              <a:rPr lang="en-US" dirty="0"/>
              <a:t>Channel </a:t>
            </a:r>
            <a:r>
              <a:rPr lang="en-US" dirty="0" smtClean="0"/>
              <a:t>Equalization</a:t>
            </a:r>
            <a:endParaRPr lang="en-US" dirty="0"/>
          </a:p>
        </p:txBody>
      </p:sp>
      <p:sp>
        <p:nvSpPr>
          <p:cNvPr id="3" name="Content Placeholder 2"/>
          <p:cNvSpPr>
            <a:spLocks noGrp="1"/>
          </p:cNvSpPr>
          <p:nvPr>
            <p:ph idx="1"/>
          </p:nvPr>
        </p:nvSpPr>
        <p:spPr>
          <a:xfrm>
            <a:off x="838200" y="1066800"/>
            <a:ext cx="10515600" cy="5110163"/>
          </a:xfrm>
        </p:spPr>
        <p:txBody>
          <a:bodyPr>
            <a:normAutofit/>
          </a:bodyPr>
          <a:lstStyle/>
          <a:p>
            <a:pPr marL="0" indent="0">
              <a:buNone/>
            </a:pPr>
            <a:r>
              <a:rPr lang="en-US" dirty="0" smtClean="0"/>
              <a:t>Channel attenuation/phase shift can </a:t>
            </a:r>
            <a:r>
              <a:rPr lang="en-US" dirty="0"/>
              <a:t>be compensated for by equalization.</a:t>
            </a:r>
            <a:br>
              <a:rPr lang="en-US" dirty="0"/>
            </a:br>
            <a:r>
              <a:rPr lang="en-US" dirty="0" smtClean="0"/>
              <a:t/>
            </a:r>
            <a:br>
              <a:rPr lang="en-US" dirty="0" smtClean="0"/>
            </a:br>
            <a:r>
              <a:rPr lang="en-US" dirty="0" smtClean="0"/>
              <a:t/>
            </a:r>
            <a:br>
              <a:rPr lang="en-US" dirty="0" smtClean="0"/>
            </a:br>
            <a:r>
              <a:rPr lang="en-US" dirty="0" smtClean="0"/>
              <a:t>The </a:t>
            </a:r>
            <a:r>
              <a:rPr lang="en-US" dirty="0"/>
              <a:t>equalization filter accentuates frequencies that are attenuated by </a:t>
            </a:r>
            <a:r>
              <a:rPr lang="en-US" dirty="0" smtClean="0"/>
              <a:t>the channel. However</a:t>
            </a:r>
            <a:r>
              <a:rPr lang="en-US" dirty="0"/>
              <a:t>, if y(t) includes noise or interference,</a:t>
            </a:r>
            <a:br>
              <a:rPr lang="en-US" dirty="0"/>
            </a:br>
            <a:r>
              <a:rPr lang="en-US" dirty="0"/>
              <a:t/>
            </a:r>
            <a:br>
              <a:rPr lang="en-US" dirty="0"/>
            </a:br>
            <a:r>
              <a:rPr lang="en-US" dirty="0" smtClean="0"/>
              <a:t/>
            </a:r>
            <a:br>
              <a:rPr lang="en-US" dirty="0" smtClean="0"/>
            </a:br>
            <a:r>
              <a:rPr lang="en-US" dirty="0" smtClean="0"/>
              <a:t>then</a:t>
            </a:r>
            <a:r>
              <a:rPr lang="en-US" dirty="0"/>
              <a:t/>
            </a:r>
            <a:br>
              <a:rPr lang="en-US" dirty="0"/>
            </a:br>
            <a:r>
              <a:rPr lang="en-US" dirty="0" smtClean="0"/>
              <a:t/>
            </a:r>
            <a:br>
              <a:rPr lang="en-US" dirty="0" smtClean="0"/>
            </a:br>
            <a:r>
              <a:rPr lang="en-US" dirty="0" smtClean="0"/>
              <a:t/>
            </a:r>
            <a:br>
              <a:rPr lang="en-US" dirty="0" smtClean="0"/>
            </a:br>
            <a:r>
              <a:rPr lang="en-US" dirty="0" smtClean="0"/>
              <a:t>Equalization </a:t>
            </a:r>
            <a:r>
              <a:rPr lang="en-US" dirty="0"/>
              <a:t>may accentuate noise!</a:t>
            </a:r>
            <a:r>
              <a:rPr lang="en-US" dirty="0"/>
              <a:t> </a:t>
            </a:r>
          </a:p>
        </p:txBody>
      </p:sp>
      <p:sp>
        <p:nvSpPr>
          <p:cNvPr id="4" name="Date Placeholder 3"/>
          <p:cNvSpPr>
            <a:spLocks noGrp="1"/>
          </p:cNvSpPr>
          <p:nvPr>
            <p:ph type="dt" sz="half" idx="10"/>
          </p:nvPr>
        </p:nvSpPr>
        <p:spPr/>
        <p:txBody>
          <a:bodyPr/>
          <a:lstStyle/>
          <a:p>
            <a:fld id="{C049F3AA-30D3-43C9-92AB-AC924BB1DB6D}"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18</a:t>
            </a:fld>
            <a:endParaRPr lang="en-US"/>
          </a:p>
        </p:txBody>
      </p:sp>
      <p:pic>
        <p:nvPicPr>
          <p:cNvPr id="7" name="Picture 6"/>
          <p:cNvPicPr>
            <a:picLocks noChangeAspect="1"/>
          </p:cNvPicPr>
          <p:nvPr/>
        </p:nvPicPr>
        <p:blipFill>
          <a:blip r:embed="rId3"/>
          <a:stretch>
            <a:fillRect/>
          </a:stretch>
        </p:blipFill>
        <p:spPr>
          <a:xfrm>
            <a:off x="2754767" y="1741715"/>
            <a:ext cx="6226621" cy="696685"/>
          </a:xfrm>
          <a:prstGeom prst="rect">
            <a:avLst/>
          </a:prstGeom>
        </p:spPr>
      </p:pic>
      <p:pic>
        <p:nvPicPr>
          <p:cNvPr id="8" name="Picture 7"/>
          <p:cNvPicPr>
            <a:picLocks noChangeAspect="1"/>
          </p:cNvPicPr>
          <p:nvPr/>
        </p:nvPicPr>
        <p:blipFill>
          <a:blip r:embed="rId4"/>
          <a:stretch>
            <a:fillRect/>
          </a:stretch>
        </p:blipFill>
        <p:spPr>
          <a:xfrm>
            <a:off x="3581400" y="3621881"/>
            <a:ext cx="3004256" cy="460262"/>
          </a:xfrm>
          <a:prstGeom prst="rect">
            <a:avLst/>
          </a:prstGeom>
        </p:spPr>
      </p:pic>
      <p:pic>
        <p:nvPicPr>
          <p:cNvPr id="9" name="Picture 8"/>
          <p:cNvPicPr>
            <a:picLocks noChangeAspect="1"/>
          </p:cNvPicPr>
          <p:nvPr/>
        </p:nvPicPr>
        <p:blipFill>
          <a:blip r:embed="rId5"/>
          <a:stretch>
            <a:fillRect/>
          </a:stretch>
        </p:blipFill>
        <p:spPr>
          <a:xfrm>
            <a:off x="3352800" y="4397345"/>
            <a:ext cx="3451543" cy="762483"/>
          </a:xfrm>
          <a:prstGeom prst="rect">
            <a:avLst/>
          </a:prstGeom>
        </p:spPr>
      </p:pic>
    </p:spTree>
    <p:extLst>
      <p:ext uri="{BB962C8B-B14F-4D97-AF65-F5344CB8AC3E}">
        <p14:creationId xmlns:p14="http://schemas.microsoft.com/office/powerpoint/2010/main" val="3851241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5475"/>
          </a:xfrm>
        </p:spPr>
        <p:txBody>
          <a:bodyPr>
            <a:normAutofit fontScale="90000"/>
          </a:bodyPr>
          <a:lstStyle/>
          <a:p>
            <a:pPr algn="ctr"/>
            <a:r>
              <a:rPr lang="en-US" dirty="0"/>
              <a:t>Fourier Transform </a:t>
            </a:r>
            <a:r>
              <a:rPr lang="en-US" dirty="0" smtClean="0"/>
              <a:t>Properties</a:t>
            </a:r>
            <a:endParaRPr lang="en-US" dirty="0"/>
          </a:p>
        </p:txBody>
      </p:sp>
      <p:pic>
        <p:nvPicPr>
          <p:cNvPr id="7" name="Content Placeholder 6"/>
          <p:cNvPicPr>
            <a:picLocks noGrp="1" noChangeAspect="1"/>
          </p:cNvPicPr>
          <p:nvPr>
            <p:ph idx="1"/>
          </p:nvPr>
        </p:nvPicPr>
        <p:blipFill>
          <a:blip r:embed="rId3"/>
          <a:stretch>
            <a:fillRect/>
          </a:stretch>
        </p:blipFill>
        <p:spPr>
          <a:xfrm>
            <a:off x="2451529" y="990600"/>
            <a:ext cx="7288942" cy="5186363"/>
          </a:xfrm>
          <a:prstGeom prst="rect">
            <a:avLst/>
          </a:prstGeom>
        </p:spPr>
      </p:pic>
      <p:sp>
        <p:nvSpPr>
          <p:cNvPr id="4" name="Date Placeholder 3"/>
          <p:cNvSpPr>
            <a:spLocks noGrp="1"/>
          </p:cNvSpPr>
          <p:nvPr>
            <p:ph type="dt" sz="half" idx="10"/>
          </p:nvPr>
        </p:nvSpPr>
        <p:spPr/>
        <p:txBody>
          <a:bodyPr/>
          <a:lstStyle/>
          <a:p>
            <a:fld id="{807C0B64-61DF-434C-B580-1F965B6DDDCD}"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2</a:t>
            </a:fld>
            <a:endParaRPr lang="en-US"/>
          </a:p>
        </p:txBody>
      </p:sp>
    </p:spTree>
    <p:extLst>
      <p:ext uri="{BB962C8B-B14F-4D97-AF65-F5344CB8AC3E}">
        <p14:creationId xmlns:p14="http://schemas.microsoft.com/office/powerpoint/2010/main" val="4126054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9018"/>
          </a:xfrm>
        </p:spPr>
        <p:txBody>
          <a:bodyPr>
            <a:normAutofit fontScale="90000"/>
          </a:bodyPr>
          <a:lstStyle/>
          <a:p>
            <a:pPr algn="ctr"/>
            <a:r>
              <a:rPr lang="en-US" dirty="0"/>
              <a:t>Fourier Transform Properties</a:t>
            </a:r>
            <a:r>
              <a:rPr lang="en-US" dirty="0"/>
              <a:t> </a:t>
            </a:r>
            <a:r>
              <a:rPr lang="en-US" dirty="0" smtClean="0"/>
              <a:t>2</a:t>
            </a:r>
            <a:endParaRPr lang="en-US" dirty="0"/>
          </a:p>
        </p:txBody>
      </p:sp>
      <p:pic>
        <p:nvPicPr>
          <p:cNvPr id="7" name="Content Placeholder 6"/>
          <p:cNvPicPr>
            <a:picLocks noGrp="1" noChangeAspect="1"/>
          </p:cNvPicPr>
          <p:nvPr>
            <p:ph idx="1"/>
          </p:nvPr>
        </p:nvPicPr>
        <p:blipFill>
          <a:blip r:embed="rId2"/>
          <a:stretch>
            <a:fillRect/>
          </a:stretch>
        </p:blipFill>
        <p:spPr>
          <a:xfrm>
            <a:off x="2076138" y="1033463"/>
            <a:ext cx="8039723" cy="5143500"/>
          </a:xfrm>
          <a:prstGeom prst="rect">
            <a:avLst/>
          </a:prstGeom>
        </p:spPr>
      </p:pic>
      <p:sp>
        <p:nvSpPr>
          <p:cNvPr id="4" name="Date Placeholder 3"/>
          <p:cNvSpPr>
            <a:spLocks noGrp="1"/>
          </p:cNvSpPr>
          <p:nvPr>
            <p:ph type="dt" sz="half" idx="10"/>
          </p:nvPr>
        </p:nvSpPr>
        <p:spPr/>
        <p:txBody>
          <a:bodyPr/>
          <a:lstStyle/>
          <a:p>
            <a:fld id="{C049F3AA-30D3-43C9-92AB-AC924BB1DB6D}"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3</a:t>
            </a:fld>
            <a:endParaRPr lang="en-US"/>
          </a:p>
        </p:txBody>
      </p:sp>
    </p:spTree>
    <p:extLst>
      <p:ext uri="{BB962C8B-B14F-4D97-AF65-F5344CB8AC3E}">
        <p14:creationId xmlns:p14="http://schemas.microsoft.com/office/powerpoint/2010/main" val="625802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3704"/>
          </a:xfrm>
        </p:spPr>
        <p:txBody>
          <a:bodyPr>
            <a:normAutofit fontScale="90000"/>
          </a:bodyPr>
          <a:lstStyle/>
          <a:p>
            <a:pPr algn="ctr"/>
            <a:r>
              <a:rPr lang="en-US" dirty="0" smtClean="0"/>
              <a:t>The </a:t>
            </a:r>
            <a:r>
              <a:rPr lang="en-US" dirty="0"/>
              <a:t>Modulation Theorem</a:t>
            </a:r>
            <a:r>
              <a:rPr lang="en-US" dirty="0"/>
              <a:t> </a:t>
            </a:r>
          </a:p>
        </p:txBody>
      </p:sp>
      <p:pic>
        <p:nvPicPr>
          <p:cNvPr id="9" name="Content Placeholder 8"/>
          <p:cNvPicPr>
            <a:picLocks noGrp="1" noChangeAspect="1"/>
          </p:cNvPicPr>
          <p:nvPr>
            <p:ph idx="1"/>
          </p:nvPr>
        </p:nvPicPr>
        <p:blipFill>
          <a:blip r:embed="rId3"/>
          <a:stretch>
            <a:fillRect/>
          </a:stretch>
        </p:blipFill>
        <p:spPr>
          <a:xfrm>
            <a:off x="2410209" y="968375"/>
            <a:ext cx="7371581" cy="5208588"/>
          </a:xfrm>
          <a:prstGeom prst="rect">
            <a:avLst/>
          </a:prstGeom>
        </p:spPr>
      </p:pic>
      <p:sp>
        <p:nvSpPr>
          <p:cNvPr id="4" name="Date Placeholder 3"/>
          <p:cNvSpPr>
            <a:spLocks noGrp="1"/>
          </p:cNvSpPr>
          <p:nvPr>
            <p:ph type="dt" sz="half" idx="10"/>
          </p:nvPr>
        </p:nvSpPr>
        <p:spPr/>
        <p:txBody>
          <a:bodyPr/>
          <a:lstStyle/>
          <a:p>
            <a:fld id="{C049F3AA-30D3-43C9-92AB-AC924BB1DB6D}"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4</a:t>
            </a:fld>
            <a:endParaRPr lang="en-US"/>
          </a:p>
        </p:txBody>
      </p:sp>
    </p:spTree>
    <p:extLst>
      <p:ext uri="{BB962C8B-B14F-4D97-AF65-F5344CB8AC3E}">
        <p14:creationId xmlns:p14="http://schemas.microsoft.com/office/powerpoint/2010/main" val="3298045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1675"/>
          </a:xfrm>
        </p:spPr>
        <p:txBody>
          <a:bodyPr/>
          <a:lstStyle/>
          <a:p>
            <a:pPr algn="ctr"/>
            <a:r>
              <a:rPr lang="en-US" dirty="0"/>
              <a:t>Applications of </a:t>
            </a:r>
            <a:r>
              <a:rPr lang="en-US" dirty="0" smtClean="0"/>
              <a:t>Modulation </a:t>
            </a:r>
            <a:endParaRPr lang="en-US" dirty="0"/>
          </a:p>
        </p:txBody>
      </p:sp>
      <p:sp>
        <p:nvSpPr>
          <p:cNvPr id="3" name="Content Placeholder 2"/>
          <p:cNvSpPr>
            <a:spLocks noGrp="1"/>
          </p:cNvSpPr>
          <p:nvPr>
            <p:ph idx="1"/>
          </p:nvPr>
        </p:nvSpPr>
        <p:spPr>
          <a:xfrm>
            <a:off x="838200" y="1153886"/>
            <a:ext cx="10515600" cy="5023077"/>
          </a:xfrm>
        </p:spPr>
        <p:txBody>
          <a:bodyPr>
            <a:normAutofit lnSpcReduction="10000"/>
          </a:bodyPr>
          <a:lstStyle/>
          <a:p>
            <a:pPr>
              <a:lnSpc>
                <a:spcPct val="100000"/>
              </a:lnSpc>
            </a:pPr>
            <a:r>
              <a:rPr lang="en-US" dirty="0"/>
              <a:t>For transmission by radio, antenna size is proportional to wavelength.</a:t>
            </a:r>
            <a:br>
              <a:rPr lang="en-US" dirty="0"/>
            </a:br>
            <a:r>
              <a:rPr lang="en-US" dirty="0"/>
              <a:t>Low frequency signals (voice, music) must be converted to higher</a:t>
            </a:r>
            <a:br>
              <a:rPr lang="en-US" dirty="0"/>
            </a:br>
            <a:r>
              <a:rPr lang="en-US" dirty="0"/>
              <a:t>frequency.</a:t>
            </a:r>
            <a:r>
              <a:rPr lang="en-US" dirty="0"/>
              <a:t> </a:t>
            </a:r>
            <a:endParaRPr lang="en-US" dirty="0" smtClean="0"/>
          </a:p>
          <a:p>
            <a:pPr>
              <a:lnSpc>
                <a:spcPct val="100000"/>
              </a:lnSpc>
            </a:pPr>
            <a:r>
              <a:rPr lang="en-US" dirty="0"/>
              <a:t>To share bandwidth, signals are modulated by different </a:t>
            </a:r>
            <a:r>
              <a:rPr lang="en-US" dirty="0" smtClean="0"/>
              <a:t>carrier frequencies.</a:t>
            </a:r>
            <a:endParaRPr lang="en-US" dirty="0"/>
          </a:p>
          <a:p>
            <a:pPr lvl="1">
              <a:lnSpc>
                <a:spcPct val="100000"/>
              </a:lnSpc>
            </a:pPr>
            <a:r>
              <a:rPr lang="en-US" dirty="0" smtClean="0"/>
              <a:t>North </a:t>
            </a:r>
            <a:r>
              <a:rPr lang="en-US" dirty="0"/>
              <a:t>America AM radio band: 535–1605 KHz (10 KHz </a:t>
            </a:r>
            <a:r>
              <a:rPr lang="en-US" dirty="0" smtClean="0"/>
              <a:t>bands)</a:t>
            </a:r>
            <a:endParaRPr lang="en-US" dirty="0"/>
          </a:p>
          <a:p>
            <a:pPr lvl="1">
              <a:lnSpc>
                <a:spcPct val="100000"/>
              </a:lnSpc>
            </a:pPr>
            <a:r>
              <a:rPr lang="en-US" dirty="0" smtClean="0"/>
              <a:t>North </a:t>
            </a:r>
            <a:r>
              <a:rPr lang="en-US" dirty="0"/>
              <a:t>America FM radio band: 88–108 MHz (200 KHz </a:t>
            </a:r>
            <a:r>
              <a:rPr lang="en-US" dirty="0" smtClean="0"/>
              <a:t>bands)</a:t>
            </a:r>
            <a:endParaRPr lang="en-US" dirty="0"/>
          </a:p>
          <a:p>
            <a:pPr>
              <a:lnSpc>
                <a:spcPct val="100000"/>
              </a:lnSpc>
            </a:pPr>
            <a:r>
              <a:rPr lang="en-US" dirty="0" smtClean="0"/>
              <a:t>North </a:t>
            </a:r>
            <a:r>
              <a:rPr lang="en-US" dirty="0"/>
              <a:t>America TV bands: VHF 54–72, 76–88, 174–216, UHF 470–806,</a:t>
            </a:r>
            <a:br>
              <a:rPr lang="en-US" dirty="0"/>
            </a:br>
            <a:r>
              <a:rPr lang="en-US" dirty="0"/>
              <a:t>806–890</a:t>
            </a:r>
            <a:br>
              <a:rPr lang="en-US" dirty="0"/>
            </a:br>
            <a:r>
              <a:rPr lang="en-US" dirty="0"/>
              <a:t>Frequencies can be reused in different geographical areas.</a:t>
            </a:r>
            <a:br>
              <a:rPr lang="en-US" dirty="0"/>
            </a:br>
            <a:r>
              <a:rPr lang="en-US" dirty="0"/>
              <a:t>With digital TV, channel numbers do not correspond to frequencies.</a:t>
            </a:r>
            <a:r>
              <a:rPr lang="en-US" dirty="0"/>
              <a:t> </a:t>
            </a:r>
          </a:p>
        </p:txBody>
      </p:sp>
      <p:sp>
        <p:nvSpPr>
          <p:cNvPr id="4" name="Date Placeholder 3"/>
          <p:cNvSpPr>
            <a:spLocks noGrp="1"/>
          </p:cNvSpPr>
          <p:nvPr>
            <p:ph type="dt" sz="half" idx="10"/>
          </p:nvPr>
        </p:nvSpPr>
        <p:spPr/>
        <p:txBody>
          <a:bodyPr/>
          <a:lstStyle/>
          <a:p>
            <a:fld id="{C049F3AA-30D3-43C9-92AB-AC924BB1DB6D}"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5</a:t>
            </a:fld>
            <a:endParaRPr lang="en-US"/>
          </a:p>
        </p:txBody>
      </p:sp>
    </p:spTree>
    <p:extLst>
      <p:ext uri="{BB962C8B-B14F-4D97-AF65-F5344CB8AC3E}">
        <p14:creationId xmlns:p14="http://schemas.microsoft.com/office/powerpoint/2010/main" val="1584460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0789"/>
          </a:xfrm>
        </p:spPr>
        <p:txBody>
          <a:bodyPr>
            <a:normAutofit fontScale="90000"/>
          </a:bodyPr>
          <a:lstStyle/>
          <a:p>
            <a:pPr algn="ctr"/>
            <a:r>
              <a:rPr lang="en-US" dirty="0"/>
              <a:t>Bandpass </a:t>
            </a:r>
            <a:r>
              <a:rPr lang="en-US" dirty="0" smtClean="0"/>
              <a:t>Signals</a:t>
            </a:r>
            <a:endParaRPr lang="en-US" dirty="0"/>
          </a:p>
        </p:txBody>
      </p:sp>
      <p:pic>
        <p:nvPicPr>
          <p:cNvPr id="7" name="Content Placeholder 6"/>
          <p:cNvPicPr>
            <a:picLocks noGrp="1" noChangeAspect="1"/>
          </p:cNvPicPr>
          <p:nvPr>
            <p:ph idx="1"/>
          </p:nvPr>
        </p:nvPicPr>
        <p:blipFill>
          <a:blip r:embed="rId3"/>
          <a:stretch>
            <a:fillRect/>
          </a:stretch>
        </p:blipFill>
        <p:spPr>
          <a:xfrm>
            <a:off x="1523660" y="1055688"/>
            <a:ext cx="9144680" cy="5121275"/>
          </a:xfrm>
          <a:prstGeom prst="rect">
            <a:avLst/>
          </a:prstGeom>
        </p:spPr>
      </p:pic>
      <p:sp>
        <p:nvSpPr>
          <p:cNvPr id="4" name="Date Placeholder 3"/>
          <p:cNvSpPr>
            <a:spLocks noGrp="1"/>
          </p:cNvSpPr>
          <p:nvPr>
            <p:ph type="dt" sz="half" idx="10"/>
          </p:nvPr>
        </p:nvSpPr>
        <p:spPr/>
        <p:txBody>
          <a:bodyPr/>
          <a:lstStyle/>
          <a:p>
            <a:fld id="{C049F3AA-30D3-43C9-92AB-AC924BB1DB6D}"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6</a:t>
            </a:fld>
            <a:endParaRPr lang="en-US"/>
          </a:p>
        </p:txBody>
      </p:sp>
    </p:spTree>
    <p:extLst>
      <p:ext uri="{BB962C8B-B14F-4D97-AF65-F5344CB8AC3E}">
        <p14:creationId xmlns:p14="http://schemas.microsoft.com/office/powerpoint/2010/main" val="1047151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8132"/>
          </a:xfrm>
        </p:spPr>
        <p:txBody>
          <a:bodyPr>
            <a:normAutofit fontScale="90000"/>
          </a:bodyPr>
          <a:lstStyle/>
          <a:p>
            <a:pPr algn="ctr"/>
            <a:r>
              <a:rPr lang="en-US" dirty="0" smtClean="0"/>
              <a:t>Filters</a:t>
            </a:r>
            <a:endParaRPr lang="en-US" dirty="0"/>
          </a:p>
        </p:txBody>
      </p:sp>
      <p:pic>
        <p:nvPicPr>
          <p:cNvPr id="7" name="Content Placeholder 6"/>
          <p:cNvPicPr>
            <a:picLocks noGrp="1" noChangeAspect="1"/>
          </p:cNvPicPr>
          <p:nvPr>
            <p:ph idx="1"/>
          </p:nvPr>
        </p:nvPicPr>
        <p:blipFill>
          <a:blip r:embed="rId3"/>
          <a:stretch>
            <a:fillRect/>
          </a:stretch>
        </p:blipFill>
        <p:spPr>
          <a:xfrm>
            <a:off x="1925567" y="1023938"/>
            <a:ext cx="8340866" cy="5153025"/>
          </a:xfrm>
          <a:prstGeom prst="rect">
            <a:avLst/>
          </a:prstGeom>
        </p:spPr>
      </p:pic>
      <p:sp>
        <p:nvSpPr>
          <p:cNvPr id="4" name="Date Placeholder 3"/>
          <p:cNvSpPr>
            <a:spLocks noGrp="1"/>
          </p:cNvSpPr>
          <p:nvPr>
            <p:ph type="dt" sz="half" idx="10"/>
          </p:nvPr>
        </p:nvSpPr>
        <p:spPr/>
        <p:txBody>
          <a:bodyPr/>
          <a:lstStyle/>
          <a:p>
            <a:fld id="{C049F3AA-30D3-43C9-92AB-AC924BB1DB6D}"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7</a:t>
            </a:fld>
            <a:endParaRPr lang="en-US"/>
          </a:p>
        </p:txBody>
      </p:sp>
    </p:spTree>
    <p:extLst>
      <p:ext uri="{BB962C8B-B14F-4D97-AF65-F5344CB8AC3E}">
        <p14:creationId xmlns:p14="http://schemas.microsoft.com/office/powerpoint/2010/main" val="1414760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7246"/>
          </a:xfrm>
        </p:spPr>
        <p:txBody>
          <a:bodyPr>
            <a:normAutofit fontScale="90000"/>
          </a:bodyPr>
          <a:lstStyle/>
          <a:p>
            <a:pPr algn="ctr"/>
            <a:r>
              <a:rPr lang="en-US" dirty="0"/>
              <a:t>Transfer </a:t>
            </a:r>
            <a:r>
              <a:rPr lang="en-US" dirty="0" smtClean="0"/>
              <a:t>Function</a:t>
            </a:r>
            <a:endParaRPr lang="en-US" dirty="0"/>
          </a:p>
        </p:txBody>
      </p:sp>
      <p:pic>
        <p:nvPicPr>
          <p:cNvPr id="9" name="Content Placeholder 8"/>
          <p:cNvPicPr>
            <a:picLocks noGrp="1" noChangeAspect="1"/>
          </p:cNvPicPr>
          <p:nvPr>
            <p:ph idx="1"/>
          </p:nvPr>
        </p:nvPicPr>
        <p:blipFill>
          <a:blip r:embed="rId3"/>
          <a:stretch>
            <a:fillRect/>
          </a:stretch>
        </p:blipFill>
        <p:spPr>
          <a:xfrm>
            <a:off x="2089647" y="1109663"/>
            <a:ext cx="8012705" cy="5067300"/>
          </a:xfrm>
          <a:prstGeom prst="rect">
            <a:avLst/>
          </a:prstGeom>
        </p:spPr>
      </p:pic>
      <p:sp>
        <p:nvSpPr>
          <p:cNvPr id="4" name="Date Placeholder 3"/>
          <p:cNvSpPr>
            <a:spLocks noGrp="1"/>
          </p:cNvSpPr>
          <p:nvPr>
            <p:ph type="dt" sz="half" idx="10"/>
          </p:nvPr>
        </p:nvSpPr>
        <p:spPr/>
        <p:txBody>
          <a:bodyPr/>
          <a:lstStyle/>
          <a:p>
            <a:fld id="{C049F3AA-30D3-43C9-92AB-AC924BB1DB6D}"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8</a:t>
            </a:fld>
            <a:endParaRPr lang="en-US"/>
          </a:p>
        </p:txBody>
      </p:sp>
    </p:spTree>
    <p:extLst>
      <p:ext uri="{BB962C8B-B14F-4D97-AF65-F5344CB8AC3E}">
        <p14:creationId xmlns:p14="http://schemas.microsoft.com/office/powerpoint/2010/main" val="103829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2817"/>
          </a:xfrm>
        </p:spPr>
        <p:txBody>
          <a:bodyPr>
            <a:normAutofit fontScale="90000"/>
          </a:bodyPr>
          <a:lstStyle/>
          <a:p>
            <a:pPr algn="ctr"/>
            <a:r>
              <a:rPr lang="en-US" dirty="0"/>
              <a:t>Low Pass Filter </a:t>
            </a:r>
            <a:r>
              <a:rPr lang="en-US" dirty="0" smtClean="0"/>
              <a:t>Example</a:t>
            </a:r>
            <a:endParaRPr lang="en-US" dirty="0"/>
          </a:p>
        </p:txBody>
      </p:sp>
      <p:pic>
        <p:nvPicPr>
          <p:cNvPr id="7" name="Content Placeholder 6"/>
          <p:cNvPicPr>
            <a:picLocks noGrp="1" noChangeAspect="1"/>
          </p:cNvPicPr>
          <p:nvPr>
            <p:ph idx="1"/>
          </p:nvPr>
        </p:nvPicPr>
        <p:blipFill>
          <a:blip r:embed="rId3"/>
          <a:stretch>
            <a:fillRect/>
          </a:stretch>
        </p:blipFill>
        <p:spPr>
          <a:xfrm>
            <a:off x="2551783" y="1033463"/>
            <a:ext cx="7088434" cy="5143500"/>
          </a:xfrm>
          <a:prstGeom prst="rect">
            <a:avLst/>
          </a:prstGeom>
        </p:spPr>
      </p:pic>
      <p:sp>
        <p:nvSpPr>
          <p:cNvPr id="4" name="Date Placeholder 3"/>
          <p:cNvSpPr>
            <a:spLocks noGrp="1"/>
          </p:cNvSpPr>
          <p:nvPr>
            <p:ph type="dt" sz="half" idx="10"/>
          </p:nvPr>
        </p:nvSpPr>
        <p:spPr/>
        <p:txBody>
          <a:bodyPr/>
          <a:lstStyle/>
          <a:p>
            <a:fld id="{C049F3AA-30D3-43C9-92AB-AC924BB1DB6D}"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 - 2</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9</a:t>
            </a:fld>
            <a:endParaRPr lang="en-US"/>
          </a:p>
        </p:txBody>
      </p:sp>
    </p:spTree>
    <p:extLst>
      <p:ext uri="{BB962C8B-B14F-4D97-AF65-F5344CB8AC3E}">
        <p14:creationId xmlns:p14="http://schemas.microsoft.com/office/powerpoint/2010/main" val="301030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TotalTime>
  <Words>686</Words>
  <Application>Microsoft Office PowerPoint</Application>
  <PresentationFormat>Widescreen</PresentationFormat>
  <Paragraphs>117</Paragraphs>
  <Slides>18</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Chapter 3 </vt:lpstr>
      <vt:lpstr>Fourier Transform Properties</vt:lpstr>
      <vt:lpstr>Fourier Transform Properties 2</vt:lpstr>
      <vt:lpstr>The Modulation Theorem </vt:lpstr>
      <vt:lpstr>Applications of Modulation </vt:lpstr>
      <vt:lpstr>Bandpass Signals</vt:lpstr>
      <vt:lpstr>Filters</vt:lpstr>
      <vt:lpstr>Transfer Function</vt:lpstr>
      <vt:lpstr>Low Pass Filter Example</vt:lpstr>
      <vt:lpstr>Butterworth Filter: Non-ideal, Low-Pass Filter</vt:lpstr>
      <vt:lpstr>Butterworth Filter vs. Ideal Lowpass Filter</vt:lpstr>
      <vt:lpstr>High Pass and Band Pass Filters</vt:lpstr>
      <vt:lpstr>Band Pass Filter Example</vt:lpstr>
      <vt:lpstr>Low Pass Filter: x(t) = Π( 4 t), h(t) = Sinc(t), y(t) = h(t) ∗ x(t) </vt:lpstr>
      <vt:lpstr>Band Pass Filter: h(t) = cos2πt Sinc t, x(t) = Π( 4 t), y(t) = h(t) ∗ x(t)</vt:lpstr>
      <vt:lpstr>Examples of Communication Channels</vt:lpstr>
      <vt:lpstr>Communication Channel Distortion</vt:lpstr>
      <vt:lpstr>Channel Equalization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creator>Jeffrey Denenberg</dc:creator>
  <cp:lastModifiedBy>Jeffrey Denenberg</cp:lastModifiedBy>
  <cp:revision>118</cp:revision>
  <dcterms:created xsi:type="dcterms:W3CDTF">2016-12-19T00:00:23Z</dcterms:created>
  <dcterms:modified xsi:type="dcterms:W3CDTF">2016-12-20T18:48:34Z</dcterms:modified>
</cp:coreProperties>
</file>